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 id="2147483899" r:id="rId5"/>
  </p:sldMasterIdLst>
  <p:notesMasterIdLst>
    <p:notesMasterId r:id="rId42"/>
  </p:notesMasterIdLst>
  <p:handoutMasterIdLst>
    <p:handoutMasterId r:id="rId43"/>
  </p:handoutMasterIdLst>
  <p:sldIdLst>
    <p:sldId id="342" r:id="rId6"/>
    <p:sldId id="334" r:id="rId7"/>
    <p:sldId id="294" r:id="rId8"/>
    <p:sldId id="293" r:id="rId9"/>
    <p:sldId id="345" r:id="rId10"/>
    <p:sldId id="325" r:id="rId11"/>
    <p:sldId id="298" r:id="rId12"/>
    <p:sldId id="372" r:id="rId13"/>
    <p:sldId id="301" r:id="rId14"/>
    <p:sldId id="364" r:id="rId15"/>
    <p:sldId id="302" r:id="rId16"/>
    <p:sldId id="303" r:id="rId17"/>
    <p:sldId id="306" r:id="rId18"/>
    <p:sldId id="307" r:id="rId19"/>
    <p:sldId id="330" r:id="rId20"/>
    <p:sldId id="308" r:id="rId21"/>
    <p:sldId id="336" r:id="rId22"/>
    <p:sldId id="348" r:id="rId23"/>
    <p:sldId id="310" r:id="rId24"/>
    <p:sldId id="312" r:id="rId25"/>
    <p:sldId id="313" r:id="rId26"/>
    <p:sldId id="314" r:id="rId27"/>
    <p:sldId id="337" r:id="rId28"/>
    <p:sldId id="349" r:id="rId29"/>
    <p:sldId id="350" r:id="rId30"/>
    <p:sldId id="353" r:id="rId31"/>
    <p:sldId id="365" r:id="rId32"/>
    <p:sldId id="354" r:id="rId33"/>
    <p:sldId id="356" r:id="rId34"/>
    <p:sldId id="358" r:id="rId35"/>
    <p:sldId id="359" r:id="rId36"/>
    <p:sldId id="369" r:id="rId37"/>
    <p:sldId id="352" r:id="rId38"/>
    <p:sldId id="371" r:id="rId39"/>
    <p:sldId id="361" r:id="rId40"/>
    <p:sldId id="362"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entury Gothic" panose="020B0502020202020204" pitchFamily="34" charset="0"/>
      <p:regular r:id="rId50"/>
      <p:bold r:id="rId51"/>
      <p:italic r:id="rId52"/>
      <p:boldItalic r:id="rId53"/>
    </p:embeddedFont>
    <p:embeddedFont>
      <p:font typeface="Palatino Linotype" panose="02040502050505030304" pitchFamily="18" charset="0"/>
      <p:regular r:id="rId54"/>
      <p:bold r:id="rId55"/>
      <p:italic r:id="rId56"/>
      <p:boldItalic r:id="rId57"/>
    </p:embeddedFont>
  </p:embeddedFontLst>
  <p:custDataLst>
    <p:tags r:id="rId58"/>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itra Krishna" initials="SK" lastIdx="26" clrIdx="0"/>
  <p:cmAuthor id="2" name="Anisha Fernandes" initials="AMF" lastIdx="23" clrIdx="1"/>
  <p:cmAuthor id="3" name="CGR" initials="C" lastIdx="1" clrIdx="2">
    <p:extLst>
      <p:ext uri="{19B8F6BF-5375-455C-9EA6-DF929625EA0E}">
        <p15:presenceInfo xmlns:p15="http://schemas.microsoft.com/office/powerpoint/2012/main" userId="C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796" autoAdjust="0"/>
    <p:restoredTop sz="96230" autoAdjust="0"/>
  </p:normalViewPr>
  <p:slideViewPr>
    <p:cSldViewPr snapToGrid="0">
      <p:cViewPr varScale="1">
        <p:scale>
          <a:sx n="55" d="100"/>
          <a:sy n="55" d="100"/>
        </p:scale>
        <p:origin x="200" y="2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466146E-911D-4CD3-A291-2139DBB295D2}" type="datetimeFigureOut">
              <a:rPr lang="en-US"/>
              <a:pPr>
                <a:defRPr/>
              </a:pPr>
              <a:t>11/6/21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574BCD-B26F-4CD7-8396-A2BA98734EBA}" type="slidenum">
              <a:rPr lang="en-US"/>
              <a:pPr>
                <a:defRPr/>
              </a:pPr>
              <a:t>‹#›</a:t>
            </a:fld>
            <a:endParaRPr lang="en-US"/>
          </a:p>
        </p:txBody>
      </p:sp>
    </p:spTree>
    <p:extLst>
      <p:ext uri="{BB962C8B-B14F-4D97-AF65-F5344CB8AC3E}">
        <p14:creationId xmlns:p14="http://schemas.microsoft.com/office/powerpoint/2010/main" val="244070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42761A-EA2B-4CC2-9B55-C66948E728D6}" type="slidenum">
              <a:rPr lang="en-US"/>
              <a:pPr>
                <a:defRPr/>
              </a:pPr>
              <a:t>‹#›</a:t>
            </a:fld>
            <a:endParaRPr lang="en-US"/>
          </a:p>
        </p:txBody>
      </p:sp>
    </p:spTree>
    <p:extLst>
      <p:ext uri="{BB962C8B-B14F-4D97-AF65-F5344CB8AC3E}">
        <p14:creationId xmlns:p14="http://schemas.microsoft.com/office/powerpoint/2010/main" val="1930037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49096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89B8A7-7B1F-461E-A110-65D341B5A16B}" type="slidenum">
              <a:rPr lang="en-US" altLang="en-US" smtClean="0"/>
              <a:pPr eaLnBrk="1" hangingPunct="1">
                <a:spcBef>
                  <a:spcPct val="0"/>
                </a:spcBef>
              </a:pPr>
              <a:t>12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362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C44D4A-D53C-4836-B367-02D156F5A510}" type="slidenum">
              <a:rPr lang="en-US" altLang="en-US" smtClean="0"/>
              <a:pPr eaLnBrk="1" hangingPunct="1">
                <a:spcBef>
                  <a:spcPct val="0"/>
                </a:spcBef>
              </a:pPr>
              <a:t>13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3586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1B5940-4D95-4BA1-B33C-412D931E2A26}" type="slidenum">
              <a:rPr lang="en-US" altLang="en-US" smtClean="0"/>
              <a:pPr eaLnBrk="1" hangingPunct="1">
                <a:spcBef>
                  <a:spcPct val="0"/>
                </a:spcBef>
              </a:pPr>
              <a:t>14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8231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101275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B2D5BA-6E73-4A45-90D1-C7CFEE9E1089}" type="slidenum">
              <a:rPr lang="en-US" altLang="en-US" smtClean="0"/>
              <a:pPr eaLnBrk="1" hangingPunct="1">
                <a:spcBef>
                  <a:spcPct val="0"/>
                </a:spcBef>
              </a:pPr>
              <a:t>16</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8482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5088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331681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9AFF09-225F-4289-B79A-E34BD83798E6}" type="slidenum">
              <a:rPr lang="en-US" altLang="en-US" smtClean="0"/>
              <a:pPr eaLnBrk="1" hangingPunct="1">
                <a:spcBef>
                  <a:spcPct val="0"/>
                </a:spcBef>
              </a:pPr>
              <a:t>19</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00410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5526BE-198D-4FDE-8A24-6CB0C7F96524}" type="slidenum">
              <a:rPr lang="en-US" altLang="en-US" smtClean="0"/>
              <a:pPr eaLnBrk="1" hangingPunct="1">
                <a:spcBef>
                  <a:spcPct val="0"/>
                </a:spcBef>
              </a:pPr>
              <a:t>20</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63588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DBB2BD-2354-474C-8B98-8D0319305ABF}" type="slidenum">
              <a:rPr lang="en-US" altLang="en-US" smtClean="0"/>
              <a:pPr eaLnBrk="1" hangingPunct="1">
                <a:spcBef>
                  <a:spcPct val="0"/>
                </a:spcBef>
              </a:pPr>
              <a:t>21</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4562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E16DEB-056F-4DC1-90F5-256CAF8A14EF}" type="slidenum">
              <a:rPr lang="en-US" altLang="en-US" smtClean="0"/>
              <a:pPr eaLnBrk="1" hangingPunct="1">
                <a:spcBef>
                  <a:spcPct val="0"/>
                </a:spcBef>
              </a:pPr>
              <a:t>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3165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836035-A746-44B2-A8D2-624EE5EDB66E}" type="slidenum">
              <a:rPr lang="en-US" altLang="en-US" smtClean="0"/>
              <a:pPr eaLnBrk="1" hangingPunct="1">
                <a:spcBef>
                  <a:spcPct val="0"/>
                </a:spcBef>
              </a:pPr>
              <a:t>22</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7473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88516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24</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18032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59872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26</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53596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27</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42460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28</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25371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224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30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00692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31</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427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E61214-09E9-4BF6-8675-2B818ED9126E}" type="slidenum">
              <a:rPr lang="en-US" altLang="en-US" smtClean="0"/>
              <a:pPr eaLnBrk="1" hangingPunct="1">
                <a:spcBef>
                  <a:spcPct val="0"/>
                </a:spcBef>
              </a:pPr>
              <a:t>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53068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32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64285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33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682298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34</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53392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35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62695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36</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5144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E16DEB-056F-4DC1-90F5-256CAF8A14EF}" type="slidenum">
              <a:rPr lang="en-US" altLang="en-US" smtClean="0"/>
              <a:pPr eaLnBrk="1" hangingPunct="1">
                <a:spcBef>
                  <a:spcPct val="0"/>
                </a:spcBef>
              </a:pPr>
              <a:t>5</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8811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dirty="0"/>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368F8C6-2EE7-428D-A362-995D6A3AB393}"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111730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4222F5-10FF-4C17-97BA-8F46102FA281}" type="slidenum">
              <a:rPr lang="en-US" altLang="en-US" smtClean="0"/>
              <a:pPr eaLnBrk="1" hangingPunct="1">
                <a:spcBef>
                  <a:spcPct val="0"/>
                </a:spcBef>
              </a:pPr>
              <a:t>7</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9184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dirty="0"/>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368F8C6-2EE7-428D-A362-995D6A3AB393}"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222530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142BCA-EE5E-4274-B7BD-F85195CE1953}" type="slidenum">
              <a:rPr lang="en-US" altLang="en-US" smtClean="0"/>
              <a:pPr eaLnBrk="1" hangingPunct="1">
                <a:spcBef>
                  <a:spcPct val="0"/>
                </a:spcBef>
              </a:pPr>
              <a:t>9</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4838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680FAA-4446-4797-9127-F7BA0C08E568}" type="slidenum">
              <a:rPr lang="en-US" altLang="en-US" smtClean="0"/>
              <a:pPr eaLnBrk="1" hangingPunct="1">
                <a:spcBef>
                  <a:spcPct val="0"/>
                </a:spcBef>
              </a:pPr>
              <a:t>11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7866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1F61EB-9B0D-4557-8C58-6E3B89E65242}" type="slidenum">
              <a:rPr lang="en-US"/>
              <a:pPr>
                <a:defRPr/>
              </a:pPr>
              <a:t>‹#›</a:t>
            </a:fld>
            <a:endParaRPr lang="en-US"/>
          </a:p>
        </p:txBody>
      </p:sp>
    </p:spTree>
    <p:extLst>
      <p:ext uri="{BB962C8B-B14F-4D97-AF65-F5344CB8AC3E}">
        <p14:creationId xmlns:p14="http://schemas.microsoft.com/office/powerpoint/2010/main" val="313378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464C0066-8410-4DF4-AC10-9739AC7C5DF9}" type="slidenum">
              <a:rPr lang="en-US"/>
              <a:pPr>
                <a:defRPr/>
              </a:pPr>
              <a:t>‹#›</a:t>
            </a:fld>
            <a:endParaRPr lang="en-US"/>
          </a:p>
        </p:txBody>
      </p:sp>
    </p:spTree>
    <p:extLst>
      <p:ext uri="{BB962C8B-B14F-4D97-AF65-F5344CB8AC3E}">
        <p14:creationId xmlns:p14="http://schemas.microsoft.com/office/powerpoint/2010/main" val="37841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Slide Number Placeholder 5"/>
          <p:cNvSpPr>
            <a:spLocks noGrp="1"/>
          </p:cNvSpPr>
          <p:nvPr>
            <p:ph type="sldNum" sz="quarter" idx="12"/>
          </p:nvPr>
        </p:nvSpPr>
        <p:spPr/>
        <p:txBody>
          <a:bodyPr/>
          <a:lstStyle>
            <a:lvl1pPr>
              <a:defRPr/>
            </a:lvl1pPr>
          </a:lstStyle>
          <a:p>
            <a:pPr>
              <a:defRPr/>
            </a:pPr>
            <a:fld id="{9DF7A3F4-5DAF-48F1-BE12-10106E186E23}" type="slidenum">
              <a:rPr lang="en-US"/>
              <a:pPr>
                <a:defRPr/>
              </a:pPr>
              <a:t>‹#›</a:t>
            </a:fld>
            <a:endParaRPr lang="en-US"/>
          </a:p>
        </p:txBody>
      </p:sp>
      <p:sp>
        <p:nvSpPr>
          <p:cNvPr id="8" name="Text Placeholder 3"/>
          <p:cNvSpPr>
            <a:spLocks noGrp="1"/>
          </p:cNvSpPr>
          <p:nvPr>
            <p:ph type="body" sz="half" idx="2"/>
          </p:nvPr>
        </p:nvSpPr>
        <p:spPr>
          <a:xfrm>
            <a:off x="1716619" y="58229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29828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p:txBody>
          <a:bodyPr/>
          <a:lstStyle>
            <a:lvl1pPr>
              <a:defRPr/>
            </a:lvl1pPr>
          </a:lstStyle>
          <a:p>
            <a:pPr>
              <a:defRPr/>
            </a:pPr>
            <a:fld id="{49B99620-9DE5-4B7A-90AA-5E507667A85B}" type="slidenum">
              <a:rPr lang="en-US"/>
              <a:pPr>
                <a:defRPr/>
              </a:pPr>
              <a:t>‹#›</a:t>
            </a:fld>
            <a:endParaRPr lang="en-US"/>
          </a:p>
        </p:txBody>
      </p:sp>
      <p:sp>
        <p:nvSpPr>
          <p:cNvPr id="9" name="Text Placeholder 7"/>
          <p:cNvSpPr txBox="1">
            <a:spLocks/>
          </p:cNvSpPr>
          <p:nvPr userDrawn="1"/>
        </p:nvSpPr>
        <p:spPr>
          <a:xfrm>
            <a:off x="3706822" y="6541477"/>
            <a:ext cx="1688733" cy="179998"/>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dirty="0"/>
              <a:t>©2019 McGraw-Hill Education.</a:t>
            </a:r>
          </a:p>
        </p:txBody>
      </p:sp>
    </p:spTree>
    <p:extLst>
      <p:ext uri="{BB962C8B-B14F-4D97-AF65-F5344CB8AC3E}">
        <p14:creationId xmlns:p14="http://schemas.microsoft.com/office/powerpoint/2010/main" val="151154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389B2559-D15B-4C3D-8AB8-3124B84A53A5}" type="slidenum">
              <a:rPr lang="en-US"/>
              <a:pPr>
                <a:defRPr/>
              </a:pPr>
              <a:t>‹#›</a:t>
            </a:fld>
            <a:endParaRPr lang="en-US"/>
          </a:p>
        </p:txBody>
      </p:sp>
    </p:spTree>
    <p:extLst>
      <p:ext uri="{BB962C8B-B14F-4D97-AF65-F5344CB8AC3E}">
        <p14:creationId xmlns:p14="http://schemas.microsoft.com/office/powerpoint/2010/main" val="223013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Oval 4"/>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543925" y="6356350"/>
            <a:ext cx="561975" cy="365125"/>
          </a:xfrm>
        </p:spPr>
        <p:txBody>
          <a:bodyPr/>
          <a:lstStyle>
            <a:lvl1pPr>
              <a:defRPr/>
            </a:lvl1pPr>
          </a:lstStyle>
          <a:p>
            <a:pPr>
              <a:defRPr/>
            </a:pPr>
            <a:fld id="{389B2559-D15B-4C3D-8AB8-3124B84A53A5}" type="slidenum">
              <a:rPr lang="en-US"/>
              <a:pPr>
                <a:defRPr/>
              </a:pPr>
              <a:t>‹#›</a:t>
            </a:fld>
            <a:endParaRPr lang="en-US"/>
          </a:p>
        </p:txBody>
      </p:sp>
    </p:spTree>
    <p:extLst>
      <p:ext uri="{BB962C8B-B14F-4D97-AF65-F5344CB8AC3E}">
        <p14:creationId xmlns:p14="http://schemas.microsoft.com/office/powerpoint/2010/main" val="3707009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49912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FECE-5B70-4569-83D1-115EFEAE829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2788A9-9EFF-4EDC-A647-244C6FC2341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395BA-CA69-4C9D-BFB2-119BAA7D16BF}"/>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5" name="Footer Placeholder 4">
            <a:extLst>
              <a:ext uri="{FF2B5EF4-FFF2-40B4-BE49-F238E27FC236}">
                <a16:creationId xmlns:a16="http://schemas.microsoft.com/office/drawing/2014/main" id="{35579256-310A-4F01-867A-1E43C951E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CD692-C77C-4987-A804-BC1E4CDCC046}"/>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3272046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926F-427E-4F88-B6F2-6A0EEFB9E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CC75C-4016-4DA2-ADCC-713FD65B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81B9E-04BE-4803-AA15-65C23A215A3B}"/>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5" name="Footer Placeholder 4">
            <a:extLst>
              <a:ext uri="{FF2B5EF4-FFF2-40B4-BE49-F238E27FC236}">
                <a16:creationId xmlns:a16="http://schemas.microsoft.com/office/drawing/2014/main" id="{5F292588-37B4-4618-9378-D0A26FA54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8BD00-970D-4CE5-B754-6F84D7B9E636}"/>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1421027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8559-4087-44B3-826B-06225C52C1F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1F1A9C-9A7B-4E85-BCEB-3C4386FFAF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CDB4C6-EF49-4A4C-AA8A-511A7CF9FCC7}"/>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5" name="Footer Placeholder 4">
            <a:extLst>
              <a:ext uri="{FF2B5EF4-FFF2-40B4-BE49-F238E27FC236}">
                <a16:creationId xmlns:a16="http://schemas.microsoft.com/office/drawing/2014/main" id="{DD9E2335-3458-4FE3-A49C-F41E98CF2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F23D7-0DF3-4688-8544-13B32E4BA506}"/>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1085974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0A03-913F-4E20-8E9D-7500267B6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AC5BD-E164-4E96-9E44-A5DE355BBEB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09B664-3E18-4388-9738-154FFE57C2D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8C4297-FC5C-4F0E-AD4D-62B25646CEB5}"/>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6" name="Footer Placeholder 5">
            <a:extLst>
              <a:ext uri="{FF2B5EF4-FFF2-40B4-BE49-F238E27FC236}">
                <a16:creationId xmlns:a16="http://schemas.microsoft.com/office/drawing/2014/main" id="{C0AC8D23-C91E-4B01-A8A4-7F9FE72B3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E577C-37AE-42F6-BD72-9B39A8EE2C06}"/>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145917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1C96B1-04D4-4D9F-AE7E-29693A71B590}" type="slidenum">
              <a:rPr lang="en-US"/>
              <a:pPr>
                <a:defRPr/>
              </a:pPr>
              <a:t>‹#›</a:t>
            </a:fld>
            <a:endParaRPr lang="en-US"/>
          </a:p>
        </p:txBody>
      </p:sp>
    </p:spTree>
    <p:extLst>
      <p:ext uri="{BB962C8B-B14F-4D97-AF65-F5344CB8AC3E}">
        <p14:creationId xmlns:p14="http://schemas.microsoft.com/office/powerpoint/2010/main" val="904422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A943-B156-48BC-AE5B-A7C8794353C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8EF8B-806C-4CD5-B909-8E526A50583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20F40-EAFF-4130-A824-ACEA42F7117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15369-DC10-4008-994F-4ED2340BC8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38CD2-43F5-485B-A356-7A87D90D1CD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28511-BCC3-4556-81AD-A990C54DF63C}"/>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8" name="Footer Placeholder 7">
            <a:extLst>
              <a:ext uri="{FF2B5EF4-FFF2-40B4-BE49-F238E27FC236}">
                <a16:creationId xmlns:a16="http://schemas.microsoft.com/office/drawing/2014/main" id="{964DA186-4BD7-44BF-8512-9AF8B02BC3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318714-4CF3-47EF-9326-2CF7712F3671}"/>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265417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E3EC-2210-4214-8961-81046A58F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4AC27-B4B0-4545-B18D-4FB67BB3EEBB}"/>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4" name="Footer Placeholder 3">
            <a:extLst>
              <a:ext uri="{FF2B5EF4-FFF2-40B4-BE49-F238E27FC236}">
                <a16:creationId xmlns:a16="http://schemas.microsoft.com/office/drawing/2014/main" id="{B73439B4-DA54-47E0-B707-BD4A4BA79D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50B16-C371-4C22-B1D6-4167799E2D8A}"/>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1038396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E159F-9030-41AB-B19A-AE84BCCFB070}"/>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3" name="Footer Placeholder 2">
            <a:extLst>
              <a:ext uri="{FF2B5EF4-FFF2-40B4-BE49-F238E27FC236}">
                <a16:creationId xmlns:a16="http://schemas.microsoft.com/office/drawing/2014/main" id="{1F7D7E63-36E4-4A17-89A0-73A810DAB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3472E-B825-45FC-8ED4-0B3CEEC14DC4}"/>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3916377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E166-DF4B-4D1F-BDC8-EE1F56C54E5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CADE8C-4A5E-4872-8632-0E9A80C917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47F1E2-DEF4-432C-B4EA-D6C7B9FB1E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5ECD8-D3C3-4E09-889E-7335F662901B}"/>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6" name="Footer Placeholder 5">
            <a:extLst>
              <a:ext uri="{FF2B5EF4-FFF2-40B4-BE49-F238E27FC236}">
                <a16:creationId xmlns:a16="http://schemas.microsoft.com/office/drawing/2014/main" id="{AA11DD8D-EA64-48B3-85E2-9619C6917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F87AC-8E97-480A-A137-2E90F69A59FF}"/>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1195692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04BC-2CF8-4C90-BF51-787DD4C731D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878B66-B90F-4329-89E5-2AC9A55F76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F6BA2-DE8B-4E3B-98B7-45BDF48D57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B5D8B-FE97-4296-9CBE-BE18533DF00D}"/>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6" name="Footer Placeholder 5">
            <a:extLst>
              <a:ext uri="{FF2B5EF4-FFF2-40B4-BE49-F238E27FC236}">
                <a16:creationId xmlns:a16="http://schemas.microsoft.com/office/drawing/2014/main" id="{659407CE-A534-4F87-8364-A7BDD2671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AE811-0E25-4B9E-A18E-62C75F6C4FCC}"/>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2823845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79E1-BC2D-413D-A27B-4CE44285FE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213EB7-1F09-4437-9EB4-EAC90735E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4ABF7-169E-4702-8FE3-3CA048059B12}"/>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5" name="Footer Placeholder 4">
            <a:extLst>
              <a:ext uri="{FF2B5EF4-FFF2-40B4-BE49-F238E27FC236}">
                <a16:creationId xmlns:a16="http://schemas.microsoft.com/office/drawing/2014/main" id="{9702C706-7E7A-4728-BFE4-F6CFDBBF6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63B20-4174-4857-97CE-B8106714BC6E}"/>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492474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F3360-BE2A-4418-9436-602C8ADDD04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07C444-AB70-4159-90D0-06005B1126F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4EC4A-FCA7-4666-AB7F-323D87EFBABA}"/>
              </a:ext>
            </a:extLst>
          </p:cNvPr>
          <p:cNvSpPr>
            <a:spLocks noGrp="1"/>
          </p:cNvSpPr>
          <p:nvPr>
            <p:ph type="dt" sz="half" idx="10"/>
          </p:nvPr>
        </p:nvSpPr>
        <p:spPr/>
        <p:txBody>
          <a:bodyPr/>
          <a:lstStyle/>
          <a:p>
            <a:fld id="{8F94C54D-2C09-47B7-A9DC-D0FE27E40DBD}" type="datetimeFigureOut">
              <a:rPr lang="en-US" smtClean="0"/>
              <a:t>11/6/21</a:t>
            </a:fld>
            <a:endParaRPr lang="en-US"/>
          </a:p>
        </p:txBody>
      </p:sp>
      <p:sp>
        <p:nvSpPr>
          <p:cNvPr id="5" name="Footer Placeholder 4">
            <a:extLst>
              <a:ext uri="{FF2B5EF4-FFF2-40B4-BE49-F238E27FC236}">
                <a16:creationId xmlns:a16="http://schemas.microsoft.com/office/drawing/2014/main" id="{3E93B37A-A951-4F48-B98C-347752840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3E002-512C-4762-A213-106A33E2AC0D}"/>
              </a:ext>
            </a:extLst>
          </p:cNvPr>
          <p:cNvSpPr>
            <a:spLocks noGrp="1"/>
          </p:cNvSpPr>
          <p:nvPr>
            <p:ph type="sldNum" sz="quarter" idx="12"/>
          </p:nvPr>
        </p:nvSpPr>
        <p:spPr/>
        <p:txBody>
          <a:bodyPr/>
          <a:lstStyle/>
          <a:p>
            <a:fld id="{B84C5FB4-727A-454F-85E4-7C540AF10E5D}" type="slidenum">
              <a:rPr lang="en-US" smtClean="0"/>
              <a:t>‹#›</a:t>
            </a:fld>
            <a:endParaRPr lang="en-US"/>
          </a:p>
        </p:txBody>
      </p:sp>
    </p:spTree>
    <p:extLst>
      <p:ext uri="{BB962C8B-B14F-4D97-AF65-F5344CB8AC3E}">
        <p14:creationId xmlns:p14="http://schemas.microsoft.com/office/powerpoint/2010/main" val="762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0"/>
            <a:ext cx="8229600" cy="1230923"/>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1C96B1-04D4-4D9F-AE7E-29693A71B590}" type="slidenum">
              <a:rPr lang="en-US"/>
              <a:pPr>
                <a:defRPr/>
              </a:pPr>
              <a:t>‹#›</a:t>
            </a:fld>
            <a:endParaRPr lang="en-US"/>
          </a:p>
        </p:txBody>
      </p:sp>
      <p:sp>
        <p:nvSpPr>
          <p:cNvPr id="5" name="Content Placeholder 2"/>
          <p:cNvSpPr>
            <a:spLocks noGrp="1"/>
          </p:cNvSpPr>
          <p:nvPr>
            <p:ph idx="13"/>
          </p:nvPr>
        </p:nvSpPr>
        <p:spPr>
          <a:xfrm>
            <a:off x="474128" y="4614334"/>
            <a:ext cx="8229600" cy="1041400"/>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44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0"/>
            <a:ext cx="8229600" cy="1230923"/>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1C96B1-04D4-4D9F-AE7E-29693A71B590}" type="slidenum">
              <a:rPr lang="en-US"/>
              <a:pPr>
                <a:defRPr/>
              </a:pPr>
              <a:t>‹#›</a:t>
            </a:fld>
            <a:endParaRPr lang="en-US"/>
          </a:p>
        </p:txBody>
      </p:sp>
      <p:sp>
        <p:nvSpPr>
          <p:cNvPr id="5" name="Content Placeholder 2"/>
          <p:cNvSpPr>
            <a:spLocks noGrp="1"/>
          </p:cNvSpPr>
          <p:nvPr>
            <p:ph idx="13"/>
          </p:nvPr>
        </p:nvSpPr>
        <p:spPr>
          <a:xfrm>
            <a:off x="474128" y="4614334"/>
            <a:ext cx="8229600" cy="1041400"/>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474128" y="3169099"/>
            <a:ext cx="8229600" cy="1041400"/>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54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3A7DA395-6845-4B9F-8087-3D6E3922AE66}" type="slidenum">
              <a:rPr lang="en-US"/>
              <a:pPr>
                <a:defRPr/>
              </a:pPr>
              <a:t>‹#›</a:t>
            </a:fld>
            <a:endParaRPr lang="en-US"/>
          </a:p>
        </p:txBody>
      </p:sp>
    </p:spTree>
    <p:extLst>
      <p:ext uri="{BB962C8B-B14F-4D97-AF65-F5344CB8AC3E}">
        <p14:creationId xmlns:p14="http://schemas.microsoft.com/office/powerpoint/2010/main" val="125873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vl1pPr>
          </a:lstStyle>
          <a:p>
            <a:pPr>
              <a:defRPr/>
            </a:pPr>
            <a:fld id="{FF2790F5-7B60-4345-92AB-D259157AFBE9}" type="slidenum">
              <a:rPr lang="en-US"/>
              <a:pPr>
                <a:defRPr/>
              </a:pPr>
              <a:t>‹#›</a:t>
            </a:fld>
            <a:endParaRPr lang="en-US"/>
          </a:p>
        </p:txBody>
      </p:sp>
    </p:spTree>
    <p:extLst>
      <p:ext uri="{BB962C8B-B14F-4D97-AF65-F5344CB8AC3E}">
        <p14:creationId xmlns:p14="http://schemas.microsoft.com/office/powerpoint/2010/main" val="58353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91FC322F-5253-4CAE-BCCC-C2FB3A2C40AC}" type="slidenum">
              <a:rPr lang="en-US"/>
              <a:pPr>
                <a:defRPr/>
              </a:pPr>
              <a:t>‹#›</a:t>
            </a:fld>
            <a:endParaRPr lang="en-US"/>
          </a:p>
        </p:txBody>
      </p:sp>
    </p:spTree>
    <p:extLst>
      <p:ext uri="{BB962C8B-B14F-4D97-AF65-F5344CB8AC3E}">
        <p14:creationId xmlns:p14="http://schemas.microsoft.com/office/powerpoint/2010/main" val="157041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1841FA5-AB2F-4D99-8A5D-D7C60C6A2110}" type="slidenum">
              <a:rPr lang="en-US"/>
              <a:pPr>
                <a:defRPr/>
              </a:pPr>
              <a:t>‹#›</a:t>
            </a:fld>
            <a:endParaRPr lang="en-US"/>
          </a:p>
        </p:txBody>
      </p:sp>
    </p:spTree>
    <p:extLst>
      <p:ext uri="{BB962C8B-B14F-4D97-AF65-F5344CB8AC3E}">
        <p14:creationId xmlns:p14="http://schemas.microsoft.com/office/powerpoint/2010/main" val="158891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0E36B218-96DC-4291-907F-88E4053D234E}" type="slidenum">
              <a:rPr lang="en-US"/>
              <a:pPr>
                <a:defRPr/>
              </a:pPr>
              <a:t>‹#›</a:t>
            </a:fld>
            <a:endParaRPr lang="en-US"/>
          </a:p>
        </p:txBody>
      </p:sp>
    </p:spTree>
    <p:extLst>
      <p:ext uri="{BB962C8B-B14F-4D97-AF65-F5344CB8AC3E}">
        <p14:creationId xmlns:p14="http://schemas.microsoft.com/office/powerpoint/2010/main" val="420085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000A78F7-C3C7-4884-9F47-D52109233935}"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7"/>
          <p:cNvSpPr txBox="1">
            <a:spLocks/>
          </p:cNvSpPr>
          <p:nvPr userDrawn="1"/>
        </p:nvSpPr>
        <p:spPr>
          <a:xfrm>
            <a:off x="1382848" y="6340476"/>
            <a:ext cx="7303951" cy="381000"/>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800" b="0" i="0" kern="1200" dirty="0">
                <a:solidFill>
                  <a:schemeClr val="tx1"/>
                </a:solidFill>
                <a:effectLst/>
                <a:latin typeface="Calibri" panose="020F0502020204030204" pitchFamily="34" charset="0"/>
                <a:ea typeface="+mn-ea"/>
                <a:cs typeface="Arial" pitchFamily="34" charset="0"/>
              </a:rPr>
              <a:t>Copyright ©2022 McGraw-Hill Education. All rights reserved. No reproduction or distribution without the prior written consent of McGraw-Hill Education</a:t>
            </a:r>
            <a:r>
              <a:rPr lang="en-US" sz="900" dirty="0"/>
              <a:t>.</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97" r:id="rId3"/>
    <p:sldLayoutId id="2147483898" r:id="rId4"/>
    <p:sldLayoutId id="2147483892" r:id="rId5"/>
    <p:sldLayoutId id="2147483885" r:id="rId6"/>
    <p:sldLayoutId id="2147483886" r:id="rId7"/>
    <p:sldLayoutId id="2147483887" r:id="rId8"/>
    <p:sldLayoutId id="2147483888" r:id="rId9"/>
    <p:sldLayoutId id="2147483889" r:id="rId10"/>
    <p:sldLayoutId id="2147483890" r:id="rId11"/>
    <p:sldLayoutId id="2147483893" r:id="rId12"/>
    <p:sldLayoutId id="2147483891" r:id="rId13"/>
    <p:sldLayoutId id="2147483894" r:id="rId14"/>
    <p:sldLayoutId id="2147483896" r:id="rId15"/>
  </p:sldLayoutIdLst>
  <p:txStyles>
    <p:titleStyle>
      <a:lvl1pPr algn="ctr" rtl="0" eaLnBrk="0" fontAlgn="base" hangingPunct="0">
        <a:lnSpc>
          <a:spcPts val="5800"/>
        </a:lnSpc>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27285-7E27-40A3-A26B-7374E90B270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7F86A6-B3A4-4E82-B415-013713391D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E24E0-BA4B-4C6F-A387-06FA410794E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4C54D-2C09-47B7-A9DC-D0FE27E40DBD}" type="datetimeFigureOut">
              <a:rPr lang="en-US" smtClean="0"/>
              <a:t>11/6/21</a:t>
            </a:fld>
            <a:endParaRPr lang="en-US"/>
          </a:p>
        </p:txBody>
      </p:sp>
      <p:sp>
        <p:nvSpPr>
          <p:cNvPr id="5" name="Footer Placeholder 4">
            <a:extLst>
              <a:ext uri="{FF2B5EF4-FFF2-40B4-BE49-F238E27FC236}">
                <a16:creationId xmlns:a16="http://schemas.microsoft.com/office/drawing/2014/main" id="{B98AE23E-19EF-42F4-A7CA-4D1EFF2971A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AE81CE-8004-4E0B-9C7C-F30431BED15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C5FB4-727A-454F-85E4-7C540AF10E5D}" type="slidenum">
              <a:rPr lang="en-US" smtClean="0"/>
              <a:t>‹#›</a:t>
            </a:fld>
            <a:endParaRPr lang="en-US"/>
          </a:p>
        </p:txBody>
      </p:sp>
    </p:spTree>
    <p:extLst>
      <p:ext uri="{BB962C8B-B14F-4D97-AF65-F5344CB8AC3E}">
        <p14:creationId xmlns:p14="http://schemas.microsoft.com/office/powerpoint/2010/main" val="426446985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3039455"/>
            <a:ext cx="3345664" cy="1407827"/>
          </a:xfrm>
          <a:ln>
            <a:noFill/>
          </a:ln>
        </p:spPr>
        <p:txBody>
          <a:bodyPr>
            <a:noAutofit/>
          </a:bodyPr>
          <a:lstStyle/>
          <a:p>
            <a:pPr>
              <a:defRPr/>
            </a:pPr>
            <a:r>
              <a:rPr lang="en-US" sz="3000" dirty="0">
                <a:solidFill>
                  <a:schemeClr val="tx1"/>
                </a:solidFill>
                <a:effectLst/>
                <a:latin typeface="Calibri" panose="020F0502020204030204" pitchFamily="34" charset="0"/>
                <a:cs typeface="Calibri" panose="020F0502020204030204" pitchFamily="34" charset="0"/>
              </a:rPr>
              <a:t>Chapter 13 </a:t>
            </a:r>
            <a:br>
              <a:rPr lang="en-US" sz="3000" dirty="0">
                <a:solidFill>
                  <a:schemeClr val="tx1"/>
                </a:solidFill>
                <a:effectLst/>
                <a:latin typeface="Calibri" panose="020F0502020204030204" pitchFamily="34" charset="0"/>
                <a:cs typeface="Calibri" panose="020F0502020204030204" pitchFamily="34" charset="0"/>
              </a:rPr>
            </a:br>
            <a:r>
              <a:rPr lang="en-US" sz="3000" dirty="0">
                <a:solidFill>
                  <a:schemeClr val="tx1"/>
                </a:solidFill>
                <a:effectLst/>
                <a:latin typeface="Calibri" panose="020F0502020204030204" pitchFamily="34" charset="0"/>
                <a:cs typeface="Calibri" panose="020F0502020204030204" pitchFamily="34" charset="0"/>
              </a:rPr>
              <a:t>Disability  Discrimination</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Content Placeholder 2"/>
          <p:cNvSpPr>
            <a:spLocks noGrp="1"/>
          </p:cNvSpPr>
          <p:nvPr>
            <p:ph type="body" idx="1"/>
          </p:nvPr>
        </p:nvSpPr>
        <p:spPr>
          <a:xfrm>
            <a:off x="665823" y="6426036"/>
            <a:ext cx="7820011" cy="319595"/>
          </a:xfrm>
          <a:ln>
            <a:noFill/>
          </a:ln>
        </p:spPr>
        <p:txBody>
          <a:bodyPr/>
          <a:lstStyle/>
          <a:p>
            <a:pPr lvl="0" eaLnBrk="1" fontAlgn="auto" hangingPunct="1">
              <a:spcBef>
                <a:spcPct val="0"/>
              </a:spcBef>
              <a:spcAft>
                <a:spcPts val="0"/>
              </a:spcAft>
            </a:pPr>
            <a:r>
              <a:rPr lang="en-US" sz="800" dirty="0">
                <a:solidFill>
                  <a:srgbClr val="222222"/>
                </a:solidFill>
              </a:rPr>
              <a:t>Copyright ©2022 McGraw-Hill Education. All rights reserved. No reproduction or distribution without the prior written consent of McGraw-Hill Education.</a:t>
            </a:r>
            <a:endParaRPr lang="en-US" altLang="en-US" sz="800"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C768629-D0D1-4E7E-97E7-C4F8938CCA0B}"/>
              </a:ext>
            </a:extLst>
          </p:cNvPr>
          <p:cNvPicPr>
            <a:picLocks noChangeAspect="1"/>
          </p:cNvPicPr>
          <p:nvPr/>
        </p:nvPicPr>
        <p:blipFill>
          <a:blip r:embed="rId4"/>
          <a:stretch>
            <a:fillRect/>
          </a:stretch>
        </p:blipFill>
        <p:spPr>
          <a:xfrm>
            <a:off x="278511" y="511434"/>
            <a:ext cx="4645555" cy="5797798"/>
          </a:xfrm>
          <a:prstGeom prst="rect">
            <a:avLst/>
          </a:prstGeom>
        </p:spPr>
      </p:pic>
    </p:spTree>
    <p:extLst>
      <p:ext uri="{BB962C8B-B14F-4D97-AF65-F5344CB8AC3E}">
        <p14:creationId xmlns:p14="http://schemas.microsoft.com/office/powerpoint/2010/main" val="386293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1956-A1A9-468F-8973-FC4689BBE0E4}"/>
              </a:ext>
            </a:extLst>
          </p:cNvPr>
          <p:cNvSpPr>
            <a:spLocks noGrp="1"/>
          </p:cNvSpPr>
          <p:nvPr>
            <p:ph type="title"/>
          </p:nvPr>
        </p:nvSpPr>
        <p:spPr>
          <a:ln>
            <a:noFill/>
          </a:ln>
        </p:spPr>
        <p:txBody>
          <a:bodyPr/>
          <a:lstStyle/>
          <a:p>
            <a:r>
              <a:rPr lang="en-US" dirty="0"/>
              <a:t>Defining ‘Disability’ </a:t>
            </a:r>
          </a:p>
        </p:txBody>
      </p:sp>
      <p:sp>
        <p:nvSpPr>
          <p:cNvPr id="3" name="Content Placeholder 2">
            <a:extLst>
              <a:ext uri="{FF2B5EF4-FFF2-40B4-BE49-F238E27FC236}">
                <a16:creationId xmlns:a16="http://schemas.microsoft.com/office/drawing/2014/main" id="{EC5A5C37-ECF0-48AA-A172-D9991654E071}"/>
              </a:ext>
            </a:extLst>
          </p:cNvPr>
          <p:cNvSpPr>
            <a:spLocks noGrp="1"/>
          </p:cNvSpPr>
          <p:nvPr>
            <p:ph idx="1"/>
          </p:nvPr>
        </p:nvSpPr>
        <p:spPr>
          <a:xfrm>
            <a:off x="457200" y="1600201"/>
            <a:ext cx="8229600" cy="1041400"/>
          </a:xfrm>
          <a:ln>
            <a:noFill/>
          </a:ln>
        </p:spPr>
        <p:txBody>
          <a:bodyPr/>
          <a:lstStyle/>
          <a:p>
            <a:r>
              <a:rPr lang="en-US" dirty="0"/>
              <a:t>Line-drawing: </a:t>
            </a:r>
            <a:r>
              <a:rPr lang="en-US" sz="2400" dirty="0"/>
              <a:t>(almost) </a:t>
            </a:r>
            <a:r>
              <a:rPr lang="en-US" dirty="0"/>
              <a:t>nobody’s perfect, so what qualifies? Duration?  </a:t>
            </a:r>
          </a:p>
        </p:txBody>
      </p:sp>
      <p:sp>
        <p:nvSpPr>
          <p:cNvPr id="4" name="Content Placeholder 3">
            <a:extLst>
              <a:ext uri="{FF2B5EF4-FFF2-40B4-BE49-F238E27FC236}">
                <a16:creationId xmlns:a16="http://schemas.microsoft.com/office/drawing/2014/main" id="{172BCD7B-F3E3-4968-B250-69B7B6AE70EF}"/>
              </a:ext>
            </a:extLst>
          </p:cNvPr>
          <p:cNvSpPr>
            <a:spLocks noGrp="1"/>
          </p:cNvSpPr>
          <p:nvPr>
            <p:ph idx="13"/>
          </p:nvPr>
        </p:nvSpPr>
        <p:spPr/>
        <p:txBody>
          <a:bodyPr/>
          <a:lstStyle/>
          <a:p>
            <a:endParaRPr lang="en-US"/>
          </a:p>
        </p:txBody>
      </p:sp>
      <p:pic>
        <p:nvPicPr>
          <p:cNvPr id="5" name="Picture 4">
            <a:extLst>
              <a:ext uri="{FF2B5EF4-FFF2-40B4-BE49-F238E27FC236}">
                <a16:creationId xmlns:a16="http://schemas.microsoft.com/office/drawing/2014/main" id="{7A0EFD3B-335B-4D3B-AE34-DF3A07FACCC3}"/>
              </a:ext>
            </a:extLst>
          </p:cNvPr>
          <p:cNvPicPr>
            <a:picLocks noChangeAspect="1"/>
          </p:cNvPicPr>
          <p:nvPr/>
        </p:nvPicPr>
        <p:blipFill>
          <a:blip r:embed="rId2"/>
          <a:stretch>
            <a:fillRect/>
          </a:stretch>
        </p:blipFill>
        <p:spPr>
          <a:xfrm>
            <a:off x="457200" y="2641600"/>
            <a:ext cx="8358188" cy="3487737"/>
          </a:xfrm>
          <a:prstGeom prst="rect">
            <a:avLst/>
          </a:prstGeom>
        </p:spPr>
      </p:pic>
    </p:spTree>
    <p:extLst>
      <p:ext uri="{BB962C8B-B14F-4D97-AF65-F5344CB8AC3E}">
        <p14:creationId xmlns:p14="http://schemas.microsoft.com/office/powerpoint/2010/main" val="111014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p:cNvSpPr>
            <a:spLocks noGrp="1" noChangeArrowheads="1"/>
          </p:cNvSpPr>
          <p:nvPr>
            <p:ph type="title"/>
          </p:nvPr>
        </p:nvSpPr>
        <p:spPr>
          <a:xfrm>
            <a:off x="457200" y="260350"/>
            <a:ext cx="8229600" cy="630604"/>
          </a:xfrm>
          <a:ln>
            <a:noFill/>
          </a:ln>
        </p:spPr>
        <p:txBody>
          <a:bodyPr/>
          <a:lstStyle/>
          <a:p>
            <a:pPr eaLnBrk="1" hangingPunct="1">
              <a:defRPr/>
            </a:pPr>
            <a:r>
              <a:rPr lang="en-US" dirty="0">
                <a:effectLst/>
                <a:latin typeface="Calibri" panose="020F0502020204030204" pitchFamily="34" charset="0"/>
                <a:cs typeface="Calibri" panose="020F0502020204030204" pitchFamily="34" charset="0"/>
              </a:rPr>
              <a:t>Disability</a:t>
            </a:r>
          </a:p>
        </p:txBody>
      </p:sp>
      <p:sp>
        <p:nvSpPr>
          <p:cNvPr id="19459" name="Content Placeholder 3"/>
          <p:cNvSpPr>
            <a:spLocks noGrp="1" noChangeArrowheads="1"/>
          </p:cNvSpPr>
          <p:nvPr>
            <p:ph idx="1"/>
          </p:nvPr>
        </p:nvSpPr>
        <p:spPr>
          <a:xfrm>
            <a:off x="457200" y="703385"/>
            <a:ext cx="8229600" cy="4089768"/>
          </a:xfrm>
          <a:ln>
            <a:noFill/>
          </a:ln>
        </p:spPr>
        <p:txBody>
          <a:bodyPr/>
          <a:lstStyle/>
          <a:p>
            <a:pPr eaLnBrk="1" hangingPunct="1">
              <a:buFont typeface="+mj-lt"/>
              <a:buAutoNum type="arabicPeriod"/>
            </a:pPr>
            <a:r>
              <a:rPr lang="en-US" altLang="en-US" sz="1100" i="1" dirty="0">
                <a:solidFill>
                  <a:srgbClr val="FF0000"/>
                </a:solidFill>
                <a:latin typeface="Calibri" panose="020F0502020204030204" pitchFamily="34" charset="0"/>
                <a:cs typeface="Calibri" panose="020F0502020204030204" pitchFamily="34" charset="0"/>
              </a:rPr>
              <a:t>Physical or mental impairment that substantially limits one or more of the major life activities of an individual;</a:t>
            </a:r>
          </a:p>
          <a:p>
            <a:pPr eaLnBrk="1" hangingPunct="1">
              <a:buFont typeface="+mj-lt"/>
              <a:buAutoNum type="arabicPeriod"/>
            </a:pPr>
            <a:r>
              <a:rPr lang="en-US" altLang="en-US" sz="1100" i="1" dirty="0">
                <a:solidFill>
                  <a:srgbClr val="FF0000"/>
                </a:solidFill>
                <a:latin typeface="Calibri" panose="020F0502020204030204" pitchFamily="34" charset="0"/>
                <a:cs typeface="Calibri" panose="020F0502020204030204" pitchFamily="34" charset="0"/>
              </a:rPr>
              <a:t>Record of such impairment (“record of”);</a:t>
            </a:r>
          </a:p>
          <a:p>
            <a:pPr eaLnBrk="1" hangingPunct="1">
              <a:buFont typeface="+mj-lt"/>
              <a:buAutoNum type="arabicPeriod"/>
            </a:pPr>
            <a:r>
              <a:rPr lang="en-IN" altLang="en-US" sz="1100" i="1" dirty="0">
                <a:solidFill>
                  <a:srgbClr val="FF0000"/>
                </a:solidFill>
                <a:latin typeface="Calibri" panose="020F0502020204030204" pitchFamily="34" charset="0"/>
                <a:cs typeface="Calibri" panose="020F0502020204030204" pitchFamily="34" charset="0"/>
              </a:rPr>
              <a:t>When an employer takes an action prohibited by the ADA because of an actual or perceived impairment that is not both transitory and minor (“regarded as”)</a:t>
            </a:r>
          </a:p>
          <a:p>
            <a:pPr lvl="1" eaLnBrk="1" hangingPunct="1"/>
            <a:r>
              <a:rPr lang="en-IN" altLang="en-US" sz="1100" dirty="0">
                <a:latin typeface="Calibri" panose="020F0502020204030204" pitchFamily="34" charset="0"/>
                <a:cs typeface="Calibri" panose="020F0502020204030204" pitchFamily="34" charset="0"/>
              </a:rPr>
              <a:t>Someone who is not disabled can still be covered under the ADA as long as she or he is perceived by the employer as being disabled</a:t>
            </a:r>
          </a:p>
          <a:p>
            <a:pPr eaLnBrk="1" hangingPunct="1"/>
            <a:r>
              <a:rPr lang="en-US" altLang="en-US" sz="1100" dirty="0">
                <a:latin typeface="Calibri" panose="020F0502020204030204" pitchFamily="34" charset="0"/>
                <a:cs typeface="Calibri" panose="020F0502020204030204" pitchFamily="34" charset="0"/>
              </a:rPr>
              <a:t>Determination </a:t>
            </a:r>
            <a:r>
              <a:rPr lang="en-US" altLang="en-US" sz="1100" dirty="0">
                <a:solidFill>
                  <a:srgbClr val="0432FF"/>
                </a:solidFill>
                <a:latin typeface="Calibri" panose="020F0502020204030204" pitchFamily="34" charset="0"/>
                <a:cs typeface="Calibri" panose="020F0502020204030204" pitchFamily="34" charset="0"/>
              </a:rPr>
              <a:t>based on </a:t>
            </a:r>
            <a:r>
              <a:rPr lang="en-IN" altLang="en-US" sz="1100" dirty="0">
                <a:solidFill>
                  <a:srgbClr val="0432FF"/>
                </a:solidFill>
                <a:latin typeface="Calibri" panose="020F0502020204030204" pitchFamily="34" charset="0"/>
                <a:cs typeface="Calibri" panose="020F0502020204030204" pitchFamily="34" charset="0"/>
              </a:rPr>
              <a:t>the </a:t>
            </a:r>
            <a:r>
              <a:rPr lang="en-IN" altLang="en-US" sz="1100" u="sng" dirty="0">
                <a:solidFill>
                  <a:srgbClr val="0432FF"/>
                </a:solidFill>
                <a:latin typeface="Calibri" panose="020F0502020204030204" pitchFamily="34" charset="0"/>
                <a:cs typeface="Calibri" panose="020F0502020204030204" pitchFamily="34" charset="0"/>
              </a:rPr>
              <a:t>effect</a:t>
            </a:r>
            <a:r>
              <a:rPr lang="en-IN" altLang="en-US" sz="1100" dirty="0">
                <a:solidFill>
                  <a:srgbClr val="0432FF"/>
                </a:solidFill>
                <a:latin typeface="Calibri" panose="020F0502020204030204" pitchFamily="34" charset="0"/>
                <a:cs typeface="Calibri" panose="020F0502020204030204" pitchFamily="34" charset="0"/>
              </a:rPr>
              <a:t> the impairment </a:t>
            </a:r>
            <a:r>
              <a:rPr lang="en-IN" altLang="en-US" sz="1100" dirty="0">
                <a:latin typeface="Calibri" panose="020F0502020204030204" pitchFamily="34" charset="0"/>
                <a:cs typeface="Calibri" panose="020F0502020204030204" pitchFamily="34" charset="0"/>
              </a:rPr>
              <a:t>has on the disabled person’s life </a:t>
            </a:r>
            <a:r>
              <a:rPr lang="en-IN" altLang="en-US" sz="1100" dirty="0">
                <a:solidFill>
                  <a:srgbClr val="0432FF"/>
                </a:solidFill>
                <a:latin typeface="Calibri" panose="020F0502020204030204" pitchFamily="34" charset="0"/>
                <a:cs typeface="Calibri" panose="020F0502020204030204" pitchFamily="34" charset="0"/>
              </a:rPr>
              <a:t>(not on the name of the disability/disease)</a:t>
            </a:r>
          </a:p>
          <a:p>
            <a:pPr eaLnBrk="1" hangingPunct="1"/>
            <a:r>
              <a:rPr lang="en-IN" altLang="en-US" sz="1100" dirty="0">
                <a:latin typeface="Calibri" panose="020F0502020204030204" pitchFamily="34" charset="0"/>
                <a:cs typeface="Calibri" panose="020F0502020204030204" pitchFamily="34" charset="0"/>
              </a:rPr>
              <a:t>Definition </a:t>
            </a:r>
            <a:r>
              <a:rPr lang="en-IN" altLang="en-US" sz="1100" u="sng" dirty="0">
                <a:solidFill>
                  <a:srgbClr val="0432FF"/>
                </a:solidFill>
                <a:latin typeface="Calibri" panose="020F0502020204030204" pitchFamily="34" charset="0"/>
                <a:cs typeface="Calibri" panose="020F0502020204030204" pitchFamily="34" charset="0"/>
              </a:rPr>
              <a:t>does not contain a definitive list of impairments</a:t>
            </a:r>
            <a:r>
              <a:rPr lang="en-IN" altLang="en-US" sz="1100" dirty="0">
                <a:solidFill>
                  <a:srgbClr val="0432FF"/>
                </a:solidFill>
                <a:latin typeface="Calibri" panose="020F0502020204030204" pitchFamily="34" charset="0"/>
                <a:cs typeface="Calibri" panose="020F0502020204030204" pitchFamily="34" charset="0"/>
              </a:rPr>
              <a:t> </a:t>
            </a:r>
            <a:r>
              <a:rPr lang="en-IN" altLang="en-US" sz="1100" dirty="0">
                <a:latin typeface="Calibri" panose="020F0502020204030204" pitchFamily="34" charset="0"/>
                <a:cs typeface="Calibri" panose="020F0502020204030204" pitchFamily="34" charset="0"/>
              </a:rPr>
              <a:t>that are considered to be disabilities</a:t>
            </a:r>
          </a:p>
          <a:p>
            <a:pPr lvl="1" eaLnBrk="1" hangingPunct="1"/>
            <a:r>
              <a:rPr lang="en-IN" altLang="en-US" sz="1100" dirty="0">
                <a:latin typeface="Calibri" panose="020F0502020204030204" pitchFamily="34" charset="0"/>
                <a:cs typeface="Calibri" panose="020F0502020204030204" pitchFamily="34" charset="0"/>
              </a:rPr>
              <a:t>Some states have laws that mandate that certain conditions be considered disabilities (such as pregnancies, predisposition to a disease or illness, personality traits (anger) or advanced age)</a:t>
            </a:r>
          </a:p>
          <a:p>
            <a:pPr lvl="1" eaLnBrk="1" hangingPunct="1"/>
            <a:r>
              <a:rPr lang="en-IN" altLang="en-US" sz="1100" dirty="0">
                <a:latin typeface="Calibri" panose="020F0502020204030204" pitchFamily="34" charset="0"/>
                <a:cs typeface="Calibri" panose="020F0502020204030204" pitchFamily="34" charset="0"/>
              </a:rPr>
              <a:t>Courts are directed to reach determinations on a case-by-case basis</a:t>
            </a:r>
            <a:endParaRPr lang="en-US" altLang="en-US" sz="1100" dirty="0">
              <a:latin typeface="Calibri" panose="020F0502020204030204" pitchFamily="34" charset="0"/>
              <a:cs typeface="Calibri" panose="020F0502020204030204" pitchFamily="34" charset="0"/>
            </a:endParaRPr>
          </a:p>
          <a:p>
            <a:pPr eaLnBrk="1" hangingPunct="1"/>
            <a:r>
              <a:rPr lang="en-US" altLang="en-US" sz="1100" b="1" dirty="0">
                <a:latin typeface="Calibri" panose="020F0502020204030204" pitchFamily="34" charset="0"/>
                <a:cs typeface="Calibri" panose="020F0502020204030204" pitchFamily="34" charset="0"/>
              </a:rPr>
              <a:t>“Correctable” disabilities</a:t>
            </a:r>
          </a:p>
          <a:p>
            <a:pPr lvl="1" eaLnBrk="1" hangingPunct="1"/>
            <a:r>
              <a:rPr lang="en-US" altLang="en-US" sz="1100" dirty="0">
                <a:solidFill>
                  <a:srgbClr val="0000FF"/>
                </a:solidFill>
                <a:latin typeface="Calibri" panose="020F0502020204030204" pitchFamily="34" charset="0"/>
                <a:cs typeface="Calibri" panose="020F0502020204030204" pitchFamily="34" charset="0"/>
              </a:rPr>
              <a:t>Pre-correction determination, except eyesight</a:t>
            </a:r>
            <a:r>
              <a:rPr lang="mr-IN" altLang="en-US" sz="1100" dirty="0">
                <a:solidFill>
                  <a:srgbClr val="0000FF"/>
                </a:solidFill>
                <a:latin typeface="Calibri" panose="020F0502020204030204" pitchFamily="34" charset="0"/>
                <a:cs typeface="Arial" charset="0"/>
              </a:rPr>
              <a:t>…</a:t>
            </a:r>
            <a:r>
              <a:rPr lang="en-IN" sz="1100" dirty="0">
                <a:solidFill>
                  <a:srgbClr val="0000FF"/>
                </a:solidFill>
                <a:latin typeface="Calibri" panose="020F0502020204030204" pitchFamily="34" charset="0"/>
                <a:cs typeface="Calibri" panose="020F0502020204030204" pitchFamily="34" charset="0"/>
              </a:rPr>
              <a:t>with the exception of “ordinary eyeglasses or contact lenses,” the determination of whether an impairment substantially limits a major life activity is to be made without regard to the ameliorative effects of mitigating measures, such as medication or hearing aids</a:t>
            </a:r>
            <a:r>
              <a:rPr lang="en-US" sz="1100" dirty="0">
                <a:solidFill>
                  <a:srgbClr val="0000FF"/>
                </a:solidFill>
                <a:latin typeface="Calibri" panose="020F0502020204030204" pitchFamily="34" charset="0"/>
                <a:cs typeface="Calibri" panose="020F0502020204030204" pitchFamily="34" charset="0"/>
              </a:rPr>
              <a:t> </a:t>
            </a:r>
            <a:endParaRPr lang="en-US" altLang="en-US" sz="1100" dirty="0">
              <a:solidFill>
                <a:srgbClr val="0000FF"/>
              </a:solidFill>
              <a:latin typeface="Calibri" panose="020F0502020204030204" pitchFamily="34" charset="0"/>
              <a:cs typeface="Calibri" panose="020F0502020204030204" pitchFamily="34" charset="0"/>
            </a:endParaRPr>
          </a:p>
          <a:p>
            <a:pPr lvl="1" eaLnBrk="1" hangingPunct="1"/>
            <a:r>
              <a:rPr lang="en-US" altLang="en-US" sz="1100" dirty="0">
                <a:latin typeface="Calibri" panose="020F0502020204030204" pitchFamily="34" charset="0"/>
                <a:cs typeface="Calibri" panose="020F0502020204030204" pitchFamily="34" charset="0"/>
              </a:rPr>
              <a:t>Only ‘morbid’ obesity qualifies </a:t>
            </a:r>
          </a:p>
          <a:p>
            <a:pPr eaLnBrk="1" hangingPunct="1"/>
            <a:r>
              <a:rPr lang="en-US" altLang="en-US" sz="1100" dirty="0">
                <a:solidFill>
                  <a:srgbClr val="0000FF"/>
                </a:solidFill>
                <a:latin typeface="Calibri" panose="020F0502020204030204" pitchFamily="34" charset="0"/>
                <a:cs typeface="Calibri" panose="020F0502020204030204" pitchFamily="34" charset="0"/>
              </a:rPr>
              <a:t>Perception: </a:t>
            </a:r>
            <a:r>
              <a:rPr lang="en-US" altLang="en-US" sz="1100" dirty="0">
                <a:latin typeface="Calibri" panose="020F0502020204030204" pitchFamily="34" charset="0"/>
                <a:cs typeface="Calibri" panose="020F0502020204030204" pitchFamily="34" charset="0"/>
              </a:rPr>
              <a:t>includes </a:t>
            </a:r>
            <a:r>
              <a:rPr lang="en-US" altLang="en-US" sz="1100" dirty="0">
                <a:solidFill>
                  <a:srgbClr val="FF0000"/>
                </a:solidFill>
                <a:latin typeface="Calibri" panose="020F0502020204030204" pitchFamily="34" charset="0"/>
                <a:cs typeface="Calibri" panose="020F0502020204030204" pitchFamily="34" charset="0"/>
              </a:rPr>
              <a:t>disability-plus re hiring but does not require accommodation of plus-factor.  </a:t>
            </a:r>
            <a:r>
              <a:rPr lang="en-US" altLang="en-US" sz="1100" dirty="0">
                <a:latin typeface="Calibri" panose="020F0502020204030204" pitchFamily="34" charset="0"/>
                <a:cs typeface="Calibri" panose="020F0502020204030204" pitchFamily="34" charset="0"/>
              </a:rPr>
              <a:t>Scenario 2</a:t>
            </a:r>
          </a:p>
          <a:p>
            <a:pPr lvl="1" eaLnBrk="1" hangingPunct="1"/>
            <a:r>
              <a:rPr lang="en-US" altLang="en-US" sz="1100" b="1" dirty="0">
                <a:latin typeface="Calibri" panose="020F0502020204030204" pitchFamily="34" charset="0"/>
                <a:cs typeface="Calibri" panose="020F0502020204030204" pitchFamily="34" charset="0"/>
              </a:rPr>
              <a:t>How to Prove Associational Discrimination under ADA (</a:t>
            </a:r>
            <a:r>
              <a:rPr lang="en-US" altLang="en-US" sz="1100" b="1" dirty="0" err="1">
                <a:latin typeface="Calibri" panose="020F0502020204030204" pitchFamily="34" charset="0"/>
                <a:cs typeface="Calibri" panose="020F0502020204030204" pitchFamily="34" charset="0"/>
              </a:rPr>
              <a:t>i.e</a:t>
            </a:r>
            <a:r>
              <a:rPr lang="en-US" altLang="en-US" sz="1100" b="1" dirty="0">
                <a:latin typeface="Calibri" panose="020F0502020204030204" pitchFamily="34" charset="0"/>
                <a:cs typeface="Calibri" panose="020F0502020204030204" pitchFamily="34" charset="0"/>
              </a:rPr>
              <a:t> perception)?</a:t>
            </a:r>
          </a:p>
          <a:p>
            <a:pPr lvl="2" eaLnBrk="1" hangingPunct="1">
              <a:buFont typeface="+mj-lt"/>
              <a:buAutoNum type="arabicPeriod"/>
            </a:pPr>
            <a:r>
              <a:rPr lang="en-US" altLang="en-US" sz="1100" dirty="0">
                <a:solidFill>
                  <a:srgbClr val="0000FF"/>
                </a:solidFill>
                <a:latin typeface="Calibri" panose="020F0502020204030204" pitchFamily="34" charset="0"/>
                <a:cs typeface="Calibri" panose="020F0502020204030204" pitchFamily="34" charset="0"/>
              </a:rPr>
              <a:t>ER fears that the EE may contract the disability (such as a disease), or have a genetic predisposition to develop the disability;</a:t>
            </a:r>
          </a:p>
          <a:p>
            <a:pPr lvl="2" eaLnBrk="1" hangingPunct="1">
              <a:buFont typeface="+mj-lt"/>
              <a:buAutoNum type="arabicPeriod"/>
            </a:pPr>
            <a:r>
              <a:rPr lang="en-US" altLang="en-US" sz="1100" dirty="0">
                <a:solidFill>
                  <a:srgbClr val="0000FF"/>
                </a:solidFill>
                <a:latin typeface="Calibri" panose="020F0502020204030204" pitchFamily="34" charset="0"/>
                <a:cs typeface="Calibri" panose="020F0502020204030204" pitchFamily="34" charset="0"/>
              </a:rPr>
              <a:t>ER believes the association will impose increased costs (such as medical premiums); or</a:t>
            </a:r>
          </a:p>
          <a:p>
            <a:pPr lvl="2" eaLnBrk="1" hangingPunct="1">
              <a:buFont typeface="+mj-lt"/>
              <a:buAutoNum type="arabicPeriod"/>
            </a:pPr>
            <a:r>
              <a:rPr lang="en-US" altLang="en-US" sz="1100" dirty="0">
                <a:solidFill>
                  <a:srgbClr val="0000FF"/>
                </a:solidFill>
                <a:latin typeface="Calibri" panose="020F0502020204030204" pitchFamily="34" charset="0"/>
                <a:cs typeface="Calibri" panose="020F0502020204030204" pitchFamily="34" charset="0"/>
              </a:rPr>
              <a:t>ER assumes the EE’s performance will be impaired because of an association with a person with a disability (for example, by being distracted at work or having to take leave to care for a relative).</a:t>
            </a:r>
          </a:p>
          <a:p>
            <a:pPr lvl="1" eaLnBrk="1" hangingPunct="1"/>
            <a:r>
              <a:rPr lang="en-US" altLang="en-US" sz="1100" i="1" dirty="0">
                <a:solidFill>
                  <a:srgbClr val="FF0000"/>
                </a:solidFill>
                <a:latin typeface="Calibri" panose="020F0502020204030204" pitchFamily="34" charset="0"/>
                <a:cs typeface="Calibri" panose="020F0502020204030204" pitchFamily="34" charset="0"/>
              </a:rPr>
              <a:t>Interestingly, with Associational Disability Discrimination, the ADA does NOT require that the ER reasonably accommodate the worker since it is not the worker with the disability</a:t>
            </a:r>
          </a:p>
          <a:p>
            <a:pPr marL="622800" lvl="1" indent="-320400" eaLnBrk="1" hangingPunct="1">
              <a:lnSpc>
                <a:spcPct val="90000"/>
              </a:lnSpc>
              <a:spcBef>
                <a:spcPts val="1000"/>
              </a:spcBef>
              <a:buFont typeface="Arial" panose="020B0604020202020204" pitchFamily="34" charset="0"/>
              <a:buChar char="•"/>
            </a:pPr>
            <a:endParaRPr lang="en-US" altLang="en-US" i="1"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p:cNvSpPr>
            <a:spLocks noGrp="1" noChangeArrowheads="1"/>
          </p:cNvSpPr>
          <p:nvPr>
            <p:ph type="title"/>
          </p:nvPr>
        </p:nvSpPr>
        <p:spPr>
          <a:xfrm>
            <a:off x="457200" y="260350"/>
            <a:ext cx="8229600" cy="982296"/>
          </a:xfrm>
          <a:ln>
            <a:noFill/>
          </a:ln>
        </p:spPr>
        <p:txBody>
          <a:bodyPr/>
          <a:lstStyle/>
          <a:p>
            <a:pPr eaLnBrk="1" hangingPunct="1">
              <a:defRPr/>
            </a:pPr>
            <a:r>
              <a:rPr lang="en-US" dirty="0">
                <a:effectLst/>
                <a:latin typeface="Calibri" panose="020F0502020204030204" pitchFamily="34" charset="0"/>
                <a:cs typeface="Calibri" panose="020F0502020204030204" pitchFamily="34" charset="0"/>
              </a:rPr>
              <a:t>Major Life Activity</a:t>
            </a:r>
            <a:endParaRPr lang="en-US" sz="2400" dirty="0">
              <a:effectLst/>
              <a:latin typeface="Calibri" panose="020F0502020204030204" pitchFamily="34" charset="0"/>
              <a:cs typeface="Calibri" panose="020F0502020204030204" pitchFamily="34" charset="0"/>
            </a:endParaRPr>
          </a:p>
        </p:txBody>
      </p:sp>
      <p:sp>
        <p:nvSpPr>
          <p:cNvPr id="20483" name="Content Placeholder 3"/>
          <p:cNvSpPr>
            <a:spLocks noGrp="1" noChangeArrowheads="1"/>
          </p:cNvSpPr>
          <p:nvPr>
            <p:ph idx="1"/>
          </p:nvPr>
        </p:nvSpPr>
        <p:spPr>
          <a:xfrm>
            <a:off x="457200" y="1430216"/>
            <a:ext cx="8229600" cy="4445484"/>
          </a:xfrm>
          <a:ln>
            <a:noFill/>
          </a:ln>
        </p:spPr>
        <p:txBody>
          <a:bodyPr/>
          <a:lstStyle/>
          <a:p>
            <a:pPr eaLnBrk="1" hangingPunct="1">
              <a:spcBef>
                <a:spcPct val="45000"/>
              </a:spcBef>
            </a:pPr>
            <a:r>
              <a:rPr lang="en-US" altLang="en-US" sz="1300" dirty="0">
                <a:latin typeface="Calibri" panose="020F0502020204030204" pitchFamily="34" charset="0"/>
                <a:cs typeface="Calibri" panose="020F0502020204030204" pitchFamily="34" charset="0"/>
              </a:rPr>
              <a:t>Defining </a:t>
            </a:r>
            <a:r>
              <a:rPr lang="en-US" altLang="en-US" sz="1300" b="1" dirty="0">
                <a:solidFill>
                  <a:srgbClr val="FF0000"/>
                </a:solidFill>
                <a:latin typeface="Calibri" panose="020F0502020204030204" pitchFamily="34" charset="0"/>
                <a:cs typeface="Calibri" panose="020F0502020204030204" pitchFamily="34" charset="0"/>
              </a:rPr>
              <a:t>Impairment</a:t>
            </a:r>
            <a:r>
              <a:rPr lang="en-US" altLang="en-US" sz="1300" dirty="0">
                <a:latin typeface="Calibri" panose="020F0502020204030204" pitchFamily="34" charset="0"/>
                <a:cs typeface="Calibri" panose="020F0502020204030204" pitchFamily="34" charset="0"/>
              </a:rPr>
              <a:t>:</a:t>
            </a:r>
          </a:p>
          <a:p>
            <a:pPr lvl="1" eaLnBrk="1" hangingPunct="1">
              <a:spcBef>
                <a:spcPct val="45000"/>
              </a:spcBef>
            </a:pPr>
            <a:r>
              <a:rPr lang="en-US" altLang="en-US" sz="1300" dirty="0">
                <a:solidFill>
                  <a:srgbClr val="000000"/>
                </a:solidFill>
                <a:latin typeface="Calibri" panose="020F0502020204030204" pitchFamily="34" charset="0"/>
                <a:cs typeface="Calibri" panose="020F0502020204030204" pitchFamily="34" charset="0"/>
              </a:rPr>
              <a:t>According to the EEOC, Impairment is:</a:t>
            </a:r>
          </a:p>
          <a:p>
            <a:pPr lvl="2" eaLnBrk="1" hangingPunct="1">
              <a:spcBef>
                <a:spcPct val="45000"/>
              </a:spcBef>
            </a:pPr>
            <a:r>
              <a:rPr lang="en-US" altLang="en-US" sz="1300" dirty="0">
                <a:solidFill>
                  <a:srgbClr val="0000FF"/>
                </a:solidFill>
                <a:latin typeface="Calibri" panose="020F0502020204030204" pitchFamily="34" charset="0"/>
                <a:cs typeface="Calibri" panose="020F0502020204030204" pitchFamily="34" charset="0"/>
              </a:rPr>
              <a:t>“Any physiological disorder or condition</a:t>
            </a:r>
            <a:r>
              <a:rPr lang="mr-IN" altLang="en-US" sz="1300" dirty="0">
                <a:solidFill>
                  <a:srgbClr val="0000FF"/>
                </a:solidFill>
                <a:latin typeface="Calibri" panose="020F0502020204030204" pitchFamily="34" charset="0"/>
                <a:cs typeface="Arial"/>
              </a:rPr>
              <a:t>…</a:t>
            </a:r>
            <a:r>
              <a:rPr lang="en-US" altLang="en-US" sz="1300" dirty="0">
                <a:solidFill>
                  <a:srgbClr val="0000FF"/>
                </a:solidFill>
                <a:latin typeface="Calibri" panose="020F0502020204030204" pitchFamily="34" charset="0"/>
                <a:cs typeface="Calibri" panose="020F0502020204030204" pitchFamily="34" charset="0"/>
              </a:rPr>
              <a:t>affecting one or more of the following body systems:  neurological’ musculoskeletal; special sense organs; respiratory, including speech organs; cardiovascular; reproductive; digestive; genitourinary; hemic and lymphatic; skin; and endocrine; or any mental or psychological disorder” that limits one of life’s major activities</a:t>
            </a:r>
          </a:p>
          <a:p>
            <a:pPr eaLnBrk="1" hangingPunct="1">
              <a:spcBef>
                <a:spcPct val="45000"/>
              </a:spcBef>
            </a:pPr>
            <a:r>
              <a:rPr lang="en-IN" altLang="en-US" sz="1400" dirty="0">
                <a:latin typeface="Calibri" panose="020F0502020204030204" pitchFamily="34" charset="0"/>
                <a:cs typeface="Calibri" panose="020F0502020204030204" pitchFamily="34" charset="0"/>
              </a:rPr>
              <a:t>Defining </a:t>
            </a:r>
            <a:r>
              <a:rPr lang="en-IN" altLang="en-US" sz="1400" b="1" dirty="0">
                <a:solidFill>
                  <a:srgbClr val="FF0000"/>
                </a:solidFill>
                <a:latin typeface="Calibri" panose="020F0502020204030204" pitchFamily="34" charset="0"/>
                <a:cs typeface="Calibri" panose="020F0502020204030204" pitchFamily="34" charset="0"/>
              </a:rPr>
              <a:t>Major Life Activities</a:t>
            </a:r>
            <a:r>
              <a:rPr lang="en-IN" altLang="en-US" sz="1400" dirty="0">
                <a:latin typeface="Calibri" panose="020F0502020204030204" pitchFamily="34" charset="0"/>
                <a:cs typeface="Calibri" panose="020F0502020204030204" pitchFamily="34" charset="0"/>
              </a:rPr>
              <a:t>: </a:t>
            </a:r>
            <a:r>
              <a:rPr lang="en-US" altLang="en-US" sz="1400" dirty="0">
                <a:solidFill>
                  <a:srgbClr val="0000FF"/>
                </a:solidFill>
                <a:latin typeface="Calibri" panose="020F0502020204030204" pitchFamily="34" charset="0"/>
                <a:cs typeface="Calibri" panose="020F0502020204030204" pitchFamily="34" charset="0"/>
              </a:rPr>
              <a:t>broad coverage – these do </a:t>
            </a:r>
            <a:r>
              <a:rPr lang="en-US" altLang="en-US" sz="1400" i="1" dirty="0">
                <a:solidFill>
                  <a:srgbClr val="0000FF"/>
                </a:solidFill>
                <a:latin typeface="Calibri" panose="020F0502020204030204" pitchFamily="34" charset="0"/>
                <a:cs typeface="Calibri" panose="020F0502020204030204" pitchFamily="34" charset="0"/>
              </a:rPr>
              <a:t>not</a:t>
            </a:r>
            <a:r>
              <a:rPr lang="en-US" altLang="en-US" sz="1400" dirty="0">
                <a:solidFill>
                  <a:srgbClr val="0000FF"/>
                </a:solidFill>
                <a:latin typeface="Calibri" panose="020F0502020204030204" pitchFamily="34" charset="0"/>
                <a:cs typeface="Calibri" panose="020F0502020204030204" pitchFamily="34" charset="0"/>
              </a:rPr>
              <a:t> need to relate to job duties </a:t>
            </a:r>
            <a:endParaRPr lang="en-IN" altLang="en-US" sz="1400" dirty="0">
              <a:latin typeface="Calibri" panose="020F0502020204030204" pitchFamily="34" charset="0"/>
              <a:cs typeface="Calibri" panose="020F0502020204030204" pitchFamily="34" charset="0"/>
            </a:endParaRPr>
          </a:p>
          <a:p>
            <a:pPr eaLnBrk="1" hangingPunct="1">
              <a:spcBef>
                <a:spcPct val="45000"/>
              </a:spcBef>
            </a:pPr>
            <a:r>
              <a:rPr lang="en-IN" altLang="en-US" sz="1400" dirty="0">
                <a:latin typeface="Calibri" panose="020F0502020204030204" pitchFamily="34" charset="0"/>
                <a:cs typeface="Calibri" panose="020F0502020204030204" pitchFamily="34" charset="0"/>
              </a:rPr>
              <a:t>ADAAA provided a </a:t>
            </a:r>
            <a:r>
              <a:rPr lang="en-US" altLang="en-US" sz="1400" dirty="0" err="1">
                <a:latin typeface="Calibri" panose="020F0502020204030204" pitchFamily="34" charset="0"/>
                <a:cs typeface="Calibri" panose="020F0502020204030204" pitchFamily="34" charset="0"/>
              </a:rPr>
              <a:t>nonexhaustive</a:t>
            </a:r>
            <a:r>
              <a:rPr lang="en-IN" altLang="en-US" sz="1400" dirty="0">
                <a:latin typeface="Calibri" panose="020F0502020204030204" pitchFamily="34" charset="0"/>
                <a:cs typeface="Calibri" panose="020F0502020204030204" pitchFamily="34" charset="0"/>
              </a:rPr>
              <a:t> list of examples of </a:t>
            </a:r>
            <a:r>
              <a:rPr lang="en-IN" altLang="en-US" sz="1400" b="1" dirty="0">
                <a:latin typeface="Calibri" panose="020F0502020204030204" pitchFamily="34" charset="0"/>
                <a:cs typeface="Calibri" panose="020F0502020204030204" pitchFamily="34" charset="0"/>
              </a:rPr>
              <a:t>major life activities</a:t>
            </a:r>
          </a:p>
          <a:p>
            <a:pPr lvl="1" eaLnBrk="1" hangingPunct="1">
              <a:spcBef>
                <a:spcPct val="45000"/>
              </a:spcBef>
            </a:pPr>
            <a:r>
              <a:rPr lang="en-IN" altLang="en-US" sz="1400" dirty="0">
                <a:solidFill>
                  <a:srgbClr val="0432FF"/>
                </a:solidFill>
                <a:latin typeface="Calibri" panose="020F0502020204030204" pitchFamily="34" charset="0"/>
                <a:cs typeface="Calibri" panose="020F0502020204030204" pitchFamily="34" charset="0"/>
              </a:rPr>
              <a:t>Caring for oneself, performing manual tasks, seeing, hearing, eating, sleeping, walking, standing, lifting, bending, speaking, breathing, learning, reading, concentrating, thinking, communicating, and working</a:t>
            </a:r>
          </a:p>
          <a:p>
            <a:pPr lvl="1" eaLnBrk="1" hangingPunct="1">
              <a:spcBef>
                <a:spcPct val="45000"/>
              </a:spcBef>
            </a:pPr>
            <a:r>
              <a:rPr lang="en-IN" altLang="en-US" sz="1400" dirty="0">
                <a:solidFill>
                  <a:srgbClr val="0432FF"/>
                </a:solidFill>
                <a:latin typeface="Calibri" panose="020F0502020204030204" pitchFamily="34" charset="0"/>
                <a:cs typeface="Calibri" panose="020F0502020204030204" pitchFamily="34" charset="0"/>
              </a:rPr>
              <a:t>Extended the definition to include bodily functions, immune system functions, reproductive functions, respiratory and circulatory functions, normal cell growth, and bladder and bowel functions</a:t>
            </a:r>
            <a:endParaRPr lang="en-US" altLang="en-US" sz="1400" dirty="0">
              <a:solidFill>
                <a:srgbClr val="0432FF"/>
              </a:solidFill>
              <a:latin typeface="Calibri" panose="020F0502020204030204" pitchFamily="34" charset="0"/>
              <a:cs typeface="Calibri" panose="020F0502020204030204" pitchFamily="34" charset="0"/>
            </a:endParaRPr>
          </a:p>
          <a:p>
            <a:pPr eaLnBrk="1" hangingPunct="1">
              <a:spcBef>
                <a:spcPct val="45000"/>
              </a:spcBef>
            </a:pPr>
            <a:r>
              <a:rPr lang="en-IN" altLang="en-US" sz="1400" dirty="0">
                <a:latin typeface="Calibri" panose="020F0502020204030204" pitchFamily="34" charset="0"/>
                <a:cs typeface="Calibri" panose="020F0502020204030204" pitchFamily="34" charset="0"/>
              </a:rPr>
              <a:t>EEOC includes </a:t>
            </a:r>
            <a:r>
              <a:rPr lang="en-IN" altLang="en-US" sz="1400" b="1" dirty="0">
                <a:solidFill>
                  <a:srgbClr val="0432FF"/>
                </a:solidFill>
                <a:latin typeface="Calibri" panose="020F0502020204030204" pitchFamily="34" charset="0"/>
                <a:cs typeface="Calibri" panose="020F0502020204030204" pitchFamily="34" charset="0"/>
              </a:rPr>
              <a:t>temporary impairments </a:t>
            </a:r>
            <a:r>
              <a:rPr lang="en-IN" altLang="en-US" sz="1400" dirty="0">
                <a:latin typeface="Calibri" panose="020F0502020204030204" pitchFamily="34" charset="0"/>
                <a:cs typeface="Calibri" panose="020F0502020204030204" pitchFamily="34" charset="0"/>
              </a:rPr>
              <a:t>in its definition of impairment</a:t>
            </a:r>
          </a:p>
          <a:p>
            <a:pPr eaLnBrk="1" hangingPunct="1">
              <a:spcBef>
                <a:spcPct val="45000"/>
              </a:spcBef>
            </a:pPr>
            <a:r>
              <a:rPr lang="en-US" altLang="en-US" sz="1400" b="1" dirty="0">
                <a:solidFill>
                  <a:srgbClr val="0432FF"/>
                </a:solidFill>
                <a:latin typeface="Calibri" panose="020F0502020204030204" pitchFamily="34" charset="0"/>
                <a:cs typeface="Calibri" panose="020F0502020204030204" pitchFamily="34" charset="0"/>
              </a:rPr>
              <a:t>Episodic impairments</a:t>
            </a:r>
            <a:r>
              <a:rPr lang="en-US" altLang="en-US" sz="1400" dirty="0">
                <a:latin typeface="Calibri" panose="020F0502020204030204" pitchFamily="34" charset="0"/>
                <a:cs typeface="Calibri" panose="020F0502020204030204" pitchFamily="34" charset="0"/>
              </a:rPr>
              <a:t>, cancer in remission; considered a disability</a:t>
            </a:r>
            <a:r>
              <a:rPr lang="mr-IN" altLang="en-US" sz="1400" dirty="0">
                <a:latin typeface="Calibri" panose="020F0502020204030204" pitchFamily="34" charset="0"/>
                <a:cs typeface="Arial"/>
              </a:rPr>
              <a:t>…</a:t>
            </a:r>
            <a:r>
              <a:rPr lang="en-US" altLang="en-US" sz="1400" dirty="0">
                <a:latin typeface="Calibri" panose="020F0502020204030204" pitchFamily="34" charset="0"/>
                <a:cs typeface="Calibri" panose="020F0502020204030204" pitchFamily="34" charset="0"/>
              </a:rPr>
              <a:t>because it </a:t>
            </a:r>
            <a:r>
              <a:rPr lang="en-IN" sz="1400" dirty="0">
                <a:latin typeface="Calibri" panose="020F0502020204030204" pitchFamily="34" charset="0"/>
                <a:cs typeface="Calibri" panose="020F0502020204030204" pitchFamily="34" charset="0"/>
              </a:rPr>
              <a:t>substantially limits a major life activity </a:t>
            </a:r>
            <a:r>
              <a:rPr lang="en-IN" sz="1400" b="1" i="1" dirty="0">
                <a:latin typeface="Calibri" panose="020F0502020204030204" pitchFamily="34" charset="0"/>
                <a:cs typeface="Calibri" panose="020F0502020204030204" pitchFamily="34" charset="0"/>
              </a:rPr>
              <a:t>when active</a:t>
            </a:r>
            <a:r>
              <a:rPr lang="en-US" sz="1400" dirty="0">
                <a:latin typeface="Calibri" panose="020F0502020204030204" pitchFamily="34" charset="0"/>
                <a:cs typeface="Calibri" panose="020F0502020204030204" pitchFamily="34" charset="0"/>
              </a:rPr>
              <a:t> </a:t>
            </a:r>
            <a:endParaRPr lang="en-IN" altLang="en-US" sz="1400" dirty="0">
              <a:latin typeface="Calibri" panose="020F0502020204030204" pitchFamily="34" charset="0"/>
              <a:cs typeface="Calibri" panose="020F0502020204030204" pitchFamily="34" charset="0"/>
            </a:endParaRPr>
          </a:p>
          <a:p>
            <a:pPr eaLnBrk="1" hangingPunct="1">
              <a:spcBef>
                <a:spcPct val="45000"/>
              </a:spcBef>
            </a:pPr>
            <a:r>
              <a:rPr lang="en-US" altLang="en-US" sz="1400" dirty="0">
                <a:latin typeface="Calibri" panose="020F0502020204030204" pitchFamily="34" charset="0"/>
                <a:cs typeface="Calibri" panose="020F0502020204030204" pitchFamily="34" charset="0"/>
              </a:rPr>
              <a:t>Disabilities that were later added to the list</a:t>
            </a:r>
          </a:p>
          <a:p>
            <a:pPr lvl="1" eaLnBrk="1" hangingPunct="1">
              <a:spcBef>
                <a:spcPct val="45000"/>
              </a:spcBef>
            </a:pPr>
            <a:r>
              <a:rPr lang="en-US" altLang="en-US" sz="1400" dirty="0">
                <a:latin typeface="Calibri" panose="020F0502020204030204" pitchFamily="34" charset="0"/>
                <a:cs typeface="Calibri" panose="020F0502020204030204" pitchFamily="34" charset="0"/>
              </a:rPr>
              <a:t>Depression</a:t>
            </a:r>
            <a:r>
              <a:rPr lang="en-IN" altLang="en-US" sz="1400" dirty="0">
                <a:latin typeface="Calibri" panose="020F0502020204030204" pitchFamily="34" charset="0"/>
                <a:cs typeface="Calibri" panose="020F0502020204030204" pitchFamily="34" charset="0"/>
              </a:rPr>
              <a:t>, carpal tunnel syndrome, HIV-positive status, irritable bowel syndrome, and a back injury</a:t>
            </a:r>
            <a:endParaRPr lang="en-US" altLang="en-US" sz="14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p:cNvSpPr>
            <a:spLocks noGrp="1" noChangeArrowheads="1"/>
          </p:cNvSpPr>
          <p:nvPr>
            <p:ph type="title"/>
          </p:nvPr>
        </p:nvSpPr>
        <p:spPr>
          <a:xfrm>
            <a:off x="457200" y="274638"/>
            <a:ext cx="8229600" cy="854075"/>
          </a:xfrm>
          <a:ln>
            <a:noFill/>
          </a:ln>
        </p:spPr>
        <p:txBody>
          <a:bodyPr/>
          <a:lstStyle/>
          <a:p>
            <a:pPr eaLnBrk="1" hangingPunct="1">
              <a:lnSpc>
                <a:spcPct val="100000"/>
              </a:lnSpc>
              <a:defRPr/>
            </a:pPr>
            <a:r>
              <a:rPr lang="en-US" dirty="0">
                <a:effectLst/>
                <a:latin typeface="Calibri" panose="020F0502020204030204" pitchFamily="34" charset="0"/>
                <a:cs typeface="Calibri" panose="020F0502020204030204" pitchFamily="34" charset="0"/>
              </a:rPr>
              <a:t>‘Substantially Limited’</a:t>
            </a:r>
          </a:p>
        </p:txBody>
      </p:sp>
      <p:sp>
        <p:nvSpPr>
          <p:cNvPr id="23555" name="Content Placeholder 17"/>
          <p:cNvSpPr>
            <a:spLocks noGrp="1" noChangeArrowheads="1"/>
          </p:cNvSpPr>
          <p:nvPr>
            <p:ph type="body" sz="half" idx="2"/>
          </p:nvPr>
        </p:nvSpPr>
        <p:spPr>
          <a:xfrm>
            <a:off x="636850" y="1271588"/>
            <a:ext cx="7773815" cy="5311773"/>
          </a:xfrm>
          <a:ln>
            <a:noFill/>
          </a:ln>
        </p:spPr>
        <p:txBody>
          <a:bodyPr/>
          <a:lstStyle/>
          <a:p>
            <a:pPr eaLnBrk="1" hangingPunct="1">
              <a:spcBef>
                <a:spcPct val="45000"/>
              </a:spcBef>
            </a:pPr>
            <a:r>
              <a:rPr lang="en-US" altLang="en-US" sz="1600" b="1" dirty="0">
                <a:solidFill>
                  <a:srgbClr val="FF0000"/>
                </a:solidFill>
                <a:latin typeface="Calibri" panose="020F0502020204030204" pitchFamily="34" charset="0"/>
                <a:cs typeface="Calibri" panose="020F0502020204030204" pitchFamily="34" charset="0"/>
              </a:rPr>
              <a:t>“Substantially limits:” </a:t>
            </a:r>
            <a:r>
              <a:rPr lang="en-US" altLang="en-US" sz="1600" dirty="0">
                <a:latin typeface="Calibri" panose="020F0502020204030204" pitchFamily="34" charset="0"/>
                <a:cs typeface="Calibri" panose="020F0502020204030204" pitchFamily="34" charset="0"/>
              </a:rPr>
              <a:t>post-ADAA Act in 2008, </a:t>
            </a:r>
            <a:r>
              <a:rPr lang="en-US" altLang="en-US" sz="1600" u="sng" dirty="0">
                <a:latin typeface="Calibri" panose="020F0502020204030204" pitchFamily="34" charset="0"/>
                <a:cs typeface="Calibri" panose="020F0502020204030204" pitchFamily="34" charset="0"/>
              </a:rPr>
              <a:t>intends broad coverage</a:t>
            </a:r>
            <a:r>
              <a:rPr lang="en-US" altLang="en-US" sz="1600" dirty="0">
                <a:latin typeface="Calibri" panose="020F0502020204030204" pitchFamily="34" charset="0"/>
                <a:cs typeface="Calibri" panose="020F0502020204030204" pitchFamily="34" charset="0"/>
              </a:rPr>
              <a:t> (use to be very narrowly constructed, not anymore), </a:t>
            </a:r>
            <a:r>
              <a:rPr lang="en-US" altLang="en-US" sz="1600" dirty="0">
                <a:solidFill>
                  <a:srgbClr val="0000FF"/>
                </a:solidFill>
                <a:latin typeface="Calibri" panose="020F0502020204030204" pitchFamily="34" charset="0"/>
                <a:cs typeface="Calibri" panose="020F0502020204030204" pitchFamily="34" charset="0"/>
              </a:rPr>
              <a:t>therefore low hurdle of substantiality</a:t>
            </a:r>
          </a:p>
          <a:p>
            <a:pPr eaLnBrk="1" hangingPunct="1">
              <a:spcBef>
                <a:spcPct val="45000"/>
              </a:spcBef>
            </a:pPr>
            <a:r>
              <a:rPr lang="en-US" sz="1600" i="1" dirty="0">
                <a:solidFill>
                  <a:srgbClr val="0000FF"/>
                </a:solidFill>
                <a:latin typeface="Calibri" panose="020F0502020204030204" pitchFamily="34" charset="0"/>
                <a:cs typeface="Calibri" panose="020F0502020204030204" pitchFamily="34" charset="0"/>
              </a:rPr>
              <a:t>The determination of whether an impairment substantially limits a major life activity can be made only with reference to a specific individual. You should look at the following in regard to an impairment:</a:t>
            </a:r>
          </a:p>
          <a:p>
            <a:pPr marL="800100" lvl="1" indent="-342900" eaLnBrk="1" hangingPunct="1">
              <a:spcBef>
                <a:spcPct val="45000"/>
              </a:spcBef>
              <a:buFont typeface="+mj-lt"/>
              <a:buAutoNum type="arabicPeriod"/>
            </a:pPr>
            <a:r>
              <a:rPr lang="en-US" sz="1600" dirty="0">
                <a:solidFill>
                  <a:srgbClr val="FF0000"/>
                </a:solidFill>
                <a:latin typeface="Calibri" panose="020F0502020204030204" pitchFamily="34" charset="0"/>
                <a:cs typeface="Calibri" panose="020F0502020204030204" pitchFamily="34" charset="0"/>
              </a:rPr>
              <a:t>Its nature and severity, </a:t>
            </a:r>
          </a:p>
          <a:p>
            <a:pPr marL="800100" lvl="1" indent="-342900" eaLnBrk="1" hangingPunct="1">
              <a:spcBef>
                <a:spcPct val="45000"/>
              </a:spcBef>
              <a:buFont typeface="+mj-lt"/>
              <a:buAutoNum type="arabicPeriod"/>
            </a:pPr>
            <a:r>
              <a:rPr lang="en-US" sz="1600" dirty="0">
                <a:solidFill>
                  <a:srgbClr val="FF0000"/>
                </a:solidFill>
                <a:latin typeface="Calibri" panose="020F0502020204030204" pitchFamily="34" charset="0"/>
                <a:cs typeface="Calibri" panose="020F0502020204030204" pitchFamily="34" charset="0"/>
              </a:rPr>
              <a:t>How long it will last or is expected to last, </a:t>
            </a:r>
          </a:p>
          <a:p>
            <a:pPr marL="800100" lvl="1" indent="-342900" eaLnBrk="1" hangingPunct="1">
              <a:spcBef>
                <a:spcPct val="45000"/>
              </a:spcBef>
              <a:buFont typeface="+mj-lt"/>
              <a:buAutoNum type="arabicPeriod"/>
            </a:pPr>
            <a:r>
              <a:rPr lang="en-US" sz="1600" dirty="0">
                <a:solidFill>
                  <a:srgbClr val="FF0000"/>
                </a:solidFill>
                <a:latin typeface="Calibri" panose="020F0502020204030204" pitchFamily="34" charset="0"/>
                <a:cs typeface="Calibri" panose="020F0502020204030204" pitchFamily="34" charset="0"/>
              </a:rPr>
              <a:t>Its permanent or long term impact, or expected impact</a:t>
            </a:r>
            <a:endParaRPr lang="en-US" altLang="en-US" sz="1600" dirty="0">
              <a:solidFill>
                <a:srgbClr val="FF0000"/>
              </a:solidFill>
              <a:latin typeface="Calibri" panose="020F0502020204030204" pitchFamily="34" charset="0"/>
              <a:cs typeface="Calibri" panose="020F0502020204030204" pitchFamily="34" charset="0"/>
            </a:endParaRPr>
          </a:p>
          <a:p>
            <a:pPr eaLnBrk="1" hangingPunct="1">
              <a:spcBef>
                <a:spcPct val="45000"/>
              </a:spcBef>
            </a:pPr>
            <a:r>
              <a:rPr lang="en-US" altLang="en-US" sz="1600" dirty="0">
                <a:latin typeface="Calibri" panose="020F0502020204030204" pitchFamily="34" charset="0"/>
                <a:cs typeface="Calibri" panose="020F0502020204030204" pitchFamily="34" charset="0"/>
              </a:rPr>
              <a:t>Impairments may aggregate to reach limit</a:t>
            </a:r>
          </a:p>
          <a:p>
            <a:pPr eaLnBrk="1" hangingPunct="1">
              <a:spcBef>
                <a:spcPct val="45000"/>
              </a:spcBef>
            </a:pPr>
            <a:r>
              <a:rPr lang="en-US" altLang="en-US" sz="1600" dirty="0">
                <a:latin typeface="Calibri" panose="020F0502020204030204" pitchFamily="34" charset="0"/>
                <a:cs typeface="Calibri" panose="020F0502020204030204" pitchFamily="34" charset="0"/>
              </a:rPr>
              <a:t>Obviously, a difficult employer ‘call’</a:t>
            </a:r>
          </a:p>
          <a:p>
            <a:pPr>
              <a:spcBef>
                <a:spcPts val="800"/>
              </a:spcBef>
            </a:pPr>
            <a:r>
              <a:rPr lang="en-IN" sz="1600" dirty="0">
                <a:latin typeface="Calibri" panose="020F0502020204030204" pitchFamily="34" charset="0"/>
                <a:cs typeface="Calibri" panose="020F0502020204030204" pitchFamily="34" charset="0"/>
              </a:rPr>
              <a:t>Individual must have an impairment that prevents or severely restricts the individual from doing activities that are of central importance to most people’s daily lives</a:t>
            </a:r>
          </a:p>
          <a:p>
            <a:pPr>
              <a:spcBef>
                <a:spcPts val="800"/>
              </a:spcBef>
            </a:pPr>
            <a:r>
              <a:rPr lang="en-IN" sz="1600" dirty="0">
                <a:latin typeface="Calibri" panose="020F0502020204030204" pitchFamily="34" charset="0"/>
                <a:cs typeface="Calibri" panose="020F0502020204030204" pitchFamily="34" charset="0"/>
              </a:rPr>
              <a:t>Multiple impairments that together substantially restrict a major life activity may also constitute a disability</a:t>
            </a:r>
          </a:p>
          <a:p>
            <a:pPr>
              <a:spcBef>
                <a:spcPts val="800"/>
              </a:spcBef>
            </a:pPr>
            <a:r>
              <a:rPr lang="en-IN" sz="1600" dirty="0">
                <a:latin typeface="Calibri" panose="020F0502020204030204" pitchFamily="34" charset="0"/>
                <a:cs typeface="Calibri" panose="020F0502020204030204" pitchFamily="34" charset="0"/>
              </a:rPr>
              <a:t>Cases: </a:t>
            </a:r>
            <a:r>
              <a:rPr lang="en-IN" sz="1600" i="1" dirty="0">
                <a:latin typeface="Calibri" panose="020F0502020204030204" pitchFamily="34" charset="0"/>
                <a:cs typeface="Calibri" panose="020F0502020204030204" pitchFamily="34" charset="0"/>
              </a:rPr>
              <a:t>Toyota Motor Manufacturing, Kentucky, Inc. v. Williams</a:t>
            </a:r>
            <a:endParaRPr lang="en-US" sz="1600" i="1"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cs typeface="Calibri" panose="020F0502020204030204" pitchFamily="34" charset="0"/>
              </a:rPr>
              <a:t>‘Otherwise Qualified’</a:t>
            </a:r>
          </a:p>
        </p:txBody>
      </p:sp>
      <p:sp>
        <p:nvSpPr>
          <p:cNvPr id="24579" name="Content Placeholder 3"/>
          <p:cNvSpPr>
            <a:spLocks noGrp="1" noChangeArrowheads="1"/>
          </p:cNvSpPr>
          <p:nvPr>
            <p:ph idx="1"/>
          </p:nvPr>
        </p:nvSpPr>
        <p:spPr>
          <a:xfrm>
            <a:off x="737860" y="1600200"/>
            <a:ext cx="7618491" cy="4022001"/>
          </a:xfrm>
          <a:ln>
            <a:noFill/>
          </a:ln>
        </p:spPr>
        <p:txBody>
          <a:bodyPr/>
          <a:lstStyle/>
          <a:p>
            <a:pPr eaLnBrk="1" hangingPunct="1"/>
            <a:r>
              <a:rPr lang="en-US" altLang="en-US" dirty="0">
                <a:latin typeface="Calibri" panose="020F0502020204030204" pitchFamily="34" charset="0"/>
                <a:cs typeface="Calibri" panose="020F0502020204030204" pitchFamily="34" charset="0"/>
              </a:rPr>
              <a:t>Able to perform the </a:t>
            </a:r>
            <a:r>
              <a:rPr lang="en-US" altLang="en-US" b="1" dirty="0">
                <a:solidFill>
                  <a:srgbClr val="FF0000"/>
                </a:solidFill>
                <a:latin typeface="Calibri" panose="020F0502020204030204" pitchFamily="34" charset="0"/>
                <a:cs typeface="Calibri" panose="020F0502020204030204" pitchFamily="34" charset="0"/>
              </a:rPr>
              <a:t>essential requirements </a:t>
            </a:r>
            <a:r>
              <a:rPr lang="en-US" altLang="en-US" dirty="0">
                <a:latin typeface="Calibri" panose="020F0502020204030204" pitchFamily="34" charset="0"/>
                <a:cs typeface="Calibri" panose="020F0502020204030204" pitchFamily="34" charset="0"/>
              </a:rPr>
              <a:t>of his or her position (see next slide)</a:t>
            </a:r>
          </a:p>
          <a:p>
            <a:pPr eaLnBrk="1" hangingPunct="1"/>
            <a:r>
              <a:rPr lang="en-US" altLang="en-US" dirty="0">
                <a:solidFill>
                  <a:srgbClr val="0432FF"/>
                </a:solidFill>
                <a:latin typeface="Calibri" panose="020F0502020204030204" pitchFamily="34" charset="0"/>
                <a:cs typeface="Calibri" panose="020F0502020204030204" pitchFamily="34" charset="0"/>
              </a:rPr>
              <a:t>An employer may not consider the possibility that  employee or applicant will become disabled or unqualified for the position in the future</a:t>
            </a:r>
          </a:p>
          <a:p>
            <a:pPr eaLnBrk="1" hangingPunct="1"/>
            <a:r>
              <a:rPr lang="en-IN" altLang="en-US" dirty="0">
                <a:latin typeface="Calibri" panose="020F0502020204030204" pitchFamily="34" charset="0"/>
                <a:cs typeface="Calibri" panose="020F0502020204030204" pitchFamily="34" charset="0"/>
              </a:rPr>
              <a:t>If the applicant or employee is qualified </a:t>
            </a:r>
            <a:r>
              <a:rPr lang="en-IN" altLang="en-US" i="1" dirty="0">
                <a:solidFill>
                  <a:srgbClr val="0432FF"/>
                </a:solidFill>
                <a:latin typeface="Calibri" panose="020F0502020204030204" pitchFamily="34" charset="0"/>
                <a:cs typeface="Calibri" panose="020F0502020204030204" pitchFamily="34" charset="0"/>
              </a:rPr>
              <a:t>at the time the adverse employment action is taken</a:t>
            </a:r>
            <a:r>
              <a:rPr lang="en-IN" altLang="en-US" dirty="0">
                <a:latin typeface="Calibri" panose="020F0502020204030204" pitchFamily="34" charset="0"/>
                <a:cs typeface="Calibri" panose="020F0502020204030204" pitchFamily="34" charset="0"/>
              </a:rPr>
              <a:t>, the employer has violated the acts</a:t>
            </a: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cs typeface="Calibri" panose="020F0502020204030204" pitchFamily="34" charset="0"/>
              </a:rPr>
              <a:t>Essential Functions</a:t>
            </a:r>
          </a:p>
        </p:txBody>
      </p:sp>
      <p:sp>
        <p:nvSpPr>
          <p:cNvPr id="27650" name="Content Placeholder 2"/>
          <p:cNvSpPr>
            <a:spLocks noGrp="1"/>
          </p:cNvSpPr>
          <p:nvPr>
            <p:ph idx="1"/>
          </p:nvPr>
        </p:nvSpPr>
        <p:spPr>
          <a:xfrm>
            <a:off x="457200" y="1432040"/>
            <a:ext cx="8229600" cy="2554172"/>
          </a:xfrm>
          <a:ln>
            <a:noFill/>
          </a:ln>
        </p:spPr>
        <p:txBody>
          <a:bodyPr/>
          <a:lstStyle/>
          <a:p>
            <a:pPr marL="0" indent="0" eaLnBrk="1" hangingPunct="1">
              <a:buNone/>
            </a:pPr>
            <a:r>
              <a:rPr lang="en-US" altLang="en-US" b="1" dirty="0">
                <a:solidFill>
                  <a:srgbClr val="FF0000"/>
                </a:solidFill>
                <a:latin typeface="Calibri" panose="020F0502020204030204" pitchFamily="34" charset="0"/>
                <a:cs typeface="Calibri" panose="020F0502020204030204" pitchFamily="34" charset="0"/>
              </a:rPr>
              <a:t>Essential functions</a:t>
            </a:r>
            <a:r>
              <a:rPr lang="en-US" altLang="en-US" dirty="0">
                <a:solidFill>
                  <a:srgbClr val="FF0000"/>
                </a:solidFill>
                <a:latin typeface="Calibri" panose="020F0502020204030204" pitchFamily="34" charset="0"/>
                <a:cs typeface="Calibri" panose="020F0502020204030204" pitchFamily="34" charset="0"/>
              </a:rPr>
              <a:t>: </a:t>
            </a:r>
            <a:r>
              <a:rPr lang="en-US" altLang="en-US" dirty="0">
                <a:solidFill>
                  <a:srgbClr val="0083C4"/>
                </a:solidFill>
                <a:latin typeface="Calibri" panose="020F0502020204030204" pitchFamily="34" charset="0"/>
                <a:cs typeface="Calibri" panose="020F0502020204030204" pitchFamily="34" charset="0"/>
              </a:rPr>
              <a:t>Those tasks that are </a:t>
            </a:r>
            <a:r>
              <a:rPr lang="en-US" altLang="en-US" i="1" dirty="0">
                <a:solidFill>
                  <a:srgbClr val="0083C4"/>
                </a:solidFill>
                <a:latin typeface="Calibri" panose="020F0502020204030204" pitchFamily="34" charset="0"/>
                <a:cs typeface="Calibri" panose="020F0502020204030204" pitchFamily="34" charset="0"/>
              </a:rPr>
              <a:t>fundamental, </a:t>
            </a:r>
            <a:r>
              <a:rPr lang="en-US" altLang="en-US" dirty="0">
                <a:solidFill>
                  <a:srgbClr val="0083C4"/>
                </a:solidFill>
                <a:latin typeface="Calibri" panose="020F0502020204030204" pitchFamily="34" charset="0"/>
                <a:cs typeface="Calibri" panose="020F0502020204030204" pitchFamily="34" charset="0"/>
              </a:rPr>
              <a:t>not marginal</a:t>
            </a:r>
            <a:r>
              <a:rPr lang="en-US" altLang="en-US" i="1" dirty="0">
                <a:solidFill>
                  <a:srgbClr val="0083C4"/>
                </a:solidFill>
                <a:latin typeface="Calibri" panose="020F0502020204030204" pitchFamily="34" charset="0"/>
                <a:cs typeface="Calibri" panose="020F0502020204030204" pitchFamily="34" charset="0"/>
              </a:rPr>
              <a:t> </a:t>
            </a:r>
            <a:r>
              <a:rPr lang="en-US" altLang="en-US" dirty="0">
                <a:solidFill>
                  <a:srgbClr val="0083C4"/>
                </a:solidFill>
                <a:latin typeface="Calibri" panose="020F0502020204030204" pitchFamily="34" charset="0"/>
                <a:cs typeface="Calibri" panose="020F0502020204030204" pitchFamily="34" charset="0"/>
              </a:rPr>
              <a:t>or unnecessary, to the fulfillment of the position’s objectives.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Determination depends on whether removing the function would fundamentally change the job.</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‘attendance’ issue – conflicting outcomes;  may depend on job   </a:t>
            </a:r>
            <a:endParaRPr lang="en-US" altLang="en-US" dirty="0">
              <a:latin typeface="Calibri" panose="020F0502020204030204" pitchFamily="34" charset="0"/>
              <a:cs typeface="Calibri" panose="020F0502020204030204" pitchFamily="34" charset="0"/>
            </a:endParaRPr>
          </a:p>
        </p:txBody>
      </p:sp>
      <p:sp>
        <p:nvSpPr>
          <p:cNvPr id="8" name="Content Placeholder 7"/>
          <p:cNvSpPr>
            <a:spLocks noGrp="1"/>
          </p:cNvSpPr>
          <p:nvPr>
            <p:ph idx="13"/>
          </p:nvPr>
        </p:nvSpPr>
        <p:spPr>
          <a:xfrm>
            <a:off x="474128" y="4314825"/>
            <a:ext cx="7587306" cy="1985962"/>
          </a:xfrm>
          <a:ln>
            <a:solidFill>
              <a:schemeClr val="bg1"/>
            </a:solidFill>
          </a:ln>
        </p:spPr>
        <p:txBody>
          <a:bodyPr/>
          <a:lstStyle/>
          <a:p>
            <a:pPr marL="0" indent="0" eaLnBrk="1" hangingPunct="1">
              <a:buNone/>
            </a:pPr>
            <a:r>
              <a:rPr lang="en-US" altLang="en-US" dirty="0">
                <a:latin typeface="Calibri" panose="020F0502020204030204" pitchFamily="34" charset="0"/>
                <a:cs typeface="Calibri" panose="020F0502020204030204" pitchFamily="34" charset="0"/>
              </a:rPr>
              <a:t>A</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D</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A vs. Title VII: concept of essential functions.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Title VII makes no distinctions re essentiality in analysis of qualifications.</a:t>
            </a: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p:cNvSpPr>
            <a:spLocks noGrp="1" noChangeArrowheads="1"/>
          </p:cNvSpPr>
          <p:nvPr>
            <p:ph type="title"/>
          </p:nvPr>
        </p:nvSpPr>
        <p:spPr>
          <a:xfrm>
            <a:off x="457200" y="260350"/>
            <a:ext cx="8229600" cy="950405"/>
          </a:xfrm>
          <a:ln>
            <a:noFill/>
          </a:ln>
        </p:spPr>
        <p:txBody>
          <a:bodyPr/>
          <a:lstStyle/>
          <a:p>
            <a:pPr eaLnBrk="1" hangingPunct="1">
              <a:defRPr/>
            </a:pPr>
            <a:r>
              <a:rPr lang="en-US" dirty="0">
                <a:effectLst/>
                <a:latin typeface="Calibri" panose="020F0502020204030204" pitchFamily="34" charset="0"/>
                <a:cs typeface="Calibri" panose="020F0502020204030204" pitchFamily="34" charset="0"/>
              </a:rPr>
              <a:t>Direct Threat (</a:t>
            </a:r>
            <a:r>
              <a:rPr lang="en-US" dirty="0" err="1">
                <a:effectLst/>
                <a:latin typeface="Calibri" panose="020F0502020204030204" pitchFamily="34" charset="0"/>
                <a:cs typeface="Calibri" panose="020F0502020204030204" pitchFamily="34" charset="0"/>
              </a:rPr>
              <a:t>i.e</a:t>
            </a:r>
            <a:r>
              <a:rPr lang="en-US" dirty="0">
                <a:effectLst/>
                <a:latin typeface="Calibri" panose="020F0502020204030204" pitchFamily="34" charset="0"/>
                <a:cs typeface="Calibri" panose="020F0502020204030204" pitchFamily="34" charset="0"/>
              </a:rPr>
              <a:t> contagion)</a:t>
            </a:r>
            <a:endParaRPr lang="en-US" sz="2400" dirty="0">
              <a:effectLst/>
              <a:latin typeface="Calibri" panose="020F0502020204030204" pitchFamily="34" charset="0"/>
              <a:cs typeface="Calibri" panose="020F0502020204030204" pitchFamily="34" charset="0"/>
            </a:endParaRPr>
          </a:p>
        </p:txBody>
      </p:sp>
      <p:sp>
        <p:nvSpPr>
          <p:cNvPr id="24579" name="Content Placeholder 3"/>
          <p:cNvSpPr>
            <a:spLocks noGrp="1" noChangeArrowheads="1"/>
          </p:cNvSpPr>
          <p:nvPr>
            <p:ph idx="1"/>
          </p:nvPr>
        </p:nvSpPr>
        <p:spPr>
          <a:xfrm>
            <a:off x="457200" y="1547446"/>
            <a:ext cx="8229600" cy="4099799"/>
          </a:xfrm>
          <a:ln>
            <a:noFill/>
          </a:ln>
        </p:spPr>
        <p:txBody>
          <a:bodyPr/>
          <a:lstStyle/>
          <a:p>
            <a:r>
              <a:rPr lang="en-IN" sz="1600" dirty="0">
                <a:solidFill>
                  <a:srgbClr val="0432FF"/>
                </a:solidFill>
                <a:latin typeface="Calibri" panose="020F0502020204030204" pitchFamily="34" charset="0"/>
                <a:cs typeface="Calibri" panose="020F0502020204030204" pitchFamily="34" charset="0"/>
              </a:rPr>
              <a:t>Determination of whether an individual is “otherwise qualified” should be based on the following factors:</a:t>
            </a:r>
          </a:p>
          <a:p>
            <a:pPr lvl="1"/>
            <a:r>
              <a:rPr lang="en-IN" sz="1600" dirty="0">
                <a:solidFill>
                  <a:srgbClr val="FF0000"/>
                </a:solidFill>
                <a:latin typeface="Calibri" panose="020F0502020204030204" pitchFamily="34" charset="0"/>
                <a:cs typeface="Calibri" panose="020F0502020204030204" pitchFamily="34" charset="0"/>
              </a:rPr>
              <a:t>Nature</a:t>
            </a:r>
            <a:r>
              <a:rPr lang="en-IN" sz="1600" dirty="0">
                <a:latin typeface="Calibri" panose="020F0502020204030204" pitchFamily="34" charset="0"/>
                <a:cs typeface="Calibri" panose="020F0502020204030204" pitchFamily="34" charset="0"/>
              </a:rPr>
              <a:t> of the risk (how the disease is transmitted)</a:t>
            </a:r>
          </a:p>
          <a:p>
            <a:pPr lvl="1"/>
            <a:r>
              <a:rPr lang="en-IN" sz="1600" dirty="0">
                <a:solidFill>
                  <a:srgbClr val="FF0000"/>
                </a:solidFill>
                <a:latin typeface="Calibri" panose="020F0502020204030204" pitchFamily="34" charset="0"/>
                <a:cs typeface="Calibri" panose="020F0502020204030204" pitchFamily="34" charset="0"/>
              </a:rPr>
              <a:t>Duration</a:t>
            </a:r>
            <a:r>
              <a:rPr lang="en-IN" sz="1600" dirty="0">
                <a:latin typeface="Calibri" panose="020F0502020204030204" pitchFamily="34" charset="0"/>
                <a:cs typeface="Calibri" panose="020F0502020204030204" pitchFamily="34" charset="0"/>
              </a:rPr>
              <a:t> of the risk (how long the carrier is infectious)</a:t>
            </a:r>
          </a:p>
          <a:p>
            <a:pPr lvl="1"/>
            <a:r>
              <a:rPr lang="en-IN" sz="1600" dirty="0">
                <a:solidFill>
                  <a:srgbClr val="FF0000"/>
                </a:solidFill>
                <a:latin typeface="Calibri" panose="020F0502020204030204" pitchFamily="34" charset="0"/>
                <a:cs typeface="Calibri" panose="020F0502020204030204" pitchFamily="34" charset="0"/>
              </a:rPr>
              <a:t>Severity</a:t>
            </a:r>
            <a:r>
              <a:rPr lang="en-IN" sz="1600" dirty="0">
                <a:latin typeface="Calibri" panose="020F0502020204030204" pitchFamily="34" charset="0"/>
                <a:cs typeface="Calibri" panose="020F0502020204030204" pitchFamily="34" charset="0"/>
              </a:rPr>
              <a:t> of the risk (potential harm to third parties)</a:t>
            </a:r>
          </a:p>
          <a:p>
            <a:pPr lvl="1"/>
            <a:r>
              <a:rPr lang="en-IN" sz="1600" dirty="0">
                <a:solidFill>
                  <a:srgbClr val="FF0000"/>
                </a:solidFill>
                <a:latin typeface="Calibri" panose="020F0502020204030204" pitchFamily="34" charset="0"/>
                <a:cs typeface="Calibri" panose="020F0502020204030204" pitchFamily="34" charset="0"/>
              </a:rPr>
              <a:t>Probability </a:t>
            </a:r>
            <a:r>
              <a:rPr lang="en-IN" sz="1600" dirty="0">
                <a:latin typeface="Calibri" panose="020F0502020204030204" pitchFamily="34" charset="0"/>
                <a:cs typeface="Calibri" panose="020F0502020204030204" pitchFamily="34" charset="0"/>
              </a:rPr>
              <a:t>that the disease will be transmitted and will cause </a:t>
            </a:r>
            <a:r>
              <a:rPr lang="en-IN" sz="1600" dirty="0">
                <a:solidFill>
                  <a:srgbClr val="FF0000"/>
                </a:solidFill>
                <a:latin typeface="Calibri" panose="020F0502020204030204" pitchFamily="34" charset="0"/>
                <a:cs typeface="Calibri" panose="020F0502020204030204" pitchFamily="34" charset="0"/>
              </a:rPr>
              <a:t>varying degrees of harm</a:t>
            </a:r>
          </a:p>
          <a:p>
            <a:r>
              <a:rPr lang="en-IN" sz="1600" i="1" dirty="0">
                <a:solidFill>
                  <a:srgbClr val="FF0000"/>
                </a:solidFill>
                <a:latin typeface="Calibri" panose="020F0502020204030204" pitchFamily="34" charset="0"/>
                <a:cs typeface="Calibri" panose="020F0502020204030204" pitchFamily="34" charset="0"/>
              </a:rPr>
              <a:t>Level of risk </a:t>
            </a:r>
            <a:r>
              <a:rPr lang="en-IN" sz="1600" dirty="0">
                <a:latin typeface="Calibri" panose="020F0502020204030204" pitchFamily="34" charset="0"/>
                <a:cs typeface="Calibri" panose="020F0502020204030204" pitchFamily="34" charset="0"/>
              </a:rPr>
              <a:t>the disabled employee poses to herself or to others is crucial in determining if an applicant is qualified</a:t>
            </a:r>
          </a:p>
          <a:p>
            <a:r>
              <a:rPr lang="en-IN" sz="1600" dirty="0">
                <a:latin typeface="Calibri" panose="020F0502020204030204" pitchFamily="34" charset="0"/>
                <a:cs typeface="Calibri" panose="020F0502020204030204" pitchFamily="34" charset="0"/>
              </a:rPr>
              <a:t>Employers need to consider whether continued work will pose a direct threat to the employee</a:t>
            </a:r>
          </a:p>
          <a:p>
            <a:r>
              <a:rPr lang="en-US" sz="1600" dirty="0">
                <a:latin typeface="Calibri" panose="020F0502020204030204" pitchFamily="34" charset="0"/>
                <a:cs typeface="Calibri" panose="020F0502020204030204" pitchFamily="34" charset="0"/>
              </a:rPr>
              <a:t>Direct threat issues</a:t>
            </a:r>
          </a:p>
          <a:p>
            <a:pPr lvl="1"/>
            <a:r>
              <a:rPr lang="en-US" sz="1600" dirty="0">
                <a:latin typeface="Calibri" panose="020F0502020204030204" pitchFamily="34" charset="0"/>
                <a:cs typeface="Calibri" panose="020F0502020204030204" pitchFamily="34" charset="0"/>
              </a:rPr>
              <a:t>HIV/AIDS, PTSD, hepatitis C, and diabetes</a:t>
            </a:r>
          </a:p>
          <a:p>
            <a:pPr lvl="2"/>
            <a:r>
              <a:rPr lang="en-US" sz="1600" dirty="0">
                <a:latin typeface="Calibri" panose="020F0502020204030204" pitchFamily="34" charset="0"/>
                <a:cs typeface="Calibri" panose="020F0502020204030204" pitchFamily="34" charset="0"/>
              </a:rPr>
              <a:t>Scenario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noChangeArrowheads="1"/>
          </p:cNvSpPr>
          <p:nvPr>
            <p:ph type="title"/>
          </p:nvPr>
        </p:nvSpPr>
        <p:spPr>
          <a:ln>
            <a:noFill/>
          </a:ln>
        </p:spPr>
        <p:txBody>
          <a:bodyPr/>
          <a:lstStyle/>
          <a:p>
            <a:pPr eaLnBrk="1" hangingPunct="1">
              <a:defRPr/>
            </a:pPr>
            <a:r>
              <a:rPr lang="en-US" sz="4400" dirty="0">
                <a:effectLst/>
                <a:latin typeface="Calibri" panose="020F0502020204030204" pitchFamily="34" charset="0"/>
                <a:cs typeface="Calibri" panose="020F0502020204030204" pitchFamily="34" charset="0"/>
              </a:rPr>
              <a:t>Reasonable Accommodation </a:t>
            </a:r>
            <a:r>
              <a:rPr lang="en-US" sz="2400" dirty="0">
                <a:effectLst/>
                <a:latin typeface="Calibri" panose="020F0502020204030204" pitchFamily="34" charset="0"/>
                <a:cs typeface="Calibri" panose="020F0502020204030204" pitchFamily="34" charset="0"/>
              </a:rPr>
              <a:t>1</a:t>
            </a:r>
          </a:p>
        </p:txBody>
      </p:sp>
      <p:sp>
        <p:nvSpPr>
          <p:cNvPr id="27650" name="Content Placeholder 2"/>
          <p:cNvSpPr>
            <a:spLocks noGrp="1"/>
          </p:cNvSpPr>
          <p:nvPr>
            <p:ph idx="1"/>
          </p:nvPr>
        </p:nvSpPr>
        <p:spPr>
          <a:xfrm>
            <a:off x="457200" y="1600200"/>
            <a:ext cx="8229600" cy="4510889"/>
          </a:xfrm>
          <a:ln>
            <a:noFill/>
          </a:ln>
        </p:spPr>
        <p:txBody>
          <a:bodyPr/>
          <a:lstStyle/>
          <a:p>
            <a:pPr marL="291600" indent="-291600" eaLnBrk="1" hangingPunct="1">
              <a:lnSpc>
                <a:spcPct val="90000"/>
              </a:lnSpc>
              <a:spcBef>
                <a:spcPts val="1000"/>
              </a:spcBef>
              <a:buFont typeface="Arial" panose="020B0604020202020204" pitchFamily="34" charset="0"/>
              <a:buChar char="•"/>
            </a:pPr>
            <a:r>
              <a:rPr lang="en-US" altLang="en-US" b="1" dirty="0">
                <a:solidFill>
                  <a:srgbClr val="FF0000"/>
                </a:solidFill>
                <a:latin typeface="Calibri" panose="020F0502020204030204" pitchFamily="34" charset="0"/>
                <a:cs typeface="Calibri" panose="020F0502020204030204" pitchFamily="34" charset="0"/>
              </a:rPr>
              <a:t>Reasonable accommodation</a:t>
            </a:r>
            <a:r>
              <a:rPr lang="en-US" altLang="en-US" dirty="0">
                <a:solidFill>
                  <a:srgbClr val="FF0000"/>
                </a:solidFill>
                <a:latin typeface="Calibri" panose="020F0502020204030204" pitchFamily="34" charset="0"/>
                <a:cs typeface="Calibri" panose="020F0502020204030204" pitchFamily="34" charset="0"/>
              </a:rPr>
              <a:t>: </a:t>
            </a:r>
            <a:r>
              <a:rPr lang="en-US" altLang="en-US" dirty="0">
                <a:solidFill>
                  <a:srgbClr val="0083C4"/>
                </a:solidFill>
                <a:latin typeface="Calibri" panose="020F0502020204030204" pitchFamily="34" charset="0"/>
                <a:cs typeface="Calibri" panose="020F0502020204030204" pitchFamily="34" charset="0"/>
              </a:rPr>
              <a:t>Accommodation to the individual’s disability that does not place an undue burden or hardship on the employer.</a:t>
            </a:r>
          </a:p>
          <a:p>
            <a:pPr marL="291600"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Removal of unnecessary restrictions or barriers.</a:t>
            </a:r>
          </a:p>
          <a:p>
            <a:pPr marL="291600"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Calibri" panose="020F0502020204030204" pitchFamily="34" charset="0"/>
              </a:rPr>
              <a:t>‘Reasonableness’ factors similar to those in Title VII ‘religion’ cases, but standard substantially higher </a:t>
            </a:r>
          </a:p>
          <a:p>
            <a:pPr marL="291600"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Calibri" panose="020F0502020204030204" pitchFamily="34" charset="0"/>
              </a:rPr>
              <a:t>Each case determined by particular job duties as impacted by employee’s or Applicant’s particular disability.</a:t>
            </a:r>
          </a:p>
          <a:p>
            <a:pPr marL="622800" lvl="1" indent="-3204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Inquiry should be “fact intensive and case specific.”</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512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noChangeArrowheads="1"/>
          </p:cNvSpPr>
          <p:nvPr>
            <p:ph type="title"/>
          </p:nvPr>
        </p:nvSpPr>
        <p:spPr>
          <a:xfrm>
            <a:off x="457200" y="260350"/>
            <a:ext cx="8229600" cy="796925"/>
          </a:xfrm>
          <a:ln>
            <a:noFill/>
          </a:ln>
        </p:spPr>
        <p:txBody>
          <a:bodyPr/>
          <a:lstStyle/>
          <a:p>
            <a:pPr eaLnBrk="1" hangingPunct="1">
              <a:defRPr/>
            </a:pPr>
            <a:r>
              <a:rPr lang="en-US" sz="4400" dirty="0">
                <a:effectLst/>
                <a:latin typeface="Calibri" panose="020F0502020204030204" pitchFamily="34" charset="0"/>
                <a:cs typeface="Calibri" panose="020F0502020204030204" pitchFamily="34" charset="0"/>
              </a:rPr>
              <a:t>Reasonable Accommodation </a:t>
            </a:r>
            <a:r>
              <a:rPr lang="en-US" sz="2400" dirty="0">
                <a:effectLst/>
                <a:latin typeface="Calibri" panose="020F0502020204030204" pitchFamily="34" charset="0"/>
                <a:cs typeface="Calibri" panose="020F0502020204030204" pitchFamily="34" charset="0"/>
              </a:rPr>
              <a:t>2</a:t>
            </a:r>
          </a:p>
        </p:txBody>
      </p:sp>
      <p:sp>
        <p:nvSpPr>
          <p:cNvPr id="27650" name="Content Placeholder 2"/>
          <p:cNvSpPr>
            <a:spLocks noGrp="1"/>
          </p:cNvSpPr>
          <p:nvPr>
            <p:ph idx="1"/>
          </p:nvPr>
        </p:nvSpPr>
        <p:spPr>
          <a:xfrm>
            <a:off x="457200" y="1057275"/>
            <a:ext cx="8229600" cy="5229225"/>
          </a:xfrm>
          <a:ln>
            <a:noFill/>
          </a:ln>
        </p:spPr>
        <p:txBody>
          <a:bodyPr/>
          <a:lstStyle/>
          <a:p>
            <a:pPr marL="291600" indent="-291600" eaLnBrk="1" hangingPunct="1">
              <a:lnSpc>
                <a:spcPct val="90000"/>
              </a:lnSpc>
              <a:spcBef>
                <a:spcPts val="1000"/>
              </a:spcBef>
              <a:buFont typeface="Arial" panose="020B0604020202020204" pitchFamily="34" charset="0"/>
              <a:buChar char="•"/>
              <a:defRPr/>
            </a:pPr>
            <a:r>
              <a:rPr lang="en-US" dirty="0">
                <a:solidFill>
                  <a:srgbClr val="0083C4"/>
                </a:solidFill>
                <a:latin typeface="Calibri" panose="020F0502020204030204" pitchFamily="34" charset="0"/>
                <a:cs typeface="Calibri" panose="020F0502020204030204" pitchFamily="34" charset="0"/>
              </a:rPr>
              <a:t>Accommodation does not have to be the best possible solution.</a:t>
            </a:r>
          </a:p>
          <a:p>
            <a:pPr marL="291600" indent="-291600" eaLnBrk="1" hangingPunct="1">
              <a:lnSpc>
                <a:spcPct val="90000"/>
              </a:lnSpc>
              <a:spcBef>
                <a:spcPts val="1000"/>
              </a:spcBef>
              <a:buFont typeface="Arial" panose="020B0604020202020204" pitchFamily="34" charset="0"/>
              <a:buChar char="•"/>
              <a:defRPr/>
            </a:pPr>
            <a:r>
              <a:rPr lang="en-US" dirty="0">
                <a:latin typeface="Calibri" panose="020F0502020204030204" pitchFamily="34" charset="0"/>
                <a:cs typeface="Calibri" panose="020F0502020204030204" pitchFamily="34" charset="0"/>
              </a:rPr>
              <a:t>Cost often reasonable vs. training new employee (or defending claim).  </a:t>
            </a:r>
          </a:p>
          <a:p>
            <a:pPr marL="691650" lvl="1" indent="-291600" eaLnBrk="1" hangingPunct="1">
              <a:lnSpc>
                <a:spcPct val="90000"/>
              </a:lnSpc>
              <a:spcBef>
                <a:spcPts val="1000"/>
              </a:spcBef>
              <a:buFont typeface="Arial" panose="020B0604020202020204" pitchFamily="34" charset="0"/>
              <a:buChar char="•"/>
              <a:defRPr/>
            </a:pPr>
            <a:r>
              <a:rPr lang="en-US" dirty="0">
                <a:latin typeface="Calibri" panose="020F0502020204030204" pitchFamily="34" charset="0"/>
                <a:cs typeface="Calibri" panose="020F0502020204030204" pitchFamily="34" charset="0"/>
              </a:rPr>
              <a:t>DoL, on-line resources can assist in identifying possibilities (Exhibit 13-10) </a:t>
            </a:r>
          </a:p>
          <a:p>
            <a:pPr marL="291600" indent="-291600" eaLnBrk="1" hangingPunct="1">
              <a:lnSpc>
                <a:spcPct val="90000"/>
              </a:lnSpc>
              <a:spcBef>
                <a:spcPts val="1000"/>
              </a:spcBef>
              <a:buFont typeface="Arial" panose="020B0604020202020204" pitchFamily="34" charset="0"/>
              <a:buChar char="•"/>
              <a:defRPr/>
            </a:pPr>
            <a:r>
              <a:rPr lang="en-US" dirty="0">
                <a:solidFill>
                  <a:srgbClr val="0083C4"/>
                </a:solidFill>
                <a:latin typeface="Calibri" panose="020F0502020204030204" pitchFamily="34" charset="0"/>
                <a:cs typeface="Calibri" panose="020F0502020204030204" pitchFamily="34" charset="0"/>
              </a:rPr>
              <a:t>Disabled employee entitled to reassignment consideration if qualified to fill a vacant position, even</a:t>
            </a:r>
            <a:r>
              <a:rPr lang="en-US" i="1" dirty="0">
                <a:solidFill>
                  <a:srgbClr val="0083C4"/>
                </a:solidFill>
                <a:latin typeface="Calibri" panose="020F0502020204030204" pitchFamily="34" charset="0"/>
                <a:cs typeface="Calibri" panose="020F0502020204030204" pitchFamily="34" charset="0"/>
              </a:rPr>
              <a:t> </a:t>
            </a:r>
            <a:r>
              <a:rPr lang="en-US" dirty="0">
                <a:solidFill>
                  <a:srgbClr val="0083C4"/>
                </a:solidFill>
                <a:latin typeface="Calibri" panose="020F0502020204030204" pitchFamily="34" charset="0"/>
                <a:cs typeface="Calibri" panose="020F0502020204030204" pitchFamily="34" charset="0"/>
              </a:rPr>
              <a:t>if can no longer perform the essential functions of current position (not a guarantee of placement)</a:t>
            </a:r>
          </a:p>
          <a:p>
            <a:pPr marL="622800" lvl="1" indent="-320400" eaLnBrk="1" hangingPunct="1">
              <a:lnSpc>
                <a:spcPct val="90000"/>
              </a:lnSpc>
              <a:spcBef>
                <a:spcPts val="1000"/>
              </a:spcBef>
              <a:buFont typeface="Arial" panose="020B0604020202020204" pitchFamily="34" charset="0"/>
              <a:buChar char="•"/>
              <a:defRPr/>
            </a:pPr>
            <a:r>
              <a:rPr lang="en-US" dirty="0">
                <a:latin typeface="Calibri" panose="020F0502020204030204" pitchFamily="34" charset="0"/>
                <a:cs typeface="Calibri" panose="020F0502020204030204" pitchFamily="34" charset="0"/>
              </a:rPr>
              <a:t>Case: </a:t>
            </a:r>
            <a:r>
              <a:rPr lang="en-US" i="1" dirty="0">
                <a:latin typeface="Calibri" panose="020F0502020204030204" pitchFamily="34" charset="0"/>
              </a:rPr>
              <a:t>Brown v. Milwaukee Bd. of Sch. </a:t>
            </a:r>
            <a:r>
              <a:rPr lang="en-US" i="1" dirty="0" err="1">
                <a:latin typeface="Calibri" panose="020F0502020204030204" pitchFamily="34" charset="0"/>
              </a:rPr>
              <a:t>Dirs</a:t>
            </a:r>
            <a:r>
              <a:rPr lang="en-US" i="1" dirty="0">
                <a:latin typeface="Calibri" panose="020F0502020204030204" pitchFamily="34" charset="0"/>
              </a:rPr>
              <a:t>, Inc</a:t>
            </a:r>
            <a:r>
              <a:rPr lang="en-US" dirty="0">
                <a:latin typeface="Calibri" panose="020F0502020204030204" pitchFamily="34" charset="0"/>
              </a:rPr>
              <a:t>. </a:t>
            </a:r>
            <a:r>
              <a:rPr lang="en-US" sz="2000" dirty="0">
                <a:latin typeface="Calibri" panose="020F0502020204030204" pitchFamily="34" charset="0"/>
              </a:rPr>
              <a:t>– school district needn’t promote Asst. Principal to accommodate disability</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292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p:cNvSpPr>
            <a:spLocks noGrp="1" noChangeArrowheads="1"/>
          </p:cNvSpPr>
          <p:nvPr>
            <p:ph type="title"/>
          </p:nvPr>
        </p:nvSpPr>
        <p:spPr>
          <a:xfrm>
            <a:off x="457200" y="260350"/>
            <a:ext cx="8229600" cy="611188"/>
          </a:xfrm>
          <a:ln>
            <a:noFill/>
          </a:ln>
        </p:spPr>
        <p:txBody>
          <a:bodyPr/>
          <a:lstStyle/>
          <a:p>
            <a:pPr eaLnBrk="1" hangingPunct="1">
              <a:defRPr/>
            </a:pPr>
            <a:r>
              <a:rPr lang="en-US" dirty="0">
                <a:effectLst/>
                <a:latin typeface="Calibri" panose="020F0502020204030204" pitchFamily="34" charset="0"/>
                <a:cs typeface="Calibri" panose="020F0502020204030204" pitchFamily="34" charset="0"/>
              </a:rPr>
              <a:t>Undue Hardship </a:t>
            </a:r>
            <a:endParaRPr lang="en-US" sz="2400" dirty="0">
              <a:effectLst/>
              <a:latin typeface="Calibri" panose="020F0502020204030204" pitchFamily="34" charset="0"/>
              <a:cs typeface="Calibri" panose="020F0502020204030204" pitchFamily="34" charset="0"/>
            </a:endParaRPr>
          </a:p>
        </p:txBody>
      </p:sp>
      <p:sp>
        <p:nvSpPr>
          <p:cNvPr id="29699" name="Content Placeholder"/>
          <p:cNvSpPr>
            <a:spLocks noGrp="1" noChangeArrowheads="1"/>
          </p:cNvSpPr>
          <p:nvPr>
            <p:ph idx="1"/>
          </p:nvPr>
        </p:nvSpPr>
        <p:spPr>
          <a:xfrm>
            <a:off x="457200" y="1042988"/>
            <a:ext cx="8229600" cy="4716789"/>
          </a:xfrm>
          <a:ln>
            <a:noFill/>
          </a:ln>
        </p:spPr>
        <p:txBody>
          <a:bodyPr/>
          <a:lstStyle/>
          <a:p>
            <a:pPr marL="0" indent="0" eaLnBrk="1" hangingPunct="1">
              <a:spcBef>
                <a:spcPts val="1700"/>
              </a:spcBef>
              <a:buNone/>
            </a:pPr>
            <a:r>
              <a:rPr lang="en-US" altLang="en-US" sz="2400" dirty="0">
                <a:latin typeface="Calibri" panose="020F0502020204030204" pitchFamily="34" charset="0"/>
                <a:cs typeface="Calibri" panose="020F0502020204030204" pitchFamily="34" charset="0"/>
              </a:rPr>
              <a:t>‘Undue hardship’ includes </a:t>
            </a:r>
            <a:r>
              <a:rPr lang="en-IN" altLang="en-US" sz="2400" dirty="0">
                <a:latin typeface="Calibri" panose="020F0502020204030204" pitchFamily="34" charset="0"/>
                <a:cs typeface="Calibri" panose="020F0502020204030204" pitchFamily="34" charset="0"/>
              </a:rPr>
              <a:t>accommodations that would be</a:t>
            </a:r>
            <a:r>
              <a:rPr lang="en-US" altLang="en-US" sz="2400" dirty="0">
                <a:latin typeface="Calibri" panose="020F0502020204030204" pitchFamily="34" charset="0"/>
                <a:cs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pPr>
            <a:r>
              <a:rPr lang="en-US" altLang="en-US" sz="2000" dirty="0">
                <a:solidFill>
                  <a:srgbClr val="FF0000"/>
                </a:solidFill>
                <a:latin typeface="Calibri" panose="020F0502020204030204" pitchFamily="34" charset="0"/>
                <a:cs typeface="Calibri" panose="020F0502020204030204" pitchFamily="34" charset="0"/>
              </a:rPr>
              <a:t>Unduly expensive in context, or </a:t>
            </a:r>
          </a:p>
          <a:p>
            <a:pPr marL="291600" lvl="1" indent="-291600" eaLnBrk="1" hangingPunct="1">
              <a:lnSpc>
                <a:spcPct val="90000"/>
              </a:lnSpc>
              <a:spcBef>
                <a:spcPts val="1000"/>
              </a:spcBef>
              <a:buFont typeface="Arial" panose="020B0604020202020204" pitchFamily="34" charset="0"/>
              <a:buChar char="•"/>
            </a:pPr>
            <a:r>
              <a:rPr lang="en-US" altLang="en-US" sz="2000" dirty="0">
                <a:solidFill>
                  <a:srgbClr val="FF0000"/>
                </a:solidFill>
                <a:latin typeface="Calibri" panose="020F0502020204030204" pitchFamily="34" charset="0"/>
                <a:cs typeface="Calibri" panose="020F0502020204030204" pitchFamily="34" charset="0"/>
              </a:rPr>
              <a:t>Unduly</a:t>
            </a:r>
            <a:r>
              <a:rPr lang="en-IN" altLang="en-US" sz="2000" dirty="0">
                <a:solidFill>
                  <a:srgbClr val="FF0000"/>
                </a:solidFill>
                <a:latin typeface="Calibri" panose="020F0502020204030204" pitchFamily="34" charset="0"/>
                <a:cs typeface="Calibri" panose="020F0502020204030204" pitchFamily="34" charset="0"/>
              </a:rPr>
              <a:t> extensive, substantial, or disruptive, or which </a:t>
            </a:r>
            <a:endParaRPr lang="en-US" altLang="en-US" sz="2000" dirty="0">
              <a:solidFill>
                <a:srgbClr val="FF0000"/>
              </a:solidFill>
              <a:latin typeface="Calibri" panose="020F0502020204030204" pitchFamily="34" charset="0"/>
              <a:cs typeface="Calibri" panose="020F0502020204030204" pitchFamily="34" charset="0"/>
            </a:endParaRPr>
          </a:p>
          <a:p>
            <a:pPr marL="291600" lvl="1" indent="-291600" eaLnBrk="1" hangingPunct="1">
              <a:lnSpc>
                <a:spcPct val="90000"/>
              </a:lnSpc>
              <a:spcBef>
                <a:spcPts val="1000"/>
              </a:spcBef>
              <a:buFont typeface="Arial" panose="020B0604020202020204" pitchFamily="34" charset="0"/>
              <a:buChar char="•"/>
            </a:pPr>
            <a:r>
              <a:rPr lang="en-US" altLang="en-US" sz="2000" dirty="0">
                <a:solidFill>
                  <a:srgbClr val="FF0000"/>
                </a:solidFill>
                <a:latin typeface="Calibri" panose="020F0502020204030204" pitchFamily="34" charset="0"/>
                <a:cs typeface="Calibri" panose="020F0502020204030204" pitchFamily="34" charset="0"/>
              </a:rPr>
              <a:t>Fundamentally alter the nature or operation of the business.</a:t>
            </a:r>
          </a:p>
        </p:txBody>
      </p:sp>
      <p:pic>
        <p:nvPicPr>
          <p:cNvPr id="2" name="Picture 1">
            <a:extLst>
              <a:ext uri="{FF2B5EF4-FFF2-40B4-BE49-F238E27FC236}">
                <a16:creationId xmlns:a16="http://schemas.microsoft.com/office/drawing/2014/main" id="{FA28F31E-5690-4A90-B30F-DF61E48017E4}"/>
              </a:ext>
            </a:extLst>
          </p:cNvPr>
          <p:cNvPicPr>
            <a:picLocks noChangeAspect="1"/>
          </p:cNvPicPr>
          <p:nvPr/>
        </p:nvPicPr>
        <p:blipFill>
          <a:blip r:embed="rId3"/>
          <a:stretch>
            <a:fillRect/>
          </a:stretch>
        </p:blipFill>
        <p:spPr>
          <a:xfrm>
            <a:off x="700087" y="2786063"/>
            <a:ext cx="7743825" cy="35004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B366-8557-4E79-BC7A-89786C6E0B77}"/>
              </a:ext>
            </a:extLst>
          </p:cNvPr>
          <p:cNvSpPr>
            <a:spLocks noGrp="1"/>
          </p:cNvSpPr>
          <p:nvPr>
            <p:ph type="title"/>
          </p:nvPr>
        </p:nvSpPr>
        <p:spPr>
          <a:ln>
            <a:noFill/>
          </a:ln>
        </p:spPr>
        <p:txBody>
          <a:bodyPr/>
          <a:lstStyle/>
          <a:p>
            <a:r>
              <a:rPr lang="en-US" dirty="0">
                <a:effectLst/>
                <a:latin typeface="Calibri" panose="020F0502020204030204" pitchFamily="34" charset="0"/>
              </a:rPr>
              <a:t>Learning Objectives</a:t>
            </a:r>
          </a:p>
        </p:txBody>
      </p:sp>
      <p:sp>
        <p:nvSpPr>
          <p:cNvPr id="3" name="Content Placeholder 2">
            <a:extLst>
              <a:ext uri="{FF2B5EF4-FFF2-40B4-BE49-F238E27FC236}">
                <a16:creationId xmlns:a16="http://schemas.microsoft.com/office/drawing/2014/main" id="{1D59034C-D6E8-456A-89E0-DF217CFA4ABF}"/>
              </a:ext>
            </a:extLst>
          </p:cNvPr>
          <p:cNvSpPr>
            <a:spLocks noGrp="1"/>
          </p:cNvSpPr>
          <p:nvPr>
            <p:ph idx="1"/>
          </p:nvPr>
        </p:nvSpPr>
        <p:spPr>
          <a:xfrm>
            <a:off x="457200" y="1609627"/>
            <a:ext cx="8229600" cy="4525963"/>
          </a:xfrm>
          <a:ln>
            <a:noFill/>
          </a:ln>
        </p:spPr>
        <p:txBody>
          <a:bodyPr/>
          <a:lstStyle/>
          <a:p>
            <a:pPr marL="29160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Understand the current environment for disabled workers in today’s workplaces.</a:t>
            </a:r>
          </a:p>
          <a:p>
            <a:pPr marL="29160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Identify the challenges inherent in drafting, interpreting, and enforcing a </a:t>
            </a:r>
            <a:r>
              <a:rPr lang="en-US" altLang="en-US" sz="1400" dirty="0">
                <a:latin typeface="Calibri" panose="020F0502020204030204" pitchFamily="34" charset="0"/>
                <a:cs typeface="Calibri" panose="020F0502020204030204" pitchFamily="34" charset="0"/>
              </a:rPr>
              <a:t>disability antidiscrimination statute.</a:t>
            </a:r>
          </a:p>
          <a:p>
            <a:pPr marL="291600" indent="-291600" eaLnBrk="1" hangingPunct="1">
              <a:lnSpc>
                <a:spcPct val="90000"/>
              </a:lnSpc>
              <a:spcBef>
                <a:spcPts val="1000"/>
              </a:spcBef>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Outline the prima facie case for discrimination under the Americans with Disabilities Act of 1990 (ADA) and the ADA Amendments Act of 2008 (ADAAA), paralleled by section 504 of the Vocational Rehabilitation Act of 1973.</a:t>
            </a:r>
          </a:p>
          <a:p>
            <a:pPr marL="291600" indent="-291600" eaLnBrk="1" hangingPunct="1">
              <a:lnSpc>
                <a:spcPct val="90000"/>
              </a:lnSpc>
              <a:spcBef>
                <a:spcPts val="1000"/>
              </a:spcBef>
              <a:buFont typeface="Arial" panose="020B0604020202020204" pitchFamily="34" charset="0"/>
              <a:buChar char="•"/>
            </a:pPr>
            <a:r>
              <a:rPr lang="en-IN" altLang="en-US" sz="1400" dirty="0">
                <a:solidFill>
                  <a:prstClr val="black"/>
                </a:solidFill>
                <a:latin typeface="Calibri" panose="020F0502020204030204" pitchFamily="34" charset="0"/>
                <a:cs typeface="Calibri" panose="020F0502020204030204" pitchFamily="34" charset="0"/>
              </a:rPr>
              <a:t>Describe the term disability as it is defined by the A D A and be able to offer examples of covered disabilities or disabilities that may not be covered.</a:t>
            </a:r>
          </a:p>
          <a:p>
            <a:pPr marL="291600" lvl="0" indent="-291600" eaLnBrk="1" hangingPunct="1">
              <a:lnSpc>
                <a:spcPct val="90000"/>
              </a:lnSpc>
              <a:spcBef>
                <a:spcPts val="1000"/>
              </a:spcBef>
              <a:buFont typeface="Arial" panose="020B0604020202020204" pitchFamily="34" charset="0"/>
              <a:buChar char="•"/>
            </a:pPr>
            <a:r>
              <a:rPr lang="en-IN" altLang="en-US" sz="1400" dirty="0">
                <a:solidFill>
                  <a:prstClr val="black"/>
                </a:solidFill>
                <a:latin typeface="Calibri" panose="020F0502020204030204" pitchFamily="34" charset="0"/>
                <a:cs typeface="Calibri" panose="020F0502020204030204" pitchFamily="34" charset="0"/>
              </a:rPr>
              <a:t>Explain how someone could be covered by the A D A when they are not at all disabled, under the provision for “perception of impairment.”</a:t>
            </a:r>
          </a:p>
          <a:p>
            <a:pPr marL="291600" lvl="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Define </a:t>
            </a:r>
            <a:r>
              <a:rPr lang="en-IN" altLang="en-US" sz="1400" i="1" dirty="0">
                <a:latin typeface="Calibri" panose="020F0502020204030204" pitchFamily="34" charset="0"/>
                <a:cs typeface="Calibri" panose="020F0502020204030204" pitchFamily="34" charset="0"/>
              </a:rPr>
              <a:t>major life activity </a:t>
            </a:r>
            <a:r>
              <a:rPr lang="en-IN" altLang="en-US" sz="1400" dirty="0">
                <a:latin typeface="Calibri" panose="020F0502020204030204" pitchFamily="34" charset="0"/>
                <a:cs typeface="Calibri" panose="020F0502020204030204" pitchFamily="34" charset="0"/>
              </a:rPr>
              <a:t>and </a:t>
            </a:r>
            <a:r>
              <a:rPr lang="en-IN" altLang="en-US" sz="1400" i="1" dirty="0">
                <a:latin typeface="Calibri" panose="020F0502020204030204" pitchFamily="34" charset="0"/>
                <a:cs typeface="Calibri" panose="020F0502020204030204" pitchFamily="34" charset="0"/>
              </a:rPr>
              <a:t>substantially limited </a:t>
            </a:r>
            <a:r>
              <a:rPr lang="en-IN" altLang="en-US" sz="1400" dirty="0">
                <a:latin typeface="Calibri" panose="020F0502020204030204" pitchFamily="34" charset="0"/>
                <a:cs typeface="Calibri" panose="020F0502020204030204" pitchFamily="34" charset="0"/>
              </a:rPr>
              <a:t>according to court </a:t>
            </a:r>
            <a:r>
              <a:rPr lang="en-US" altLang="en-US" sz="1400" dirty="0">
                <a:latin typeface="Calibri" panose="020F0502020204030204" pitchFamily="34" charset="0"/>
                <a:cs typeface="Calibri" panose="020F0502020204030204" pitchFamily="34" charset="0"/>
              </a:rPr>
              <a:t>decisions under the ADA.</a:t>
            </a:r>
            <a:endParaRPr lang="en-IN" altLang="en-US" sz="14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Describe how employers can determine the reasonableness of any proposed accommodation.</a:t>
            </a:r>
          </a:p>
          <a:p>
            <a:pPr marL="29160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Outline the burden-shifting framework of the ADA.</a:t>
            </a:r>
          </a:p>
          <a:p>
            <a:pPr marL="29160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Describe the </a:t>
            </a:r>
            <a:r>
              <a:rPr lang="en-US" altLang="en-US" sz="1400" dirty="0">
                <a:latin typeface="Calibri" panose="020F0502020204030204" pitchFamily="34" charset="0"/>
                <a:cs typeface="Calibri" panose="020F0502020204030204" pitchFamily="34" charset="0"/>
              </a:rPr>
              <a:t>defenses</a:t>
            </a:r>
            <a:r>
              <a:rPr lang="en-IN" altLang="en-US" sz="1400" dirty="0">
                <a:latin typeface="Calibri" panose="020F0502020204030204" pitchFamily="34" charset="0"/>
                <a:cs typeface="Calibri" panose="020F0502020204030204" pitchFamily="34" charset="0"/>
              </a:rPr>
              <a:t> available to employers under the ADA.</a:t>
            </a:r>
          </a:p>
          <a:p>
            <a:pPr marL="29160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Describe how the law treats mental or intellectual disabilities under the ADA.</a:t>
            </a:r>
          </a:p>
          <a:p>
            <a:pPr marL="291600" indent="-291600" eaLnBrk="1" hangingPunct="1">
              <a:lnSpc>
                <a:spcPct val="90000"/>
              </a:lnSpc>
              <a:spcBef>
                <a:spcPts val="1000"/>
              </a:spcBef>
              <a:buFont typeface="Arial" panose="020B0604020202020204" pitchFamily="34" charset="0"/>
              <a:buChar char="•"/>
            </a:pPr>
            <a:r>
              <a:rPr lang="en-IN" altLang="en-US" sz="1400" dirty="0">
                <a:latin typeface="Calibri" panose="020F0502020204030204" pitchFamily="34" charset="0"/>
                <a:cs typeface="Calibri" panose="020F0502020204030204" pitchFamily="34" charset="0"/>
              </a:rPr>
              <a:t>Identify the distinctions between employer liability based on workers’ compensation and liability based on the ADA.</a:t>
            </a:r>
            <a:endParaRPr lang="en-US" altLang="en-US" sz="14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pPr>
            <a:endParaRPr lang="en-I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23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p:cNvSpPr>
            <a:spLocks noGrp="1" noChangeArrowheads="1"/>
          </p:cNvSpPr>
          <p:nvPr>
            <p:ph type="title"/>
          </p:nvPr>
        </p:nvSpPr>
        <p:spPr>
          <a:ln>
            <a:noFill/>
          </a:ln>
        </p:spPr>
        <p:txBody>
          <a:bodyPr/>
          <a:lstStyle/>
          <a:p>
            <a:pPr eaLnBrk="1" hangingPunct="1">
              <a:defRPr/>
            </a:pPr>
            <a:r>
              <a:rPr lang="en-US" sz="3400" dirty="0">
                <a:effectLst/>
                <a:latin typeface="Calibri" panose="020F0502020204030204" pitchFamily="34" charset="0"/>
                <a:cs typeface="Calibri" panose="020F0502020204030204" pitchFamily="34" charset="0"/>
              </a:rPr>
              <a:t>Reasonable Accommodation and the Contingent Worker</a:t>
            </a:r>
          </a:p>
        </p:txBody>
      </p:sp>
      <p:sp>
        <p:nvSpPr>
          <p:cNvPr id="31747" name="Content Placeholder 3"/>
          <p:cNvSpPr>
            <a:spLocks noGrp="1" noChangeArrowheads="1"/>
          </p:cNvSpPr>
          <p:nvPr>
            <p:ph idx="1"/>
          </p:nvPr>
        </p:nvSpPr>
        <p:spPr>
          <a:xfrm>
            <a:off x="457200" y="1663583"/>
            <a:ext cx="8229600" cy="3575115"/>
          </a:xfrm>
          <a:ln>
            <a:noFill/>
          </a:ln>
        </p:spPr>
        <p:txBody>
          <a:bodyPr/>
          <a:lstStyle/>
          <a:p>
            <a:pPr marL="0" indent="0" eaLnBrk="1" hangingPunct="1">
              <a:buNone/>
            </a:pPr>
            <a:r>
              <a:rPr lang="en-US" altLang="en-US" dirty="0">
                <a:latin typeface="Calibri" panose="020F0502020204030204" pitchFamily="34" charset="0"/>
                <a:cs typeface="Calibri" panose="020F0502020204030204" pitchFamily="34" charset="0"/>
              </a:rPr>
              <a:t>Both staffing firm and client may be responsible for reasonable accommodation.</a:t>
            </a:r>
          </a:p>
          <a:p>
            <a:pPr marL="0" indent="0" eaLnBrk="1" hangingPunct="1">
              <a:buNone/>
            </a:pPr>
            <a:r>
              <a:rPr lang="en-US" altLang="en-US" dirty="0">
                <a:solidFill>
                  <a:srgbClr val="0083C4"/>
                </a:solidFill>
                <a:latin typeface="Calibri" panose="020F0502020204030204" pitchFamily="34" charset="0"/>
                <a:cs typeface="Calibri" panose="020F0502020204030204" pitchFamily="34" charset="0"/>
              </a:rPr>
              <a:t>Tax incentives to eligible small businesses</a:t>
            </a:r>
            <a:r>
              <a:rPr lang="en-US" altLang="en-US" dirty="0">
                <a:latin typeface="Calibri" panose="020F0502020204030204" pitchFamily="34" charset="0"/>
                <a:cs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Provide workplace access.</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Provide deductions for removing architectural or transportation barriers.</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Assist in the hiring of “vocational rehabilitation referrals.”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cs typeface="Calibri" panose="020F0502020204030204" pitchFamily="34" charset="0"/>
              </a:rPr>
              <a:t>Legal Process: Burden of Proof</a:t>
            </a:r>
          </a:p>
        </p:txBody>
      </p:sp>
      <p:sp>
        <p:nvSpPr>
          <p:cNvPr id="32771" name="Content Placeholder"/>
          <p:cNvSpPr>
            <a:spLocks noGrp="1" noChangeArrowheads="1"/>
          </p:cNvSpPr>
          <p:nvPr>
            <p:ph idx="1"/>
          </p:nvPr>
        </p:nvSpPr>
        <p:spPr>
          <a:xfrm>
            <a:off x="457198" y="1728788"/>
            <a:ext cx="8535881" cy="4325783"/>
          </a:xfrm>
          <a:ln>
            <a:noFill/>
          </a:ln>
        </p:spPr>
        <p:txBody>
          <a:bodyPr/>
          <a:lstStyle/>
          <a:p>
            <a:pPr marL="0" indent="0">
              <a:buNone/>
            </a:pPr>
            <a:r>
              <a:rPr lang="en-IN" dirty="0">
                <a:solidFill>
                  <a:srgbClr val="FF0000"/>
                </a:solidFill>
                <a:latin typeface="Calibri" panose="020F0502020204030204" pitchFamily="34" charset="0"/>
                <a:cs typeface="Calibri" panose="020F0502020204030204" pitchFamily="34" charset="0"/>
              </a:rPr>
              <a:t>Similar to Title VII Disparate Treatment, employee must present </a:t>
            </a:r>
            <a:r>
              <a:rPr lang="en-IN" i="1" dirty="0">
                <a:solidFill>
                  <a:srgbClr val="FF0000"/>
                </a:solidFill>
                <a:latin typeface="Calibri" panose="020F0502020204030204" pitchFamily="34" charset="0"/>
                <a:cs typeface="Calibri" panose="020F0502020204030204" pitchFamily="34" charset="0"/>
              </a:rPr>
              <a:t>prima facie </a:t>
            </a:r>
            <a:r>
              <a:rPr lang="en-IN" dirty="0">
                <a:solidFill>
                  <a:srgbClr val="FF0000"/>
                </a:solidFill>
                <a:latin typeface="Calibri" panose="020F0502020204030204" pitchFamily="34" charset="0"/>
                <a:cs typeface="Calibri" panose="020F0502020204030204" pitchFamily="34" charset="0"/>
              </a:rPr>
              <a:t>case of disability discrimination, then employer may defend based on legitimate non-discriminatory reason (L</a:t>
            </a:r>
            <a:r>
              <a:rPr lang="en-IN" sz="100" dirty="0">
                <a:solidFill>
                  <a:srgbClr val="FF0000"/>
                </a:solidFill>
                <a:latin typeface="Calibri" panose="020F0502020204030204" pitchFamily="34" charset="0"/>
                <a:cs typeface="Calibri" panose="020F0502020204030204" pitchFamily="34" charset="0"/>
              </a:rPr>
              <a:t> </a:t>
            </a:r>
            <a:r>
              <a:rPr lang="en-IN" dirty="0">
                <a:solidFill>
                  <a:srgbClr val="FF0000"/>
                </a:solidFill>
                <a:latin typeface="Calibri" panose="020F0502020204030204" pitchFamily="34" charset="0"/>
                <a:cs typeface="Calibri" panose="020F0502020204030204" pitchFamily="34" charset="0"/>
              </a:rPr>
              <a:t>N</a:t>
            </a:r>
            <a:r>
              <a:rPr lang="en-IN" sz="100" dirty="0">
                <a:solidFill>
                  <a:srgbClr val="FF0000"/>
                </a:solidFill>
                <a:latin typeface="Calibri" panose="020F0502020204030204" pitchFamily="34" charset="0"/>
                <a:cs typeface="Calibri" panose="020F0502020204030204" pitchFamily="34" charset="0"/>
              </a:rPr>
              <a:t> </a:t>
            </a:r>
            <a:r>
              <a:rPr lang="en-IN" dirty="0">
                <a:solidFill>
                  <a:srgbClr val="FF0000"/>
                </a:solidFill>
                <a:latin typeface="Calibri" panose="020F0502020204030204" pitchFamily="34" charset="0"/>
                <a:cs typeface="Calibri" panose="020F0502020204030204" pitchFamily="34" charset="0"/>
              </a:rPr>
              <a:t>D</a:t>
            </a:r>
            <a:r>
              <a:rPr lang="en-IN" sz="100" dirty="0">
                <a:solidFill>
                  <a:srgbClr val="FF0000"/>
                </a:solidFill>
                <a:latin typeface="Calibri" panose="020F0502020204030204" pitchFamily="34" charset="0"/>
                <a:cs typeface="Calibri" panose="020F0502020204030204" pitchFamily="34" charset="0"/>
              </a:rPr>
              <a:t> </a:t>
            </a:r>
            <a:r>
              <a:rPr lang="en-IN" dirty="0">
                <a:solidFill>
                  <a:srgbClr val="FF0000"/>
                </a:solidFill>
                <a:latin typeface="Calibri" panose="020F0502020204030204" pitchFamily="34" charset="0"/>
                <a:cs typeface="Calibri" panose="020F0502020204030204" pitchFamily="34" charset="0"/>
              </a:rPr>
              <a:t>R) for the employment action.</a:t>
            </a:r>
          </a:p>
          <a:p>
            <a:pPr marL="291600" lvl="1" indent="-291600">
              <a:lnSpc>
                <a:spcPct val="90000"/>
              </a:lnSpc>
              <a:spcBef>
                <a:spcPts val="1000"/>
              </a:spcBef>
              <a:buFont typeface="Arial" panose="020B0604020202020204" pitchFamily="34" charset="0"/>
              <a:buChar char="•"/>
            </a:pPr>
            <a:r>
              <a:rPr lang="en-IN" dirty="0">
                <a:latin typeface="Calibri" panose="020F0502020204030204" pitchFamily="34" charset="0"/>
                <a:cs typeface="Calibri" panose="020F0502020204030204" pitchFamily="34" charset="0"/>
              </a:rPr>
              <a:t>Once the employer meets that requirement, the analysis shifts back to the employee, regarding ‘pretext.’  </a:t>
            </a:r>
          </a:p>
          <a:p>
            <a:pPr marL="291600" lvl="1" indent="-291600">
              <a:lnSpc>
                <a:spcPct val="90000"/>
              </a:lnSpc>
              <a:spcBef>
                <a:spcPts val="1000"/>
              </a:spcBef>
              <a:buFont typeface="Arial" panose="020B0604020202020204" pitchFamily="34" charset="0"/>
              <a:buChar char="•"/>
            </a:pPr>
            <a:r>
              <a:rPr lang="en-IN" dirty="0">
                <a:latin typeface="Calibri" panose="020F0502020204030204" pitchFamily="34" charset="0"/>
                <a:cs typeface="Calibri" panose="020F0502020204030204" pitchFamily="34" charset="0"/>
              </a:rPr>
              <a:t>Conflict among Circuits regarding ‘mixed motive’ vs. ‘but-for’ cases </a:t>
            </a:r>
          </a:p>
          <a:p>
            <a:pPr marL="291600" lvl="1" indent="-291600">
              <a:lnSpc>
                <a:spcPct val="90000"/>
              </a:lnSpc>
              <a:spcBef>
                <a:spcPts val="1000"/>
              </a:spcBef>
              <a:buFont typeface="Arial" panose="020B0604020202020204" pitchFamily="34" charset="0"/>
              <a:buChar char="•"/>
            </a:pPr>
            <a:r>
              <a:rPr lang="en-IN" dirty="0">
                <a:latin typeface="Calibri" panose="020F0502020204030204" pitchFamily="34" charset="0"/>
                <a:cs typeface="Calibri" panose="020F0502020204030204" pitchFamily="34" charset="0"/>
              </a:rPr>
              <a:t>Case: </a:t>
            </a:r>
            <a:r>
              <a:rPr lang="en-IN" i="1" dirty="0">
                <a:latin typeface="Calibri" panose="020F0502020204030204" pitchFamily="34" charset="0"/>
                <a:cs typeface="Calibri" panose="020F0502020204030204" pitchFamily="34" charset="0"/>
              </a:rPr>
              <a:t>Ferrari v. Ford Motor Co. </a:t>
            </a:r>
            <a:endParaRPr lang="en-US" i="1"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p:cNvSpPr>
            <a:spLocks noGrp="1" noChangeArrowheads="1"/>
          </p:cNvSpPr>
          <p:nvPr>
            <p:ph type="title"/>
          </p:nvPr>
        </p:nvSpPr>
        <p:spPr>
          <a:xfrm>
            <a:off x="885826" y="260350"/>
            <a:ext cx="7343774" cy="1125538"/>
          </a:xfrm>
          <a:ln>
            <a:noFill/>
          </a:ln>
        </p:spPr>
        <p:txBody>
          <a:bodyPr/>
          <a:lstStyle/>
          <a:p>
            <a:pPr eaLnBrk="1" hangingPunct="1">
              <a:defRPr/>
            </a:pPr>
            <a:r>
              <a:rPr lang="en-US" sz="3400" dirty="0">
                <a:effectLst/>
                <a:latin typeface="Calibri" panose="020F0502020204030204" pitchFamily="34" charset="0"/>
                <a:cs typeface="Calibri" panose="020F0502020204030204" pitchFamily="34" charset="0"/>
              </a:rPr>
              <a:t>Requests for Accommodation and Employer Responses: Process </a:t>
            </a:r>
            <a:r>
              <a:rPr lang="en-US" sz="2200" dirty="0">
                <a:solidFill>
                  <a:prstClr val="black"/>
                </a:solidFill>
                <a:effectLst/>
                <a:latin typeface="Calibri" panose="020F0502020204030204" pitchFamily="34" charset="0"/>
                <a:cs typeface="Calibri" panose="020F0502020204030204" pitchFamily="34" charset="0"/>
              </a:rPr>
              <a:t>1</a:t>
            </a:r>
            <a:endParaRPr lang="en-US" sz="2200" dirty="0">
              <a:effectLst/>
              <a:latin typeface="Calibri" panose="020F0502020204030204" pitchFamily="34" charset="0"/>
              <a:cs typeface="Calibri" panose="020F0502020204030204" pitchFamily="34" charset="0"/>
            </a:endParaRPr>
          </a:p>
        </p:txBody>
      </p:sp>
      <p:sp>
        <p:nvSpPr>
          <p:cNvPr id="33795" name="Content Placeholder 3"/>
          <p:cNvSpPr>
            <a:spLocks noGrp="1" noChangeArrowheads="1"/>
          </p:cNvSpPr>
          <p:nvPr>
            <p:ph idx="1"/>
          </p:nvPr>
        </p:nvSpPr>
        <p:spPr>
          <a:xfrm>
            <a:off x="457200" y="1557338"/>
            <a:ext cx="8229600" cy="4572000"/>
          </a:xfrm>
          <a:ln>
            <a:noFill/>
          </a:ln>
        </p:spPr>
        <p:txBody>
          <a:bodyPr/>
          <a:lstStyle/>
          <a:p>
            <a:pPr marL="0" indent="0" eaLnBrk="1" hangingPunct="1">
              <a:buNone/>
              <a:defRPr/>
            </a:pPr>
            <a:r>
              <a:rPr lang="en-US" dirty="0">
                <a:latin typeface="Calibri" panose="020F0502020204030204" pitchFamily="34" charset="0"/>
                <a:cs typeface="Calibri" panose="020F0502020204030204" pitchFamily="34" charset="0"/>
              </a:rPr>
              <a:t>EEOC Enforcement Guidance assists</a:t>
            </a:r>
            <a:r>
              <a:rPr lang="en-IN" dirty="0">
                <a:latin typeface="Calibri" panose="020F0502020204030204" pitchFamily="34" charset="0"/>
                <a:cs typeface="Calibri" panose="020F0502020204030204" pitchFamily="34" charset="0"/>
              </a:rPr>
              <a:t> employers regarding EEOC’s and the courts’ perceptions and expectations about the employment of disabled individuals</a:t>
            </a:r>
          </a:p>
          <a:p>
            <a:pPr marL="291600" lvl="1" indent="-291600" eaLnBrk="1" hangingPunct="1">
              <a:lnSpc>
                <a:spcPct val="90000"/>
              </a:lnSpc>
              <a:spcBef>
                <a:spcPts val="1000"/>
              </a:spcBef>
              <a:buFont typeface="Arial" panose="020B0604020202020204" pitchFamily="34" charset="0"/>
              <a:buChar char="•"/>
              <a:defRPr/>
            </a:pPr>
            <a:r>
              <a:rPr lang="en-IN" dirty="0">
                <a:latin typeface="Calibri" panose="020F0502020204030204" pitchFamily="34" charset="0"/>
                <a:cs typeface="Calibri" panose="020F0502020204030204" pitchFamily="34" charset="0"/>
              </a:rPr>
              <a:t>Clarifies:</a:t>
            </a:r>
          </a:p>
          <a:p>
            <a:pPr marL="622800" lvl="2" indent="-320400" eaLnBrk="1" hangingPunct="1">
              <a:lnSpc>
                <a:spcPct val="90000"/>
              </a:lnSpc>
              <a:spcBef>
                <a:spcPts val="1000"/>
              </a:spcBef>
              <a:buFont typeface="Arial" panose="020B0604020202020204" pitchFamily="34" charset="0"/>
              <a:buChar char="•"/>
              <a:defRPr/>
            </a:pPr>
            <a:r>
              <a:rPr lang="en-IN" dirty="0">
                <a:solidFill>
                  <a:srgbClr val="0083C4"/>
                </a:solidFill>
                <a:latin typeface="Calibri" panose="020F0502020204030204" pitchFamily="34" charset="0"/>
                <a:cs typeface="Calibri" panose="020F0502020204030204" pitchFamily="34" charset="0"/>
              </a:rPr>
              <a:t>Employee must provide notice of non-obvious disability and any limitations, and request reasonable accommodations (lenient interpretation of request elements)  </a:t>
            </a:r>
          </a:p>
          <a:p>
            <a:pPr marL="622800" lvl="2" indent="-320400" eaLnBrk="1" hangingPunct="1">
              <a:lnSpc>
                <a:spcPct val="90000"/>
              </a:lnSpc>
              <a:spcBef>
                <a:spcPts val="1000"/>
              </a:spcBef>
              <a:buFont typeface="Arial" panose="020B0604020202020204" pitchFamily="34" charset="0"/>
              <a:buChar char="•"/>
              <a:defRPr/>
            </a:pPr>
            <a:r>
              <a:rPr lang="en-IN" dirty="0">
                <a:solidFill>
                  <a:srgbClr val="0083C4"/>
                </a:solidFill>
                <a:latin typeface="Calibri" panose="020F0502020204030204" pitchFamily="34" charset="0"/>
                <a:cs typeface="Calibri" panose="020F0502020204030204" pitchFamily="34" charset="0"/>
              </a:rPr>
              <a:t>Prompt response required.  Interactive process (discussion), third-party assistance possible. ‘Reasonable’ documentation may be requested.  Employee’s cooperation in process required.  </a:t>
            </a:r>
            <a:endParaRPr lang="en-US" dirty="0">
              <a:solidFill>
                <a:srgbClr val="0083C4"/>
              </a:solidFill>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US" sz="3200" dirty="0">
                <a:effectLst/>
                <a:latin typeface="Calibri" panose="020F0502020204030204" pitchFamily="34" charset="0"/>
                <a:cs typeface="Calibri" panose="020F0502020204030204" pitchFamily="34" charset="0"/>
              </a:rPr>
              <a:t>Employee’s Responsibility for “Interactive Process” </a:t>
            </a:r>
            <a:r>
              <a:rPr lang="en-US" sz="2200" dirty="0">
                <a:effectLst/>
                <a:latin typeface="Calibri" panose="020F0502020204030204" pitchFamily="34" charset="0"/>
                <a:cs typeface="Calibri" panose="020F0502020204030204" pitchFamily="34" charset="0"/>
              </a:rPr>
              <a:t>1</a:t>
            </a:r>
          </a:p>
        </p:txBody>
      </p:sp>
      <p:sp>
        <p:nvSpPr>
          <p:cNvPr id="34819" name="Content Placeholder"/>
          <p:cNvSpPr>
            <a:spLocks noGrp="1" noChangeArrowheads="1"/>
          </p:cNvSpPr>
          <p:nvPr>
            <p:ph idx="1"/>
          </p:nvPr>
        </p:nvSpPr>
        <p:spPr>
          <a:xfrm>
            <a:off x="457199" y="1567094"/>
            <a:ext cx="8393837" cy="2898374"/>
          </a:xfrm>
          <a:ln>
            <a:noFill/>
          </a:ln>
        </p:spPr>
        <p:txBody>
          <a:bodyPr/>
          <a:lstStyle/>
          <a:p>
            <a:pPr marL="0" indent="0" eaLnBrk="1" hangingPunct="1">
              <a:buNone/>
            </a:pPr>
            <a:r>
              <a:rPr lang="en-US" altLang="en-US" dirty="0">
                <a:latin typeface="Calibri" panose="020F0502020204030204" pitchFamily="34" charset="0"/>
                <a:cs typeface="Calibri" panose="020F0502020204030204" pitchFamily="34" charset="0"/>
              </a:rPr>
              <a:t>Identification and Request for Reasonable Accommodation</a:t>
            </a:r>
          </a:p>
          <a:p>
            <a:pPr marL="291600" lvl="1" indent="-291600" eaLnBrk="1" hangingPunct="1">
              <a:lnSpc>
                <a:spcPct val="90000"/>
              </a:lnSpc>
              <a:spcBef>
                <a:spcPts val="1000"/>
              </a:spcBef>
              <a:buFont typeface="Arial" panose="020B0604020202020204" pitchFamily="34" charset="0"/>
              <a:buChar char="•"/>
            </a:pPr>
            <a:r>
              <a:rPr lang="en-US" altLang="en-US" dirty="0">
                <a:solidFill>
                  <a:srgbClr val="0083C4"/>
                </a:solidFill>
                <a:latin typeface="Calibri" panose="020F0502020204030204" pitchFamily="34" charset="0"/>
                <a:cs typeface="Calibri" panose="020F0502020204030204" pitchFamily="34" charset="0"/>
              </a:rPr>
              <a:t>Once an employee learns that she or he will need some form of accommodation in order to perform the essential functions of her or his position, the burden is on the employee to make a request for the accommodation.</a:t>
            </a:r>
          </a:p>
        </p:txBody>
      </p:sp>
    </p:spTree>
    <p:extLst>
      <p:ext uri="{BB962C8B-B14F-4D97-AF65-F5344CB8AC3E}">
        <p14:creationId xmlns:p14="http://schemas.microsoft.com/office/powerpoint/2010/main" val="1711309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US" sz="3200" dirty="0">
                <a:effectLst/>
                <a:latin typeface="Calibri" panose="020F0502020204030204" pitchFamily="34" charset="0"/>
                <a:cs typeface="Calibri" panose="020F0502020204030204" pitchFamily="34" charset="0"/>
              </a:rPr>
              <a:t>Employer’s Responsibility for “Interactive Process” </a:t>
            </a:r>
            <a:r>
              <a:rPr lang="en-US" sz="2400" dirty="0">
                <a:effectLst/>
                <a:latin typeface="Calibri" panose="020F0502020204030204" pitchFamily="34" charset="0"/>
                <a:cs typeface="Calibri" panose="020F0502020204030204" pitchFamily="34" charset="0"/>
              </a:rPr>
              <a:t>2</a:t>
            </a:r>
          </a:p>
        </p:txBody>
      </p:sp>
      <p:sp>
        <p:nvSpPr>
          <p:cNvPr id="34819" name="Content Placeholder"/>
          <p:cNvSpPr>
            <a:spLocks noGrp="1" noChangeArrowheads="1"/>
          </p:cNvSpPr>
          <p:nvPr>
            <p:ph idx="1"/>
          </p:nvPr>
        </p:nvSpPr>
        <p:spPr>
          <a:ln>
            <a:noFill/>
          </a:ln>
        </p:spPr>
        <p:txBody>
          <a:bodyPr/>
          <a:lstStyle/>
          <a:p>
            <a:pPr marL="0" indent="0" eaLnBrk="1" hangingPunct="1">
              <a:spcBef>
                <a:spcPts val="1000"/>
              </a:spcBef>
              <a:buNone/>
              <a:defRPr/>
            </a:pPr>
            <a:r>
              <a:rPr lang="en-US" dirty="0">
                <a:solidFill>
                  <a:prstClr val="black"/>
                </a:solidFill>
                <a:latin typeface="Calibri" panose="020F0502020204030204" pitchFamily="34" charset="0"/>
                <a:cs typeface="Calibri" panose="020F0502020204030204" pitchFamily="34" charset="0"/>
              </a:rPr>
              <a:t>Interaction</a:t>
            </a:r>
          </a:p>
          <a:p>
            <a:pPr marL="291600" lvl="1" indent="-291600" eaLnBrk="1" hangingPunct="1">
              <a:lnSpc>
                <a:spcPct val="90000"/>
              </a:lnSpc>
              <a:spcBef>
                <a:spcPts val="100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Meet with the worker.</a:t>
            </a:r>
          </a:p>
          <a:p>
            <a:pPr marL="291600" lvl="1" indent="-291600" eaLnBrk="1" hangingPunct="1">
              <a:lnSpc>
                <a:spcPct val="90000"/>
              </a:lnSpc>
              <a:spcBef>
                <a:spcPts val="100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Obtain as much information as possible about the condition.</a:t>
            </a:r>
          </a:p>
          <a:p>
            <a:pPr marL="291600" lvl="1" indent="-291600" eaLnBrk="1" hangingPunct="1">
              <a:lnSpc>
                <a:spcPct val="90000"/>
              </a:lnSpc>
              <a:spcBef>
                <a:spcPts val="100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Discuss alternatives.</a:t>
            </a:r>
          </a:p>
          <a:p>
            <a:pPr marL="291600" lvl="1" indent="-291600" eaLnBrk="1" hangingPunct="1">
              <a:lnSpc>
                <a:spcPct val="90000"/>
              </a:lnSpc>
              <a:spcBef>
                <a:spcPts val="100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Consider accommodations.</a:t>
            </a:r>
          </a:p>
          <a:p>
            <a:pPr marL="291600" lvl="1" indent="-291600" eaLnBrk="1" hangingPunct="1">
              <a:lnSpc>
                <a:spcPct val="90000"/>
              </a:lnSpc>
              <a:spcBef>
                <a:spcPts val="100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Document the process.</a:t>
            </a:r>
          </a:p>
        </p:txBody>
      </p:sp>
      <p:sp>
        <p:nvSpPr>
          <p:cNvPr id="2" name="Content Placeholder 1"/>
          <p:cNvSpPr>
            <a:spLocks noGrp="1"/>
          </p:cNvSpPr>
          <p:nvPr>
            <p:ph idx="13"/>
          </p:nvPr>
        </p:nvSpPr>
        <p:spPr>
          <a:xfrm>
            <a:off x="457200" y="4661959"/>
            <a:ext cx="8229600" cy="1041400"/>
          </a:xfrm>
          <a:ln>
            <a:noFill/>
          </a:ln>
        </p:spPr>
        <p:txBody>
          <a:bodyPr/>
          <a:lstStyle/>
          <a:p>
            <a:pPr marL="0" indent="0">
              <a:buNone/>
            </a:pPr>
            <a:r>
              <a:rPr lang="en-IN" dirty="0">
                <a:solidFill>
                  <a:srgbClr val="0083C4"/>
                </a:solidFill>
                <a:latin typeface="Calibri" panose="020F0502020204030204" pitchFamily="34" charset="0"/>
                <a:cs typeface="Calibri" panose="020F0502020204030204" pitchFamily="34" charset="0"/>
              </a:rPr>
              <a:t>Employers have a right to request </a:t>
            </a:r>
            <a:r>
              <a:rPr lang="en-US" dirty="0">
                <a:solidFill>
                  <a:srgbClr val="0083C4"/>
                </a:solidFill>
                <a:latin typeface="Calibri" panose="020F0502020204030204" pitchFamily="34" charset="0"/>
                <a:cs typeface="Calibri" panose="020F0502020204030204" pitchFamily="34" charset="0"/>
              </a:rPr>
              <a:t>medical documentation </a:t>
            </a:r>
            <a:r>
              <a:rPr lang="en-IN" dirty="0">
                <a:solidFill>
                  <a:srgbClr val="0083C4"/>
                </a:solidFill>
                <a:latin typeface="Calibri" panose="020F0502020204030204" pitchFamily="34" charset="0"/>
                <a:cs typeface="Calibri" panose="020F0502020204030204" pitchFamily="34" charset="0"/>
              </a:rPr>
              <a:t>of disabilities</a:t>
            </a:r>
          </a:p>
        </p:txBody>
      </p:sp>
    </p:spTree>
    <p:extLst>
      <p:ext uri="{BB962C8B-B14F-4D97-AF65-F5344CB8AC3E}">
        <p14:creationId xmlns:p14="http://schemas.microsoft.com/office/powerpoint/2010/main" val="3896127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xfrm>
            <a:off x="2249303" y="455578"/>
            <a:ext cx="4645395" cy="698870"/>
          </a:xfrm>
          <a:ln>
            <a:noFill/>
          </a:ln>
        </p:spPr>
        <p:txBody>
          <a:bodyPr/>
          <a:lstStyle/>
          <a:p>
            <a:pPr eaLnBrk="1" hangingPunct="1">
              <a:defRPr/>
            </a:pPr>
            <a:r>
              <a:rPr lang="en-US" dirty="0">
                <a:effectLst/>
                <a:latin typeface="Calibri" panose="020F0502020204030204" pitchFamily="34" charset="0"/>
                <a:cs typeface="Calibri" panose="020F0502020204030204" pitchFamily="34" charset="0"/>
              </a:rPr>
              <a:t>Employer Defenses</a:t>
            </a:r>
            <a:endParaRPr lang="en-US" sz="2400" dirty="0">
              <a:effectLst/>
              <a:latin typeface="Calibri" panose="020F0502020204030204" pitchFamily="34" charset="0"/>
              <a:cs typeface="Calibri" panose="020F0502020204030204" pitchFamily="34" charset="0"/>
            </a:endParaRPr>
          </a:p>
        </p:txBody>
      </p:sp>
      <p:sp>
        <p:nvSpPr>
          <p:cNvPr id="34819" name="Content Placeholder"/>
          <p:cNvSpPr>
            <a:spLocks noGrp="1" noChangeArrowheads="1"/>
          </p:cNvSpPr>
          <p:nvPr>
            <p:ph idx="1"/>
          </p:nvPr>
        </p:nvSpPr>
        <p:spPr>
          <a:xfrm>
            <a:off x="702174" y="1404130"/>
            <a:ext cx="7830183" cy="4710919"/>
          </a:xfrm>
          <a:ln>
            <a:noFill/>
          </a:ln>
        </p:spPr>
        <p:txBody>
          <a:bodyPr/>
          <a:lstStyle/>
          <a:p>
            <a:pPr>
              <a:spcBef>
                <a:spcPts val="1800"/>
              </a:spcBef>
            </a:pPr>
            <a:r>
              <a:rPr lang="en-IN" sz="1500" dirty="0">
                <a:solidFill>
                  <a:srgbClr val="0432FF"/>
                </a:solidFill>
                <a:latin typeface="Calibri" panose="020F0502020204030204" pitchFamily="34" charset="0"/>
                <a:cs typeface="Calibri" panose="020F0502020204030204" pitchFamily="34" charset="0"/>
              </a:rPr>
              <a:t>Burden to prove disability discrimination always remains with the employee</a:t>
            </a:r>
          </a:p>
          <a:p>
            <a:pPr>
              <a:spcBef>
                <a:spcPts val="1800"/>
              </a:spcBef>
            </a:pPr>
            <a:r>
              <a:rPr lang="en-US" sz="1500" b="1" dirty="0">
                <a:solidFill>
                  <a:srgbClr val="0432FF"/>
                </a:solidFill>
                <a:latin typeface="Calibri" panose="020F0502020204030204" pitchFamily="34" charset="0"/>
                <a:cs typeface="Calibri" panose="020F0502020204030204" pitchFamily="34" charset="0"/>
              </a:rPr>
              <a:t>Disparate treatment case</a:t>
            </a:r>
          </a:p>
          <a:p>
            <a:pPr marL="800100" lvl="1" indent="-342900">
              <a:spcBef>
                <a:spcPts val="1800"/>
              </a:spcBef>
              <a:buFont typeface="+mj-lt"/>
              <a:buAutoNum type="arabicPeriod"/>
            </a:pPr>
            <a:r>
              <a:rPr lang="en-IN" sz="1500" dirty="0">
                <a:solidFill>
                  <a:srgbClr val="FF0000"/>
                </a:solidFill>
                <a:latin typeface="Calibri" panose="020F0502020204030204" pitchFamily="34" charset="0"/>
                <a:cs typeface="Calibri" panose="020F0502020204030204" pitchFamily="34" charset="0"/>
              </a:rPr>
              <a:t>One of the employer’s </a:t>
            </a:r>
            <a:r>
              <a:rPr lang="en-US" sz="1500" dirty="0">
                <a:solidFill>
                  <a:srgbClr val="FF0000"/>
                </a:solidFill>
                <a:latin typeface="Calibri" panose="020F0502020204030204" pitchFamily="34" charset="0"/>
                <a:cs typeface="Calibri" panose="020F0502020204030204" pitchFamily="34" charset="0"/>
              </a:rPr>
              <a:t>defenses</a:t>
            </a:r>
            <a:r>
              <a:rPr lang="en-IN" sz="1500" dirty="0">
                <a:solidFill>
                  <a:srgbClr val="FF0000"/>
                </a:solidFill>
                <a:latin typeface="Calibri" panose="020F0502020204030204" pitchFamily="34" charset="0"/>
                <a:cs typeface="Calibri" panose="020F0502020204030204" pitchFamily="34" charset="0"/>
              </a:rPr>
              <a:t> is to establish that the employment action was taken for a </a:t>
            </a:r>
            <a:r>
              <a:rPr lang="en-IN" sz="1500" u="sng" dirty="0">
                <a:solidFill>
                  <a:srgbClr val="FF0000"/>
                </a:solidFill>
                <a:latin typeface="Calibri" panose="020F0502020204030204" pitchFamily="34" charset="0"/>
                <a:cs typeface="Calibri" panose="020F0502020204030204" pitchFamily="34" charset="0"/>
              </a:rPr>
              <a:t>reason other than disability discrimination</a:t>
            </a:r>
            <a:r>
              <a:rPr lang="en-IN" sz="1500" dirty="0">
                <a:solidFill>
                  <a:srgbClr val="FF0000"/>
                </a:solidFill>
                <a:latin typeface="Calibri" panose="020F0502020204030204" pitchFamily="34" charset="0"/>
                <a:cs typeface="Calibri" panose="020F0502020204030204" pitchFamily="34" charset="0"/>
              </a:rPr>
              <a:t> (LNDR)</a:t>
            </a:r>
          </a:p>
          <a:p>
            <a:pPr marL="800100" lvl="1" indent="-342900">
              <a:spcBef>
                <a:spcPts val="800"/>
              </a:spcBef>
              <a:buFont typeface="+mj-lt"/>
              <a:buAutoNum type="arabicPeriod"/>
            </a:pPr>
            <a:r>
              <a:rPr lang="en-IN" sz="1500" dirty="0">
                <a:solidFill>
                  <a:srgbClr val="FF0000"/>
                </a:solidFill>
                <a:latin typeface="Calibri" panose="020F0502020204030204" pitchFamily="34" charset="0"/>
                <a:cs typeface="Calibri" panose="020F0502020204030204" pitchFamily="34" charset="0"/>
              </a:rPr>
              <a:t>Employer </a:t>
            </a:r>
            <a:r>
              <a:rPr lang="en-IN" sz="1500" u="sng" dirty="0">
                <a:solidFill>
                  <a:srgbClr val="FF0000"/>
                </a:solidFill>
                <a:latin typeface="Calibri" panose="020F0502020204030204" pitchFamily="34" charset="0"/>
                <a:cs typeface="Calibri" panose="020F0502020204030204" pitchFamily="34" charset="0"/>
              </a:rPr>
              <a:t>did not receive notice </a:t>
            </a:r>
            <a:r>
              <a:rPr lang="en-IN" sz="1500" dirty="0">
                <a:solidFill>
                  <a:srgbClr val="FF0000"/>
                </a:solidFill>
                <a:latin typeface="Calibri" panose="020F0502020204030204" pitchFamily="34" charset="0"/>
                <a:cs typeface="Calibri" panose="020F0502020204030204" pitchFamily="34" charset="0"/>
              </a:rPr>
              <a:t>from the employee of a need to accommodate the disability</a:t>
            </a:r>
          </a:p>
          <a:p>
            <a:pPr marL="800100" lvl="1" indent="-342900">
              <a:buFont typeface="+mj-lt"/>
              <a:buAutoNum type="arabicPeriod"/>
            </a:pPr>
            <a:r>
              <a:rPr lang="en-IN" sz="1500" dirty="0">
                <a:solidFill>
                  <a:srgbClr val="FF0000"/>
                </a:solidFill>
                <a:latin typeface="Calibri" panose="020F0502020204030204" pitchFamily="34" charset="0"/>
                <a:cs typeface="Calibri" panose="020F0502020204030204" pitchFamily="34" charset="0"/>
              </a:rPr>
              <a:t>Proposed accommodation is unreasonable because it places an </a:t>
            </a:r>
            <a:r>
              <a:rPr lang="en-IN" sz="1500" u="sng" dirty="0">
                <a:solidFill>
                  <a:srgbClr val="FF0000"/>
                </a:solidFill>
                <a:latin typeface="Calibri" panose="020F0502020204030204" pitchFamily="34" charset="0"/>
                <a:cs typeface="Calibri" panose="020F0502020204030204" pitchFamily="34" charset="0"/>
              </a:rPr>
              <a:t>undue hardship </a:t>
            </a:r>
            <a:r>
              <a:rPr lang="en-IN" sz="1500" dirty="0">
                <a:solidFill>
                  <a:srgbClr val="FF0000"/>
                </a:solidFill>
                <a:latin typeface="Calibri" panose="020F0502020204030204" pitchFamily="34" charset="0"/>
                <a:cs typeface="Calibri" panose="020F0502020204030204" pitchFamily="34" charset="0"/>
              </a:rPr>
              <a:t>or burden on the employer</a:t>
            </a:r>
          </a:p>
          <a:p>
            <a:r>
              <a:rPr lang="en-IN" sz="1500" b="1" dirty="0">
                <a:solidFill>
                  <a:srgbClr val="0432FF"/>
                </a:solidFill>
                <a:latin typeface="Calibri" panose="020F0502020204030204" pitchFamily="34" charset="0"/>
                <a:cs typeface="Calibri" panose="020F0502020204030204" pitchFamily="34" charset="0"/>
              </a:rPr>
              <a:t>Disparate impact cases </a:t>
            </a:r>
            <a:r>
              <a:rPr lang="en-IN" sz="1500" dirty="0">
                <a:latin typeface="Calibri" panose="020F0502020204030204" pitchFamily="34" charset="0"/>
                <a:cs typeface="Calibri" panose="020F0502020204030204" pitchFamily="34" charset="0"/>
              </a:rPr>
              <a:t>will involve a qualification standard</a:t>
            </a:r>
          </a:p>
          <a:p>
            <a:pPr lvl="1"/>
            <a:r>
              <a:rPr lang="en-IN" sz="1500" dirty="0">
                <a:latin typeface="Calibri" panose="020F0502020204030204" pitchFamily="34" charset="0"/>
                <a:cs typeface="Calibri" panose="020F0502020204030204" pitchFamily="34" charset="0"/>
              </a:rPr>
              <a:t>Rule that applies across the board to all employees</a:t>
            </a:r>
          </a:p>
          <a:p>
            <a:r>
              <a:rPr lang="en-IN" sz="1500" dirty="0">
                <a:latin typeface="Calibri" panose="020F0502020204030204" pitchFamily="34" charset="0"/>
                <a:cs typeface="Calibri" panose="020F0502020204030204" pitchFamily="34" charset="0"/>
              </a:rPr>
              <a:t>Business necessity </a:t>
            </a:r>
            <a:r>
              <a:rPr lang="en-US" sz="1500" dirty="0">
                <a:latin typeface="Calibri" panose="020F0502020204030204" pitchFamily="34" charset="0"/>
                <a:cs typeface="Calibri" panose="020F0502020204030204" pitchFamily="34" charset="0"/>
              </a:rPr>
              <a:t>defense</a:t>
            </a:r>
            <a:r>
              <a:rPr lang="en-IN" sz="1500" dirty="0">
                <a:latin typeface="Calibri" panose="020F0502020204030204" pitchFamily="34" charset="0"/>
                <a:cs typeface="Calibri" panose="020F0502020204030204" pitchFamily="34" charset="0"/>
              </a:rPr>
              <a:t> requires the employer to demonstrate all of the following:</a:t>
            </a:r>
          </a:p>
          <a:p>
            <a:pPr lvl="1"/>
            <a:r>
              <a:rPr lang="en-IN" sz="1500" dirty="0">
                <a:latin typeface="Calibri" panose="020F0502020204030204" pitchFamily="34" charset="0"/>
                <a:cs typeface="Calibri" panose="020F0502020204030204" pitchFamily="34" charset="0"/>
              </a:rPr>
              <a:t>Qualification standard is job related</a:t>
            </a:r>
          </a:p>
          <a:p>
            <a:pPr lvl="1"/>
            <a:r>
              <a:rPr lang="en-IN" sz="1500" dirty="0">
                <a:latin typeface="Calibri" panose="020F0502020204030204" pitchFamily="34" charset="0"/>
                <a:cs typeface="Calibri" panose="020F0502020204030204" pitchFamily="34" charset="0"/>
              </a:rPr>
              <a:t>Standard is consistent with business necessity</a:t>
            </a:r>
          </a:p>
          <a:p>
            <a:pPr lvl="1"/>
            <a:r>
              <a:rPr lang="en-IN" sz="1500" dirty="0">
                <a:latin typeface="Calibri" panose="020F0502020204030204" pitchFamily="34" charset="0"/>
                <a:cs typeface="Calibri" panose="020F0502020204030204" pitchFamily="34" charset="0"/>
              </a:rPr>
              <a:t>Performance cannot be accomplished by reasonable accommodation</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29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US" sz="4000" dirty="0">
                <a:effectLst/>
                <a:latin typeface="Calibri" panose="020F0502020204030204" pitchFamily="34" charset="0"/>
                <a:cs typeface="Calibri" panose="020F0502020204030204" pitchFamily="34" charset="0"/>
              </a:rPr>
              <a:t>Mental or Emotional Impairments </a:t>
            </a:r>
            <a:r>
              <a:rPr lang="en-US" sz="2400" dirty="0">
                <a:effectLst/>
                <a:latin typeface="Calibri" panose="020F0502020204030204" pitchFamily="34" charset="0"/>
                <a:cs typeface="Calibri" panose="020F0502020204030204" pitchFamily="34" charset="0"/>
              </a:rPr>
              <a:t>1</a:t>
            </a:r>
          </a:p>
        </p:txBody>
      </p:sp>
      <p:sp>
        <p:nvSpPr>
          <p:cNvPr id="34819" name="Content Placeholder"/>
          <p:cNvSpPr>
            <a:spLocks noGrp="1" noChangeArrowheads="1"/>
          </p:cNvSpPr>
          <p:nvPr>
            <p:ph idx="1"/>
          </p:nvPr>
        </p:nvSpPr>
        <p:spPr>
          <a:xfrm>
            <a:off x="457200" y="1600200"/>
            <a:ext cx="8229600" cy="2066925"/>
          </a:xfrm>
          <a:ln>
            <a:noFill/>
          </a:ln>
        </p:spPr>
        <p:txBody>
          <a:bodyPr/>
          <a:lstStyle/>
          <a:p>
            <a:pPr marL="0" indent="0" eaLnBrk="1" hangingPunct="1">
              <a:spcBef>
                <a:spcPts val="900"/>
              </a:spcBef>
              <a:buNone/>
            </a:pPr>
            <a:r>
              <a:rPr lang="en-US" altLang="en-US" dirty="0">
                <a:latin typeface="Calibri" panose="020F0502020204030204" pitchFamily="34" charset="0"/>
                <a:cs typeface="Calibri" panose="020F0502020204030204" pitchFamily="34" charset="0"/>
              </a:rPr>
              <a:t>E</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E</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O</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C issued </a:t>
            </a:r>
            <a:r>
              <a:rPr lang="en-IN" altLang="en-US" dirty="0">
                <a:latin typeface="Calibri" panose="020F0502020204030204" pitchFamily="34" charset="0"/>
                <a:cs typeface="Calibri" panose="020F0502020204030204" pitchFamily="34" charset="0"/>
              </a:rPr>
              <a:t>“Questions &amp; Answers about Persons with Intellectual Disabilities in the Workplace and the Americans with Disabilities Act.”</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Addresses specific issues raised in connection with intellectual disabilities.</a:t>
            </a:r>
          </a:p>
        </p:txBody>
      </p:sp>
      <p:sp>
        <p:nvSpPr>
          <p:cNvPr id="2" name="Content Placeholder 1"/>
          <p:cNvSpPr>
            <a:spLocks noGrp="1"/>
          </p:cNvSpPr>
          <p:nvPr>
            <p:ph idx="13"/>
          </p:nvPr>
        </p:nvSpPr>
        <p:spPr>
          <a:xfrm>
            <a:off x="438150" y="3861858"/>
            <a:ext cx="8229600" cy="1986491"/>
          </a:xfrm>
          <a:ln>
            <a:noFill/>
          </a:ln>
        </p:spPr>
        <p:txBody>
          <a:bodyPr/>
          <a:lstStyle/>
          <a:p>
            <a:pPr marL="0" indent="0" eaLnBrk="1" hangingPunct="1">
              <a:spcBef>
                <a:spcPts val="900"/>
              </a:spcBef>
              <a:buNone/>
            </a:pPr>
            <a:r>
              <a:rPr lang="en-US" altLang="en-US" dirty="0">
                <a:latin typeface="Calibri" panose="020F0502020204030204" pitchFamily="34" charset="0"/>
                <a:cs typeface="Calibri" panose="020F0502020204030204" pitchFamily="34" charset="0"/>
              </a:rPr>
              <a:t>E</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E</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O</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C defines intellectual impairment: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I</a:t>
            </a:r>
            <a:r>
              <a:rPr lang="en-US" altLang="en-US" sz="1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Q below 70–75</a:t>
            </a:r>
            <a:r>
              <a:rPr lang="en-IN" altLang="en-US" dirty="0">
                <a:solidFill>
                  <a:prstClr val="black"/>
                </a:solidFill>
                <a:latin typeface="Calibri" panose="020F0502020204030204" pitchFamily="34" charset="0"/>
                <a:cs typeface="Calibri" panose="020F0502020204030204" pitchFamily="34" charset="0"/>
              </a:rPr>
              <a:t> (6.5 million Americans)</a:t>
            </a:r>
            <a:r>
              <a:rPr lang="en-US" altLang="en-US" dirty="0">
                <a:latin typeface="Calibri" panose="020F0502020204030204" pitchFamily="34" charset="0"/>
                <a:cs typeface="Calibri" panose="020F0502020204030204" pitchFamily="34" charset="0"/>
              </a:rPr>
              <a:t> .</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Significant limitations in adaptive skill areas.</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Disability originated before the age of 18.</a:t>
            </a:r>
          </a:p>
        </p:txBody>
      </p:sp>
    </p:spTree>
    <p:extLst>
      <p:ext uri="{BB962C8B-B14F-4D97-AF65-F5344CB8AC3E}">
        <p14:creationId xmlns:p14="http://schemas.microsoft.com/office/powerpoint/2010/main" val="37563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xfrm>
            <a:off x="457200" y="260350"/>
            <a:ext cx="8229600" cy="868363"/>
          </a:xfrm>
          <a:ln>
            <a:noFill/>
          </a:ln>
        </p:spPr>
        <p:txBody>
          <a:bodyPr/>
          <a:lstStyle/>
          <a:p>
            <a:pPr eaLnBrk="1" hangingPunct="1">
              <a:defRPr/>
            </a:pPr>
            <a:r>
              <a:rPr lang="en-US" sz="4000" dirty="0">
                <a:effectLst/>
                <a:latin typeface="Calibri" panose="020F0502020204030204" pitchFamily="34" charset="0"/>
                <a:cs typeface="Calibri" panose="020F0502020204030204" pitchFamily="34" charset="0"/>
              </a:rPr>
              <a:t>Mental or Emotional Impairments </a:t>
            </a:r>
            <a:r>
              <a:rPr lang="en-US" sz="2400" dirty="0">
                <a:effectLst/>
                <a:latin typeface="Calibri" panose="020F0502020204030204" pitchFamily="34" charset="0"/>
                <a:cs typeface="Calibri" panose="020F0502020204030204" pitchFamily="34" charset="0"/>
              </a:rPr>
              <a:t>2</a:t>
            </a:r>
          </a:p>
        </p:txBody>
      </p:sp>
      <p:sp>
        <p:nvSpPr>
          <p:cNvPr id="34819" name="Content Placeholder"/>
          <p:cNvSpPr>
            <a:spLocks noGrp="1" noChangeArrowheads="1"/>
          </p:cNvSpPr>
          <p:nvPr>
            <p:ph idx="1"/>
          </p:nvPr>
        </p:nvSpPr>
        <p:spPr>
          <a:xfrm>
            <a:off x="457200" y="1343026"/>
            <a:ext cx="8229600" cy="4872038"/>
          </a:xfrm>
          <a:ln>
            <a:noFill/>
          </a:ln>
        </p:spPr>
        <p:txBody>
          <a:bodyPr/>
          <a:lstStyle/>
          <a:p>
            <a:pPr marL="0" indent="0" eaLnBrk="1" hangingPunct="1">
              <a:spcBef>
                <a:spcPts val="900"/>
              </a:spcBef>
              <a:buNone/>
            </a:pPr>
            <a:r>
              <a:rPr lang="en-US" sz="2400" dirty="0">
                <a:latin typeface="Calibri" panose="020F0502020204030204" pitchFamily="34" charset="0"/>
              </a:rPr>
              <a:t>Psychological impairments: National Institute for Mental Health: approximately one-in-five US adults receives mental health services in a given year (46.6 million). </a:t>
            </a:r>
          </a:p>
          <a:p>
            <a:pPr eaLnBrk="1" hangingPunct="1">
              <a:spcBef>
                <a:spcPts val="900"/>
              </a:spcBef>
              <a:buFont typeface="Arial" panose="020B0604020202020204" pitchFamily="34" charset="0"/>
              <a:buChar char="•"/>
            </a:pPr>
            <a:r>
              <a:rPr lang="en-US" sz="2000" dirty="0">
                <a:latin typeface="Calibri" panose="020F0502020204030204" pitchFamily="34" charset="0"/>
              </a:rPr>
              <a:t>Of these people, approximately 1 in 25 adults—or 11.2 million/year - experiences serious mental illness ‘that substantially interferes with or limits one or more major life activities’</a:t>
            </a:r>
          </a:p>
          <a:p>
            <a:pPr eaLnBrk="1" hangingPunct="1">
              <a:spcBef>
                <a:spcPts val="900"/>
              </a:spcBef>
              <a:buFont typeface="Arial" panose="020B0604020202020204" pitchFamily="34" charset="0"/>
              <a:buChar char="•"/>
            </a:pPr>
            <a:r>
              <a:rPr lang="en-US" sz="2000" dirty="0">
                <a:solidFill>
                  <a:srgbClr val="000000"/>
                </a:solidFill>
                <a:latin typeface="Calibri" panose="020F0502020204030204" pitchFamily="34" charset="0"/>
              </a:rPr>
              <a:t>Depression, bipolar disorder, anxiety disorders, post-traumatic stress disorder, substance abuse disorders, and psychotic disorders, can meet the definition of a ‘disability’ under the ADA.  Accommodations may be possible.</a:t>
            </a:r>
            <a:endParaRPr lang="en-IN" altLang="en-US" sz="2000" dirty="0">
              <a:latin typeface="Calibri" panose="020F0502020204030204" pitchFamily="34" charset="0"/>
              <a:cs typeface="Calibri" panose="020F0502020204030204" pitchFamily="34" charset="0"/>
            </a:endParaRPr>
          </a:p>
          <a:p>
            <a:pPr marL="291600" lvl="1" indent="-291600" eaLnBrk="1" hangingPunct="1">
              <a:lnSpc>
                <a:spcPct val="90000"/>
              </a:lnSpc>
              <a:spcBef>
                <a:spcPts val="1000"/>
              </a:spcBef>
              <a:buFont typeface="Arial" panose="020B0604020202020204" pitchFamily="34" charset="0"/>
              <a:buChar char="•"/>
            </a:pPr>
            <a:r>
              <a:rPr lang="en-IN" altLang="en-US" sz="2000" dirty="0">
                <a:latin typeface="Calibri" panose="020F0502020204030204" pitchFamily="34" charset="0"/>
                <a:cs typeface="Calibri" panose="020F0502020204030204" pitchFamily="34" charset="0"/>
              </a:rPr>
              <a:t>Hostility: Split among Circuits as to qualifying disability and accommodation possibilities.  Note tension with bullying and OSHA requirements in context of workplace violence (see Chapter 16).   </a:t>
            </a:r>
          </a:p>
        </p:txBody>
      </p:sp>
    </p:spTree>
    <p:extLst>
      <p:ext uri="{BB962C8B-B14F-4D97-AF65-F5344CB8AC3E}">
        <p14:creationId xmlns:p14="http://schemas.microsoft.com/office/powerpoint/2010/main" val="3741268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cs typeface="Calibri" panose="020F0502020204030204" pitchFamily="34" charset="0"/>
              </a:rPr>
              <a:t>Disability Harassment </a:t>
            </a:r>
            <a:r>
              <a:rPr lang="en-US" sz="2400" dirty="0">
                <a:solidFill>
                  <a:prstClr val="black"/>
                </a:solidFill>
                <a:effectLst/>
                <a:latin typeface="Calibri" panose="020F0502020204030204" pitchFamily="34" charset="0"/>
                <a:cs typeface="Calibri" panose="020F0502020204030204" pitchFamily="34" charset="0"/>
              </a:rPr>
              <a:t>1</a:t>
            </a:r>
            <a:endParaRPr lang="en-US" sz="2400" dirty="0">
              <a:effectLst/>
              <a:latin typeface="Calibri" panose="020F0502020204030204" pitchFamily="34" charset="0"/>
              <a:cs typeface="Calibri" panose="020F0502020204030204" pitchFamily="34" charset="0"/>
            </a:endParaRPr>
          </a:p>
        </p:txBody>
      </p:sp>
      <p:sp>
        <p:nvSpPr>
          <p:cNvPr id="34819" name="Content Placeholder"/>
          <p:cNvSpPr>
            <a:spLocks noGrp="1" noChangeArrowheads="1"/>
          </p:cNvSpPr>
          <p:nvPr>
            <p:ph idx="1"/>
          </p:nvPr>
        </p:nvSpPr>
        <p:spPr>
          <a:xfrm>
            <a:off x="457200" y="1690463"/>
            <a:ext cx="8229600" cy="4596037"/>
          </a:xfrm>
          <a:ln>
            <a:noFill/>
          </a:ln>
        </p:spPr>
        <p:txBody>
          <a:bodyPr/>
          <a:lstStyle/>
          <a:p>
            <a:pPr marL="0" indent="0" eaLnBrk="1" hangingPunct="1">
              <a:buNone/>
            </a:pPr>
            <a:r>
              <a:rPr lang="en-US" altLang="en-US" dirty="0">
                <a:latin typeface="Calibri" panose="020F0502020204030204" pitchFamily="34" charset="0"/>
                <a:cs typeface="Calibri" panose="020F0502020204030204" pitchFamily="34" charset="0"/>
              </a:rPr>
              <a:t>No US Supreme Court case law – lower courts follow familiar Hostile Work Environment </a:t>
            </a:r>
            <a:r>
              <a:rPr lang="en-US" altLang="en-US" i="1" dirty="0">
                <a:latin typeface="Calibri" panose="020F0502020204030204" pitchFamily="34" charset="0"/>
                <a:cs typeface="Calibri" panose="020F0502020204030204" pitchFamily="34" charset="0"/>
              </a:rPr>
              <a:t>prima facie </a:t>
            </a:r>
            <a:r>
              <a:rPr lang="en-US" altLang="en-US" dirty="0">
                <a:latin typeface="Calibri" panose="020F0502020204030204" pitchFamily="34" charset="0"/>
                <a:cs typeface="Calibri" panose="020F0502020204030204" pitchFamily="34" charset="0"/>
              </a:rPr>
              <a:t>case: </a:t>
            </a:r>
            <a:endParaRPr lang="en-IN" altLang="en-US" dirty="0">
              <a:latin typeface="Calibri" panose="020F0502020204030204" pitchFamily="34" charset="0"/>
              <a:cs typeface="Calibri" panose="020F0502020204030204" pitchFamily="34" charset="0"/>
            </a:endParaRPr>
          </a:p>
          <a:p>
            <a:pPr marL="291600" lvl="1"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Calibri" panose="020F0502020204030204" pitchFamily="34" charset="0"/>
              </a:rPr>
              <a:t>Plaintiff is a qualified individual with a disability protected by the A</a:t>
            </a:r>
            <a:r>
              <a:rPr lang="en-IN" altLang="en-US" sz="100" dirty="0">
                <a:solidFill>
                  <a:srgbClr val="0083C4"/>
                </a:solidFill>
                <a:latin typeface="Calibri" panose="020F0502020204030204" pitchFamily="34" charset="0"/>
                <a:cs typeface="Calibri" panose="020F0502020204030204" pitchFamily="34" charset="0"/>
              </a:rPr>
              <a:t> </a:t>
            </a:r>
            <a:r>
              <a:rPr lang="en-IN" altLang="en-US" dirty="0">
                <a:solidFill>
                  <a:srgbClr val="0083C4"/>
                </a:solidFill>
                <a:latin typeface="Calibri" panose="020F0502020204030204" pitchFamily="34" charset="0"/>
                <a:cs typeface="Calibri" panose="020F0502020204030204" pitchFamily="34" charset="0"/>
              </a:rPr>
              <a:t>D</a:t>
            </a:r>
            <a:r>
              <a:rPr lang="en-IN" altLang="en-US" sz="100" dirty="0">
                <a:solidFill>
                  <a:srgbClr val="0083C4"/>
                </a:solidFill>
                <a:latin typeface="Calibri" panose="020F0502020204030204" pitchFamily="34" charset="0"/>
                <a:cs typeface="Calibri" panose="020F0502020204030204" pitchFamily="34" charset="0"/>
              </a:rPr>
              <a:t> </a:t>
            </a:r>
            <a:r>
              <a:rPr lang="en-IN" altLang="en-US" dirty="0">
                <a:solidFill>
                  <a:srgbClr val="0083C4"/>
                </a:solidFill>
                <a:latin typeface="Calibri" panose="020F0502020204030204" pitchFamily="34" charset="0"/>
                <a:cs typeface="Calibri" panose="020F0502020204030204" pitchFamily="34" charset="0"/>
              </a:rPr>
              <a:t>A.</a:t>
            </a:r>
          </a:p>
          <a:p>
            <a:pPr marL="291600" lvl="1"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Calibri" panose="020F0502020204030204" pitchFamily="34" charset="0"/>
              </a:rPr>
              <a:t>Plaintiff was subject to unwelcome harassment.</a:t>
            </a:r>
          </a:p>
          <a:p>
            <a:pPr marL="291600" lvl="1"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Calibri" panose="020F0502020204030204" pitchFamily="34" charset="0"/>
              </a:rPr>
              <a:t>Harassment based on plaintiff’s disability.</a:t>
            </a:r>
          </a:p>
          <a:p>
            <a:pPr marL="291600" lvl="1"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Calibri" panose="020F0502020204030204" pitchFamily="34" charset="0"/>
              </a:rPr>
              <a:t>Harassment was sufficiently severe or pervasive to alter a term, condition, or privilege of employment.</a:t>
            </a:r>
          </a:p>
          <a:p>
            <a:pPr marL="291600" lvl="1"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Calibri" panose="020F0502020204030204" pitchFamily="34" charset="0"/>
              </a:rPr>
              <a:t>Employer knew or should have known of the harassment and failed to take prompt, remedial action.</a:t>
            </a:r>
          </a:p>
          <a:p>
            <a:pPr marL="291600" lvl="1" indent="-291600" eaLnBrk="1" hangingPunct="1">
              <a:lnSpc>
                <a:spcPct val="90000"/>
              </a:lnSpc>
              <a:spcBef>
                <a:spcPts val="1000"/>
              </a:spcBef>
              <a:buFont typeface="Arial" panose="020B0604020202020204" pitchFamily="34" charset="0"/>
              <a:buChar char="•"/>
            </a:pPr>
            <a:endParaRPr lang="en-IN" altLang="en-US" dirty="0">
              <a:latin typeface="Calibri" panose="020F0502020204030204" pitchFamily="34" charset="0"/>
              <a:cs typeface="Calibri" panose="020F0502020204030204" pitchFamily="34" charset="0"/>
            </a:endParaRPr>
          </a:p>
          <a:p>
            <a:pPr marL="291600" lvl="1" indent="-291600" eaLnBrk="1" hangingPunct="1">
              <a:lnSpc>
                <a:spcPct val="90000"/>
              </a:lnSpc>
              <a:spcBef>
                <a:spcPts val="1000"/>
              </a:spcBef>
              <a:buFont typeface="Arial" panose="020B0604020202020204" pitchFamily="34" charset="0"/>
              <a:buChar char="•"/>
            </a:pP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254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US" sz="3400" dirty="0">
                <a:effectLst/>
                <a:latin typeface="Calibri" panose="020F0502020204030204" pitchFamily="34" charset="0"/>
                <a:cs typeface="Calibri" panose="020F0502020204030204" pitchFamily="34" charset="0"/>
              </a:rPr>
              <a:t>Additional Responsibilities of Employers: Workers’ Compensation</a:t>
            </a:r>
          </a:p>
        </p:txBody>
      </p:sp>
      <p:sp>
        <p:nvSpPr>
          <p:cNvPr id="34819" name="Content Placeholder"/>
          <p:cNvSpPr>
            <a:spLocks noGrp="1" noChangeArrowheads="1"/>
          </p:cNvSpPr>
          <p:nvPr>
            <p:ph idx="1"/>
          </p:nvPr>
        </p:nvSpPr>
        <p:spPr>
          <a:xfrm>
            <a:off x="457200" y="1600200"/>
            <a:ext cx="8134350" cy="4600575"/>
          </a:xfrm>
          <a:ln>
            <a:noFill/>
          </a:ln>
        </p:spPr>
        <p:txBody>
          <a:bodyPr/>
          <a:lstStyle/>
          <a:p>
            <a:pPr marL="0" indent="0" eaLnBrk="1" hangingPunct="1">
              <a:spcBef>
                <a:spcPts val="1000"/>
              </a:spcBef>
              <a:buNone/>
            </a:pPr>
            <a:r>
              <a:rPr lang="en-US" altLang="en-US" dirty="0">
                <a:latin typeface="Calibri" panose="020F0502020204030204" pitchFamily="34" charset="0"/>
                <a:cs typeface="Calibri" panose="020F0502020204030204" pitchFamily="34" charset="0"/>
              </a:rPr>
              <a:t>“No fault” liability for workplace injuries ‘arising out of or in the course of employment” </a:t>
            </a:r>
            <a:r>
              <a:rPr lang="en-US" altLang="en-US" sz="2000" dirty="0">
                <a:latin typeface="Calibri" panose="020F0502020204030204" pitchFamily="34" charset="0"/>
                <a:cs typeface="Calibri" panose="020F0502020204030204" pitchFamily="34" charset="0"/>
              </a:rPr>
              <a:t>(liberally interpreted) </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Remedial history: prior laws hostile to injured workers.  Purpose to streamline relief re on-the-job injuries </a:t>
            </a:r>
          </a:p>
          <a:p>
            <a:pPr marL="691650" lvl="2"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Employers pay into common government-administered fund, based on injury experience of firm </a:t>
            </a:r>
          </a:p>
          <a:p>
            <a:pPr marL="622800" lvl="2" indent="-3204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 Employee’s benefits are certain if the workers’ compensation requirements are met.  Gives up right to sue employer.  </a:t>
            </a:r>
          </a:p>
          <a:p>
            <a:pPr marL="622800" lvl="2" indent="-3204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Employer gains freedom from lawsuits for workplace injuries and the certainty of how much such injuries will cost.</a:t>
            </a:r>
          </a:p>
          <a:p>
            <a:pPr marL="622800" lvl="2" indent="-3204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Wide variations in state-sponsored plans and benefits.  </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909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cs typeface="Calibri" panose="020F0502020204030204" pitchFamily="34" charset="0"/>
              </a:rPr>
              <a:t>Removing Old Barriers</a:t>
            </a:r>
            <a:endParaRPr lang="en-US" sz="2400" dirty="0">
              <a:effectLst/>
              <a:latin typeface="Calibri" panose="020F0502020204030204" pitchFamily="34" charset="0"/>
              <a:cs typeface="Calibri" panose="020F0502020204030204" pitchFamily="34" charset="0"/>
            </a:endParaRPr>
          </a:p>
        </p:txBody>
      </p:sp>
      <p:sp>
        <p:nvSpPr>
          <p:cNvPr id="11267" name="Content Placeholder 3"/>
          <p:cNvSpPr>
            <a:spLocks noGrp="1" noChangeArrowheads="1"/>
          </p:cNvSpPr>
          <p:nvPr>
            <p:ph idx="1"/>
          </p:nvPr>
        </p:nvSpPr>
        <p:spPr>
          <a:xfrm>
            <a:off x="457200" y="1600200"/>
            <a:ext cx="8229600" cy="4737100"/>
          </a:xfrm>
          <a:ln>
            <a:noFill/>
          </a:ln>
        </p:spPr>
        <p:txBody>
          <a:bodyPr/>
          <a:lstStyle/>
          <a:p>
            <a:pPr eaLnBrk="1" hangingPunct="1">
              <a:spcBef>
                <a:spcPts val="1700"/>
              </a:spcBef>
            </a:pPr>
            <a:r>
              <a:rPr lang="en-US" altLang="en-US" sz="2000" dirty="0">
                <a:solidFill>
                  <a:srgbClr val="FF0000"/>
                </a:solidFill>
                <a:latin typeface="Calibri" panose="020F0502020204030204" pitchFamily="34" charset="0"/>
                <a:cs typeface="Calibri" panose="020F0502020204030204" pitchFamily="34" charset="0"/>
              </a:rPr>
              <a:t>Workers with disabilities </a:t>
            </a:r>
            <a:r>
              <a:rPr lang="en-US" altLang="en-US" sz="2000" dirty="0">
                <a:latin typeface="Calibri" panose="020F0502020204030204" pitchFamily="34" charset="0"/>
                <a:cs typeface="Calibri" panose="020F0502020204030204" pitchFamily="34" charset="0"/>
              </a:rPr>
              <a:t>continue to face the frustration of </a:t>
            </a:r>
            <a:r>
              <a:rPr lang="en-US" altLang="en-US" sz="2000" dirty="0">
                <a:solidFill>
                  <a:srgbClr val="FF0000"/>
                </a:solidFill>
                <a:latin typeface="Calibri" panose="020F0502020204030204" pitchFamily="34" charset="0"/>
                <a:cs typeface="Calibri" panose="020F0502020204030204" pitchFamily="34" charset="0"/>
              </a:rPr>
              <a:t>physical</a:t>
            </a:r>
            <a:r>
              <a:rPr lang="en-US" altLang="en-US" sz="2000" dirty="0">
                <a:latin typeface="Calibri" panose="020F0502020204030204" pitchFamily="34" charset="0"/>
                <a:cs typeface="Calibri" panose="020F0502020204030204" pitchFamily="34" charset="0"/>
              </a:rPr>
              <a:t> and </a:t>
            </a:r>
            <a:r>
              <a:rPr lang="en-US" altLang="en-US" sz="2000" dirty="0">
                <a:solidFill>
                  <a:srgbClr val="FF0000"/>
                </a:solidFill>
                <a:latin typeface="Calibri" panose="020F0502020204030204" pitchFamily="34" charset="0"/>
                <a:cs typeface="Calibri" panose="020F0502020204030204" pitchFamily="34" charset="0"/>
              </a:rPr>
              <a:t>attitudinal</a:t>
            </a:r>
            <a:r>
              <a:rPr lang="en-US" altLang="en-US" sz="2000" dirty="0">
                <a:latin typeface="Calibri" panose="020F0502020204030204" pitchFamily="34" charset="0"/>
                <a:cs typeface="Calibri" panose="020F0502020204030204" pitchFamily="34" charset="0"/>
              </a:rPr>
              <a:t> </a:t>
            </a:r>
            <a:r>
              <a:rPr lang="en-US" altLang="en-US" sz="2000" dirty="0">
                <a:solidFill>
                  <a:srgbClr val="FF0000"/>
                </a:solidFill>
                <a:latin typeface="Calibri" panose="020F0502020204030204" pitchFamily="34" charset="0"/>
                <a:cs typeface="Calibri" panose="020F0502020204030204" pitchFamily="34" charset="0"/>
              </a:rPr>
              <a:t>employment barriers</a:t>
            </a:r>
          </a:p>
          <a:p>
            <a:pPr eaLnBrk="1" hangingPunct="1">
              <a:spcBef>
                <a:spcPts val="1700"/>
              </a:spcBef>
            </a:pPr>
            <a:r>
              <a:rPr lang="en-US" altLang="en-US" sz="2000" dirty="0">
                <a:latin typeface="Calibri" panose="020F0502020204030204" pitchFamily="34" charset="0"/>
                <a:cs typeface="Calibri" panose="020F0502020204030204" pitchFamily="34" charset="0"/>
              </a:rPr>
              <a:t>Approximately </a:t>
            </a:r>
            <a:r>
              <a:rPr lang="en-US" altLang="en-US" sz="2000" dirty="0">
                <a:solidFill>
                  <a:srgbClr val="FF0000"/>
                </a:solidFill>
                <a:latin typeface="Calibri" panose="020F0502020204030204" pitchFamily="34" charset="0"/>
                <a:cs typeface="Calibri" panose="020F0502020204030204" pitchFamily="34" charset="0"/>
              </a:rPr>
              <a:t>53 million Americans </a:t>
            </a:r>
            <a:r>
              <a:rPr lang="en-US" altLang="en-US"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one in five people)</a:t>
            </a:r>
            <a:r>
              <a:rPr lang="en-US" altLang="en-US" sz="2000" dirty="0">
                <a:latin typeface="Calibri" panose="020F0502020204030204" pitchFamily="34" charset="0"/>
                <a:cs typeface="Calibri" panose="020F0502020204030204" pitchFamily="34" charset="0"/>
              </a:rPr>
              <a:t> </a:t>
            </a:r>
            <a:r>
              <a:rPr lang="en-IN" altLang="en-US" sz="2000" dirty="0">
                <a:latin typeface="Calibri" panose="020F0502020204030204" pitchFamily="34" charset="0"/>
                <a:cs typeface="Calibri" panose="020F0502020204030204" pitchFamily="34" charset="0"/>
              </a:rPr>
              <a:t>have </a:t>
            </a:r>
            <a:r>
              <a:rPr lang="en-IN" altLang="en-US" sz="2000" dirty="0">
                <a:solidFill>
                  <a:srgbClr val="FF0000"/>
                </a:solidFill>
                <a:latin typeface="Calibri" panose="020F0502020204030204" pitchFamily="34" charset="0"/>
                <a:cs typeface="Calibri" panose="020F0502020204030204" pitchFamily="34" charset="0"/>
              </a:rPr>
              <a:t>one or more physical or mental disabilities</a:t>
            </a:r>
            <a:endParaRPr lang="en-US" altLang="en-US" sz="2000" dirty="0">
              <a:solidFill>
                <a:srgbClr val="FF0000"/>
              </a:solidFill>
              <a:latin typeface="Calibri" panose="020F0502020204030204" pitchFamily="34" charset="0"/>
              <a:cs typeface="Calibri" panose="020F0502020204030204" pitchFamily="34" charset="0"/>
            </a:endParaRPr>
          </a:p>
          <a:p>
            <a:pPr eaLnBrk="1" hangingPunct="1">
              <a:spcBef>
                <a:spcPts val="1700"/>
              </a:spcBef>
            </a:pPr>
            <a:r>
              <a:rPr lang="en-IN" altLang="en-US" sz="2000" dirty="0">
                <a:solidFill>
                  <a:srgbClr val="FF0000"/>
                </a:solidFill>
                <a:latin typeface="Calibri" panose="020F0502020204030204" pitchFamily="34" charset="0"/>
                <a:cs typeface="Calibri" panose="020F0502020204030204" pitchFamily="34" charset="0"/>
              </a:rPr>
              <a:t>Research shows that disabled workers, when properly placed, can equal or even surpass able-bodied workers</a:t>
            </a:r>
          </a:p>
          <a:p>
            <a:pPr eaLnBrk="1" hangingPunct="1">
              <a:spcBef>
                <a:spcPts val="1700"/>
              </a:spcBef>
            </a:pPr>
            <a:r>
              <a:rPr lang="en-IN" altLang="en-US" sz="2000" dirty="0">
                <a:latin typeface="Calibri" panose="020F0502020204030204" pitchFamily="34" charset="0"/>
                <a:cs typeface="Calibri" panose="020F0502020204030204" pitchFamily="34" charset="0"/>
              </a:rPr>
              <a:t>Employer should be </a:t>
            </a:r>
            <a:r>
              <a:rPr lang="en-IN" altLang="en-US" sz="2000" dirty="0">
                <a:solidFill>
                  <a:srgbClr val="FF0000"/>
                </a:solidFill>
                <a:latin typeface="Calibri" panose="020F0502020204030204" pitchFamily="34" charset="0"/>
                <a:cs typeface="Calibri" panose="020F0502020204030204" pitchFamily="34" charset="0"/>
              </a:rPr>
              <a:t>“disability-blind” </a:t>
            </a:r>
            <a:r>
              <a:rPr lang="en-IN" altLang="en-US" sz="2000" dirty="0">
                <a:latin typeface="Calibri" panose="020F0502020204030204" pitchFamily="34" charset="0"/>
                <a:cs typeface="Calibri" panose="020F0502020204030204" pitchFamily="34" charset="0"/>
              </a:rPr>
              <a:t>and evaluate each applicant on the basis of her or his </a:t>
            </a:r>
            <a:r>
              <a:rPr lang="en-IN" altLang="en-US" sz="2000" dirty="0">
                <a:solidFill>
                  <a:srgbClr val="FF0000"/>
                </a:solidFill>
                <a:latin typeface="Calibri" panose="020F0502020204030204" pitchFamily="34" charset="0"/>
                <a:cs typeface="Calibri" panose="020F0502020204030204" pitchFamily="34" charset="0"/>
              </a:rPr>
              <a:t>competence </a:t>
            </a:r>
            <a:r>
              <a:rPr lang="en-IN" altLang="en-US" sz="2000" dirty="0">
                <a:latin typeface="Calibri" panose="020F0502020204030204" pitchFamily="34" charset="0"/>
                <a:cs typeface="Calibri" panose="020F0502020204030204" pitchFamily="34" charset="0"/>
              </a:rPr>
              <a:t>and </a:t>
            </a:r>
            <a:r>
              <a:rPr lang="en-IN" altLang="en-US" sz="2000" dirty="0">
                <a:solidFill>
                  <a:srgbClr val="FF0000"/>
                </a:solidFill>
                <a:latin typeface="Calibri" panose="020F0502020204030204" pitchFamily="34" charset="0"/>
                <a:cs typeface="Calibri" panose="020F0502020204030204" pitchFamily="34" charset="0"/>
              </a:rPr>
              <a:t>qualifications</a:t>
            </a:r>
          </a:p>
          <a:p>
            <a:pPr marL="691650" lvl="1" indent="-291600" eaLnBrk="1" hangingPunct="1">
              <a:lnSpc>
                <a:spcPct val="90000"/>
              </a:lnSpc>
              <a:spcBef>
                <a:spcPts val="1000"/>
              </a:spcBef>
              <a:buFont typeface="Arial" panose="020B0604020202020204" pitchFamily="34" charset="0"/>
              <a:buChar char="•"/>
            </a:pPr>
            <a:r>
              <a:rPr lang="en-IN" altLang="en-US" sz="2000" dirty="0">
                <a:latin typeface="Calibri" panose="020F0502020204030204" pitchFamily="34" charset="0"/>
                <a:cs typeface="Calibri" panose="020F0502020204030204" pitchFamily="34" charset="0"/>
              </a:rPr>
              <a:t>Inquiries may relate to </a:t>
            </a:r>
            <a:r>
              <a:rPr lang="en-IN" altLang="en-US" sz="2000" i="1" dirty="0">
                <a:latin typeface="Calibri" panose="020F0502020204030204" pitchFamily="34" charset="0"/>
                <a:cs typeface="Calibri" panose="020F0502020204030204" pitchFamily="34" charset="0"/>
              </a:rPr>
              <a:t>essential functions </a:t>
            </a:r>
            <a:r>
              <a:rPr lang="en-IN" altLang="en-US" sz="2000" dirty="0">
                <a:latin typeface="Calibri" panose="020F0502020204030204" pitchFamily="34" charset="0"/>
                <a:cs typeface="Calibri" panose="020F0502020204030204" pitchFamily="34" charset="0"/>
              </a:rPr>
              <a:t>of the job, with/without </a:t>
            </a:r>
            <a:r>
              <a:rPr lang="en-IN" altLang="en-US" sz="2000" i="1" dirty="0">
                <a:latin typeface="Calibri" panose="020F0502020204030204" pitchFamily="34" charset="0"/>
                <a:cs typeface="Calibri" panose="020F0502020204030204" pitchFamily="34" charset="0"/>
              </a:rPr>
              <a:t>reasonable accommodation </a:t>
            </a:r>
          </a:p>
          <a:p>
            <a:pPr marL="691650" lvl="1" indent="-291600" eaLnBrk="1" hangingPunct="1">
              <a:lnSpc>
                <a:spcPct val="90000"/>
              </a:lnSpc>
              <a:spcBef>
                <a:spcPts val="1000"/>
              </a:spcBef>
              <a:buFont typeface="Arial" panose="020B0604020202020204" pitchFamily="34" charset="0"/>
              <a:buChar char="•"/>
            </a:pPr>
            <a:r>
              <a:rPr lang="en-IN" altLang="en-US" sz="2000" dirty="0">
                <a:latin typeface="Calibri" panose="020F0502020204030204" pitchFamily="34" charset="0"/>
                <a:cs typeface="Calibri" panose="020F0502020204030204" pitchFamily="34" charset="0"/>
              </a:rPr>
              <a:t>Per Chapter 4, employer may directly inquire about COVID-19, at least during course of pandemic.  </a:t>
            </a:r>
            <a:endParaRPr lang="en-US" altLang="en-US" sz="2000" dirty="0">
              <a:latin typeface="Calibri" panose="020F0502020204030204" pitchFamily="34" charset="0"/>
              <a:cs typeface="Calibri" panose="020F0502020204030204" pitchFamily="34" charset="0"/>
            </a:endParaRPr>
          </a:p>
          <a:p>
            <a:pPr eaLnBrk="1" hangingPunct="1">
              <a:spcBef>
                <a:spcPts val="1700"/>
              </a:spcBef>
            </a:pPr>
            <a:endParaRPr lang="en-US" altLang="en-US" sz="2000"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xfrm>
            <a:off x="457200" y="260350"/>
            <a:ext cx="8229600" cy="854075"/>
          </a:xfrm>
          <a:ln>
            <a:noFill/>
          </a:ln>
        </p:spPr>
        <p:txBody>
          <a:bodyPr/>
          <a:lstStyle/>
          <a:p>
            <a:pPr eaLnBrk="1" hangingPunct="1">
              <a:defRPr/>
            </a:pPr>
            <a:r>
              <a:rPr lang="en-US" dirty="0">
                <a:effectLst/>
                <a:latin typeface="Calibri" panose="020F0502020204030204" pitchFamily="34" charset="0"/>
                <a:cs typeface="Calibri" panose="020F0502020204030204" pitchFamily="34" charset="0"/>
              </a:rPr>
              <a:t>Genetic Testing</a:t>
            </a:r>
            <a:endParaRPr lang="en-US" sz="2400" dirty="0">
              <a:effectLst/>
              <a:latin typeface="Calibri" panose="020F0502020204030204" pitchFamily="34" charset="0"/>
              <a:cs typeface="Calibri" panose="020F0502020204030204" pitchFamily="34" charset="0"/>
            </a:endParaRPr>
          </a:p>
        </p:txBody>
      </p:sp>
      <p:sp>
        <p:nvSpPr>
          <p:cNvPr id="34819" name="Content Placeholder"/>
          <p:cNvSpPr>
            <a:spLocks noGrp="1" noChangeArrowheads="1"/>
          </p:cNvSpPr>
          <p:nvPr>
            <p:ph idx="1"/>
          </p:nvPr>
        </p:nvSpPr>
        <p:spPr>
          <a:xfrm>
            <a:off x="457200" y="1285875"/>
            <a:ext cx="8229600" cy="5029200"/>
          </a:xfrm>
          <a:ln>
            <a:noFill/>
          </a:ln>
        </p:spPr>
        <p:txBody>
          <a:bodyPr/>
          <a:lstStyle/>
          <a:p>
            <a:pPr marL="0" indent="0">
              <a:spcBef>
                <a:spcPts val="800"/>
              </a:spcBef>
              <a:buNone/>
            </a:pPr>
            <a:r>
              <a:rPr lang="en-US" sz="2400" dirty="0">
                <a:latin typeface="Calibri" panose="020F0502020204030204" pitchFamily="34" charset="0"/>
              </a:rPr>
              <a:t>Investigation and evaluation of an individual’s biological predispositions based on the presence of a specific disease-associated gene on the individual’s chromosomes</a:t>
            </a:r>
            <a:r>
              <a:rPr lang="en-IN"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a:spcBef>
                <a:spcPts val="800"/>
              </a:spcBef>
              <a:buFont typeface="Arial" panose="020B0604020202020204" pitchFamily="34" charset="0"/>
              <a:buChar char="•"/>
            </a:pPr>
            <a:r>
              <a:rPr lang="en-IN" sz="2400" dirty="0">
                <a:latin typeface="Calibri" panose="020F0502020204030204" pitchFamily="34" charset="0"/>
                <a:cs typeface="Calibri" panose="020F0502020204030204" pitchFamily="34" charset="0"/>
              </a:rPr>
              <a:t>US Genetic Information Non-discrimination Act (GINA) prohibits employers with 15 or more employees from:</a:t>
            </a:r>
          </a:p>
          <a:p>
            <a:pPr marL="291600" lvl="1" indent="-291600">
              <a:lnSpc>
                <a:spcPct val="90000"/>
              </a:lnSpc>
              <a:spcBef>
                <a:spcPts val="1000"/>
              </a:spcBef>
              <a:buFont typeface="Arial" panose="020B0604020202020204" pitchFamily="34" charset="0"/>
              <a:buChar char="•"/>
            </a:pPr>
            <a:r>
              <a:rPr lang="en-IN" dirty="0">
                <a:latin typeface="Calibri" panose="020F0502020204030204" pitchFamily="34" charset="0"/>
                <a:cs typeface="Calibri" panose="020F0502020204030204" pitchFamily="34" charset="0"/>
              </a:rPr>
              <a:t>Requesting genetic testing.</a:t>
            </a:r>
          </a:p>
          <a:p>
            <a:pPr marL="291600" lvl="1" indent="-291600">
              <a:lnSpc>
                <a:spcPct val="90000"/>
              </a:lnSpc>
              <a:spcBef>
                <a:spcPts val="1000"/>
              </a:spcBef>
              <a:buFont typeface="Arial" panose="020B0604020202020204" pitchFamily="34" charset="0"/>
              <a:buChar char="•"/>
            </a:pPr>
            <a:r>
              <a:rPr lang="en-IN" dirty="0">
                <a:latin typeface="Calibri" panose="020F0502020204030204" pitchFamily="34" charset="0"/>
                <a:cs typeface="Calibri" panose="020F0502020204030204" pitchFamily="34" charset="0"/>
              </a:rPr>
              <a:t>Considering someone’s genetic background in taking any employment action.</a:t>
            </a:r>
          </a:p>
          <a:p>
            <a:pPr marL="0" lvl="1" indent="0">
              <a:lnSpc>
                <a:spcPct val="90000"/>
              </a:lnSpc>
              <a:spcBef>
                <a:spcPts val="1000"/>
              </a:spcBef>
              <a:buNone/>
            </a:pPr>
            <a:r>
              <a:rPr lang="en-IN" dirty="0">
                <a:latin typeface="Calibri" panose="020F0502020204030204" pitchFamily="34" charset="0"/>
                <a:cs typeface="Calibri" panose="020F0502020204030204" pitchFamily="34" charset="0"/>
              </a:rPr>
              <a:t>Note re states: </a:t>
            </a:r>
            <a:r>
              <a:rPr lang="en-US" dirty="0">
                <a:latin typeface="Calibri" panose="020F0502020204030204" pitchFamily="34" charset="0"/>
              </a:rPr>
              <a:t>GINA sets floor of minimum protection against genetic discrimination; it does not preempt state laws with stricter protections (similar to FLSA)</a:t>
            </a:r>
          </a:p>
          <a:p>
            <a:pPr marL="0" lvl="1" indent="0">
              <a:lnSpc>
                <a:spcPct val="90000"/>
              </a:lnSpc>
              <a:spcBef>
                <a:spcPts val="1000"/>
              </a:spcBef>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3630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IN" sz="3200" dirty="0">
                <a:effectLst/>
                <a:latin typeface="Calibri" panose="020F0502020204030204" pitchFamily="34" charset="0"/>
                <a:cs typeface="Calibri" panose="020F0502020204030204" pitchFamily="34" charset="0"/>
              </a:rPr>
              <a:t>Family and Medical Leave Act and the A</a:t>
            </a:r>
            <a:r>
              <a:rPr lang="en-IN" sz="100" dirty="0">
                <a:effectLst/>
                <a:latin typeface="Calibri" panose="020F0502020204030204" pitchFamily="34" charset="0"/>
                <a:cs typeface="Calibri" panose="020F0502020204030204" pitchFamily="34" charset="0"/>
              </a:rPr>
              <a:t> </a:t>
            </a:r>
            <a:r>
              <a:rPr lang="en-IN" sz="3200" dirty="0">
                <a:effectLst/>
                <a:latin typeface="Calibri" panose="020F0502020204030204" pitchFamily="34" charset="0"/>
                <a:cs typeface="Calibri" panose="020F0502020204030204" pitchFamily="34" charset="0"/>
              </a:rPr>
              <a:t>D</a:t>
            </a:r>
            <a:r>
              <a:rPr lang="en-IN" sz="100" dirty="0">
                <a:effectLst/>
                <a:latin typeface="Calibri" panose="020F0502020204030204" pitchFamily="34" charset="0"/>
                <a:cs typeface="Calibri" panose="020F0502020204030204" pitchFamily="34" charset="0"/>
              </a:rPr>
              <a:t> </a:t>
            </a:r>
            <a:r>
              <a:rPr lang="en-IN" sz="3200" dirty="0">
                <a:effectLst/>
                <a:latin typeface="Calibri" panose="020F0502020204030204" pitchFamily="34" charset="0"/>
                <a:cs typeface="Calibri" panose="020F0502020204030204" pitchFamily="34" charset="0"/>
              </a:rPr>
              <a:t>A</a:t>
            </a:r>
            <a:endParaRPr lang="en-US" sz="3200" dirty="0">
              <a:effectLst/>
              <a:latin typeface="Calibri" panose="020F0502020204030204" pitchFamily="34" charset="0"/>
              <a:cs typeface="Calibri" panose="020F0502020204030204" pitchFamily="34" charset="0"/>
            </a:endParaRPr>
          </a:p>
        </p:txBody>
      </p:sp>
      <p:sp>
        <p:nvSpPr>
          <p:cNvPr id="34819" name="Content Placeholder"/>
          <p:cNvSpPr>
            <a:spLocks noGrp="1" noChangeArrowheads="1"/>
          </p:cNvSpPr>
          <p:nvPr>
            <p:ph idx="1"/>
          </p:nvPr>
        </p:nvSpPr>
        <p:spPr>
          <a:ln>
            <a:noFill/>
          </a:ln>
        </p:spPr>
        <p:txBody>
          <a:bodyPr/>
          <a:lstStyle/>
          <a:p>
            <a:pPr marL="0" indent="0">
              <a:spcBef>
                <a:spcPts val="800"/>
              </a:spcBef>
              <a:buNone/>
            </a:pPr>
            <a:r>
              <a:rPr lang="en-IN" dirty="0">
                <a:latin typeface="Calibri" panose="020F0502020204030204" pitchFamily="34" charset="0"/>
                <a:cs typeface="Calibri" panose="020F0502020204030204" pitchFamily="34" charset="0"/>
              </a:rPr>
              <a:t>Distinctions:</a:t>
            </a:r>
          </a:p>
          <a:p>
            <a:pPr marL="291600" lvl="1" indent="-291600">
              <a:lnSpc>
                <a:spcPct val="90000"/>
              </a:lnSpc>
              <a:spcBef>
                <a:spcPts val="1000"/>
              </a:spcBef>
              <a:buFont typeface="Arial" panose="020B0604020202020204" pitchFamily="34" charset="0"/>
              <a:buChar char="•"/>
            </a:pPr>
            <a:r>
              <a:rPr lang="en-IN" dirty="0">
                <a:latin typeface="Calibri" panose="020F0502020204030204" pitchFamily="34" charset="0"/>
                <a:cs typeface="Calibri" panose="020F0502020204030204" pitchFamily="34" charset="0"/>
              </a:rPr>
              <a:t>Both acts require a covered employer to grant leave based on medical reasons.</a:t>
            </a:r>
          </a:p>
          <a:p>
            <a:pPr marL="622800" lvl="2" indent="-320400">
              <a:lnSpc>
                <a:spcPct val="90000"/>
              </a:lnSpc>
              <a:spcBef>
                <a:spcPts val="1000"/>
              </a:spcBef>
              <a:spcAft>
                <a:spcPts val="0"/>
              </a:spcAft>
              <a:buFont typeface="Arial" panose="020B0604020202020204" pitchFamily="34" charset="0"/>
              <a:buChar char="•"/>
            </a:pPr>
            <a:r>
              <a:rPr lang="en-IN" dirty="0">
                <a:latin typeface="Calibri" panose="020F0502020204030204" pitchFamily="34" charset="0"/>
                <a:cs typeface="Calibri" panose="020F0502020204030204" pitchFamily="34" charset="0"/>
              </a:rPr>
              <a:t>A</a:t>
            </a:r>
            <a:r>
              <a:rPr lang="en-IN" sz="100"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D</a:t>
            </a:r>
            <a:r>
              <a:rPr lang="en-IN" sz="100"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A applies to private employers of 15 or more employees while the FMLA covers private employers with 50 or more employees.</a:t>
            </a:r>
          </a:p>
        </p:txBody>
      </p:sp>
      <p:sp>
        <p:nvSpPr>
          <p:cNvPr id="2" name="Content Placeholder 1"/>
          <p:cNvSpPr>
            <a:spLocks noGrp="1"/>
          </p:cNvSpPr>
          <p:nvPr>
            <p:ph idx="13"/>
          </p:nvPr>
        </p:nvSpPr>
        <p:spPr>
          <a:xfrm>
            <a:off x="457200" y="3657600"/>
            <a:ext cx="8212672" cy="2940049"/>
          </a:xfrm>
          <a:ln>
            <a:noFill/>
          </a:ln>
        </p:spPr>
        <p:txBody>
          <a:bodyPr/>
          <a:lstStyle/>
          <a:p>
            <a:pPr marL="291600" lvl="1" indent="-291600">
              <a:lnSpc>
                <a:spcPct val="90000"/>
              </a:lnSpc>
              <a:spcBef>
                <a:spcPts val="1000"/>
              </a:spcBef>
              <a:buFont typeface="Arial" panose="020B0604020202020204" pitchFamily="34" charset="0"/>
              <a:buChar char="•"/>
            </a:pPr>
            <a:r>
              <a:rPr lang="en-US" dirty="0">
                <a:latin typeface="Calibri" panose="020F0502020204030204" pitchFamily="34" charset="0"/>
                <a:cs typeface="Calibri" panose="020F0502020204030204" pitchFamily="34" charset="0"/>
              </a:rPr>
              <a:t>Extent of the leave</a:t>
            </a:r>
          </a:p>
          <a:p>
            <a:pPr marL="622800" lvl="2" indent="-320400">
              <a:lnSpc>
                <a:spcPct val="90000"/>
              </a:lnSpc>
              <a:spcBef>
                <a:spcPts val="1000"/>
              </a:spcBef>
              <a:spcAft>
                <a:spcPts val="0"/>
              </a:spcAft>
              <a:buFont typeface="Arial" panose="020B0604020202020204" pitchFamily="34" charset="0"/>
              <a:buChar char="•"/>
            </a:pPr>
            <a:r>
              <a:rPr lang="en-IN" dirty="0">
                <a:latin typeface="Calibri" panose="020F0502020204030204" pitchFamily="34" charset="0"/>
                <a:cs typeface="Calibri" panose="020F0502020204030204" pitchFamily="34" charset="0"/>
              </a:rPr>
              <a:t>F</a:t>
            </a:r>
            <a:r>
              <a:rPr lang="en-IN" sz="100"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M</a:t>
            </a:r>
            <a:r>
              <a:rPr lang="en-IN" sz="100"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L</a:t>
            </a:r>
            <a:r>
              <a:rPr lang="en-IN" sz="100"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A provides for up to 12 weeks of leave per year for covered conditions.</a:t>
            </a:r>
          </a:p>
          <a:p>
            <a:pPr marL="622800" lvl="2" indent="-320400">
              <a:lnSpc>
                <a:spcPct val="90000"/>
              </a:lnSpc>
              <a:spcBef>
                <a:spcPts val="1000"/>
              </a:spcBef>
              <a:spcAft>
                <a:spcPts val="0"/>
              </a:spcAft>
              <a:buFont typeface="Arial" panose="020B0604020202020204" pitchFamily="34" charset="0"/>
              <a:buChar char="•"/>
            </a:pPr>
            <a:r>
              <a:rPr lang="en-IN" dirty="0">
                <a:latin typeface="Calibri" panose="020F0502020204030204" pitchFamily="34" charset="0"/>
                <a:cs typeface="Calibri" panose="020F0502020204030204" pitchFamily="34" charset="0"/>
              </a:rPr>
              <a:t>A</a:t>
            </a:r>
            <a:r>
              <a:rPr lang="en-IN" sz="100"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D</a:t>
            </a:r>
            <a:r>
              <a:rPr lang="en-IN" sz="100"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A does not identify a specific duration for leaves due to disabilities.</a:t>
            </a:r>
          </a:p>
          <a:p>
            <a:pPr marL="302400" lvl="2" indent="0">
              <a:lnSpc>
                <a:spcPct val="90000"/>
              </a:lnSpc>
              <a:spcBef>
                <a:spcPts val="1000"/>
              </a:spcBef>
              <a:spcAft>
                <a:spcPts val="0"/>
              </a:spcAft>
              <a:buNone/>
            </a:pPr>
            <a:r>
              <a:rPr lang="en-IN" b="1" dirty="0">
                <a:latin typeface="Calibri" panose="020F0502020204030204" pitchFamily="34" charset="0"/>
                <a:cs typeface="Calibri" panose="020F0502020204030204" pitchFamily="34" charset="0"/>
              </a:rPr>
              <a:t>Note: </a:t>
            </a:r>
            <a:r>
              <a:rPr lang="en-IN" dirty="0">
                <a:latin typeface="Calibri" panose="020F0502020204030204" pitchFamily="34" charset="0"/>
                <a:cs typeface="Calibri" panose="020F0502020204030204" pitchFamily="34" charset="0"/>
              </a:rPr>
              <a:t>March 2020 Families First Coronavirus Response Act: up to 12 weeks  ‘public health emergency leave’ provisions for employers &lt; 500 employees.   </a:t>
            </a:r>
          </a:p>
        </p:txBody>
      </p:sp>
    </p:spTree>
    <p:extLst>
      <p:ext uri="{BB962C8B-B14F-4D97-AF65-F5344CB8AC3E}">
        <p14:creationId xmlns:p14="http://schemas.microsoft.com/office/powerpoint/2010/main" val="7236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xfrm>
            <a:off x="457200" y="260350"/>
            <a:ext cx="8229600" cy="896937"/>
          </a:xfrm>
          <a:ln>
            <a:noFill/>
          </a:ln>
        </p:spPr>
        <p:txBody>
          <a:bodyPr/>
          <a:lstStyle/>
          <a:p>
            <a:pPr eaLnBrk="1" hangingPunct="1">
              <a:defRPr/>
            </a:pPr>
            <a:r>
              <a:rPr lang="en-US" sz="3200" dirty="0">
                <a:latin typeface="Calibri" panose="020F0502020204030204" pitchFamily="34" charset="0"/>
              </a:rPr>
              <a:t>Management Considerations and Current Issues </a:t>
            </a:r>
            <a:endParaRPr lang="en-US" sz="3200" dirty="0">
              <a:effectLst/>
              <a:latin typeface="Calibri" panose="020F0502020204030204" pitchFamily="34" charset="0"/>
              <a:cs typeface="Calibri" panose="020F0502020204030204" pitchFamily="34" charset="0"/>
            </a:endParaRPr>
          </a:p>
        </p:txBody>
      </p:sp>
      <p:sp>
        <p:nvSpPr>
          <p:cNvPr id="34819" name="Content Placeholder"/>
          <p:cNvSpPr>
            <a:spLocks noGrp="1" noChangeArrowheads="1"/>
          </p:cNvSpPr>
          <p:nvPr>
            <p:ph idx="1"/>
          </p:nvPr>
        </p:nvSpPr>
        <p:spPr>
          <a:xfrm>
            <a:off x="457200" y="1357313"/>
            <a:ext cx="8229600" cy="4572000"/>
          </a:xfrm>
          <a:ln>
            <a:noFill/>
          </a:ln>
        </p:spPr>
        <p:txBody>
          <a:bodyPr/>
          <a:lstStyle/>
          <a:p>
            <a:pPr marL="0" lvl="0" indent="0">
              <a:buNone/>
            </a:pPr>
            <a:r>
              <a:rPr lang="en-US" sz="2400" b="1" dirty="0">
                <a:solidFill>
                  <a:prstClr val="black"/>
                </a:solidFill>
                <a:latin typeface="Calibri" panose="020F0502020204030204" pitchFamily="34" charset="0"/>
              </a:rPr>
              <a:t>Note:</a:t>
            </a:r>
            <a:r>
              <a:rPr lang="en-US" sz="2400" dirty="0">
                <a:solidFill>
                  <a:prstClr val="black"/>
                </a:solidFill>
                <a:latin typeface="Calibri" panose="020F0502020204030204" pitchFamily="34" charset="0"/>
              </a:rPr>
              <a:t> 2012 DOJ regs re removal of access barriers</a:t>
            </a:r>
          </a:p>
          <a:p>
            <a:pPr marL="0" lvl="0" indent="0">
              <a:buNone/>
            </a:pPr>
            <a:r>
              <a:rPr lang="en-US" dirty="0">
                <a:solidFill>
                  <a:prstClr val="black"/>
                </a:solidFill>
                <a:latin typeface="Calibri" panose="020F0502020204030204" pitchFamily="34" charset="0"/>
              </a:rPr>
              <a:t>Specific issues</a:t>
            </a:r>
          </a:p>
          <a:p>
            <a:pPr lvl="0">
              <a:buFont typeface="Arial" panose="020B0604020202020204" pitchFamily="34" charset="0"/>
              <a:buChar char="•"/>
            </a:pPr>
            <a:r>
              <a:rPr lang="en-US" sz="2400" b="1" dirty="0">
                <a:solidFill>
                  <a:prstClr val="black"/>
                </a:solidFill>
                <a:latin typeface="Calibri" panose="020F0502020204030204" pitchFamily="34" charset="0"/>
              </a:rPr>
              <a:t>Obesity</a:t>
            </a:r>
            <a:r>
              <a:rPr lang="en-US" sz="2400" dirty="0">
                <a:solidFill>
                  <a:prstClr val="black"/>
                </a:solidFill>
                <a:latin typeface="Calibri" panose="020F0502020204030204" pitchFamily="34" charset="0"/>
              </a:rPr>
              <a:t>: early cases required ‘underlying physiological cause’, and most courts continue that approach post-ADAAA, but some cases hold it to be a qualifying ‘impairment’</a:t>
            </a:r>
          </a:p>
          <a:p>
            <a:pPr lvl="0">
              <a:buFont typeface="Arial" panose="020B0604020202020204" pitchFamily="34" charset="0"/>
              <a:buChar char="•"/>
            </a:pPr>
            <a:r>
              <a:rPr lang="en-US" sz="2400" dirty="0">
                <a:solidFill>
                  <a:prstClr val="black"/>
                </a:solidFill>
                <a:latin typeface="Calibri" panose="020F0502020204030204" pitchFamily="34" charset="0"/>
              </a:rPr>
              <a:t> Substance Abuse</a:t>
            </a:r>
          </a:p>
          <a:p>
            <a:pPr lvl="1">
              <a:buFont typeface="Arial" panose="020B0604020202020204" pitchFamily="34" charset="0"/>
              <a:buChar char="•"/>
            </a:pPr>
            <a:r>
              <a:rPr lang="en-US" sz="2000" dirty="0">
                <a:solidFill>
                  <a:prstClr val="black"/>
                </a:solidFill>
                <a:latin typeface="Calibri" panose="020F0502020204030204" pitchFamily="34" charset="0"/>
              </a:rPr>
              <a:t>Alcoholism (separate from related misconduct): well-established as qualifying disability – five step directive  </a:t>
            </a:r>
          </a:p>
          <a:p>
            <a:pPr lvl="1">
              <a:buFont typeface="Arial" panose="020B0604020202020204" pitchFamily="34" charset="0"/>
              <a:buChar char="•"/>
            </a:pPr>
            <a:r>
              <a:rPr lang="en-US" sz="2000" dirty="0">
                <a:solidFill>
                  <a:prstClr val="black"/>
                </a:solidFill>
                <a:latin typeface="Calibri" panose="020F0502020204030204" pitchFamily="34" charset="0"/>
              </a:rPr>
              <a:t>Smoking: most states ban it in workplace, but related addiction a disability?  No cases.  Stay tuned.  </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4917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xfrm>
            <a:off x="457200" y="260350"/>
            <a:ext cx="8229600" cy="811213"/>
          </a:xfrm>
          <a:ln>
            <a:noFill/>
          </a:ln>
        </p:spPr>
        <p:txBody>
          <a:bodyPr/>
          <a:lstStyle/>
          <a:p>
            <a:pPr eaLnBrk="1" hangingPunct="1">
              <a:defRPr/>
            </a:pPr>
            <a:r>
              <a:rPr lang="en-US" sz="3200" dirty="0">
                <a:latin typeface="Calibri" panose="020F0502020204030204" pitchFamily="34" charset="0"/>
              </a:rPr>
              <a:t>Management Considerations and Current Issues </a:t>
            </a:r>
            <a:endParaRPr lang="en-US" sz="3200" dirty="0">
              <a:effectLst/>
              <a:latin typeface="Calibri" panose="020F0502020204030204" pitchFamily="34" charset="0"/>
              <a:cs typeface="Calibri" panose="020F0502020204030204" pitchFamily="34" charset="0"/>
            </a:endParaRPr>
          </a:p>
        </p:txBody>
      </p:sp>
      <p:sp>
        <p:nvSpPr>
          <p:cNvPr id="34819" name="Content Placeholder"/>
          <p:cNvSpPr>
            <a:spLocks noGrp="1" noChangeArrowheads="1"/>
          </p:cNvSpPr>
          <p:nvPr>
            <p:ph idx="1"/>
          </p:nvPr>
        </p:nvSpPr>
        <p:spPr>
          <a:xfrm>
            <a:off x="457200" y="1314449"/>
            <a:ext cx="8229600" cy="4957764"/>
          </a:xfrm>
          <a:ln>
            <a:noFill/>
          </a:ln>
        </p:spPr>
        <p:txBody>
          <a:bodyPr/>
          <a:lstStyle/>
          <a:p>
            <a:pPr lvl="0">
              <a:buFont typeface="Arial" panose="020B0604020202020204" pitchFamily="34" charset="0"/>
              <a:buChar char="•"/>
            </a:pPr>
            <a:r>
              <a:rPr lang="en-US" sz="2400" dirty="0">
                <a:solidFill>
                  <a:prstClr val="black"/>
                </a:solidFill>
                <a:latin typeface="Calibri" panose="020F0502020204030204" pitchFamily="34" charset="0"/>
              </a:rPr>
              <a:t>Substance Abuse, continued</a:t>
            </a:r>
          </a:p>
          <a:p>
            <a:pPr lvl="1">
              <a:buFont typeface="Arial" panose="020B0604020202020204" pitchFamily="34" charset="0"/>
              <a:buChar char="•"/>
            </a:pPr>
            <a:r>
              <a:rPr lang="en-US" sz="2000" dirty="0">
                <a:solidFill>
                  <a:prstClr val="black"/>
                </a:solidFill>
                <a:latin typeface="Calibri" panose="020F0502020204030204" pitchFamily="34" charset="0"/>
              </a:rPr>
              <a:t>Other Drugs: current recreational users not covered, but former users and prescription abusers covered</a:t>
            </a:r>
          </a:p>
          <a:p>
            <a:pPr lvl="2">
              <a:buFont typeface="Arial" panose="020B0604020202020204" pitchFamily="34" charset="0"/>
              <a:buChar char="•"/>
            </a:pPr>
            <a:r>
              <a:rPr lang="en-US" sz="1600" dirty="0">
                <a:solidFill>
                  <a:prstClr val="black"/>
                </a:solidFill>
                <a:latin typeface="Calibri" panose="020F0502020204030204" pitchFamily="34" charset="0"/>
              </a:rPr>
              <a:t>Note change of company standards issue   </a:t>
            </a:r>
          </a:p>
          <a:p>
            <a:pPr lvl="1">
              <a:buFont typeface="Arial" panose="020B0604020202020204" pitchFamily="34" charset="0"/>
              <a:buChar char="•"/>
            </a:pPr>
            <a:r>
              <a:rPr lang="en-US" sz="2000" dirty="0">
                <a:solidFill>
                  <a:prstClr val="black"/>
                </a:solidFill>
                <a:latin typeface="Calibri" panose="020F0502020204030204" pitchFamily="34" charset="0"/>
              </a:rPr>
              <a:t>Medical marijuana: As of 2020, 33 states (11 permit recreational use): ADA uses continuing federal illegality to prohibit ADA eligibility.  </a:t>
            </a:r>
            <a:r>
              <a:rPr lang="en-US" sz="1800" dirty="0">
                <a:solidFill>
                  <a:prstClr val="black"/>
                </a:solidFill>
                <a:latin typeface="Calibri" panose="020F0502020204030204" pitchFamily="34" charset="0"/>
              </a:rPr>
              <a:t>Stay tuned</a:t>
            </a:r>
            <a:r>
              <a:rPr lang="en-US" sz="2000" dirty="0">
                <a:solidFill>
                  <a:prstClr val="black"/>
                </a:solidFill>
                <a:latin typeface="Calibri" panose="020F0502020204030204" pitchFamily="34" charset="0"/>
              </a:rPr>
              <a:t>.   </a:t>
            </a:r>
          </a:p>
          <a:p>
            <a:pPr lvl="1">
              <a:buFont typeface="Arial" panose="020B0604020202020204" pitchFamily="34" charset="0"/>
              <a:buChar char="•"/>
            </a:pPr>
            <a:r>
              <a:rPr lang="en-US" sz="2000" dirty="0">
                <a:solidFill>
                  <a:prstClr val="black"/>
                </a:solidFill>
                <a:latin typeface="Calibri" panose="020F0502020204030204" pitchFamily="34" charset="0"/>
              </a:rPr>
              <a:t>Allergies: may qualify as disability, including sensitivity to workplace chemicals.  Accommodation problematic but must be attempted.</a:t>
            </a:r>
          </a:p>
          <a:p>
            <a:pPr lvl="1">
              <a:buFont typeface="Arial" panose="020B0604020202020204" pitchFamily="34" charset="0"/>
              <a:buChar char="•"/>
            </a:pPr>
            <a:r>
              <a:rPr lang="en-US" sz="2000" dirty="0">
                <a:solidFill>
                  <a:prstClr val="black"/>
                </a:solidFill>
                <a:latin typeface="Calibri" panose="020F0502020204030204" pitchFamily="34" charset="0"/>
              </a:rPr>
              <a:t>Pregnancy, Post-partum: pregnancy </a:t>
            </a:r>
            <a:r>
              <a:rPr lang="en-US" sz="2000" i="1" dirty="0">
                <a:solidFill>
                  <a:prstClr val="black"/>
                </a:solidFill>
                <a:latin typeface="Calibri" panose="020F0502020204030204" pitchFamily="34" charset="0"/>
              </a:rPr>
              <a:t>per se</a:t>
            </a:r>
            <a:r>
              <a:rPr lang="en-US" sz="2000" dirty="0">
                <a:solidFill>
                  <a:prstClr val="black"/>
                </a:solidFill>
                <a:latin typeface="Calibri" panose="020F0502020204030204" pitchFamily="34" charset="0"/>
              </a:rPr>
              <a:t> not covered (but see Preg. Discrim. Act), but problem pregnancies may qualify as disabilities. </a:t>
            </a:r>
          </a:p>
          <a:p>
            <a:pPr lvl="2">
              <a:buFont typeface="Arial" panose="020B0604020202020204" pitchFamily="34" charset="0"/>
              <a:buChar char="•"/>
            </a:pPr>
            <a:r>
              <a:rPr lang="en-US" sz="1600" dirty="0">
                <a:solidFill>
                  <a:prstClr val="black"/>
                </a:solidFill>
                <a:latin typeface="Calibri" panose="020F0502020204030204" pitchFamily="34" charset="0"/>
              </a:rPr>
              <a:t>Post-Partum depression qualifies.  See also lactation coverages, Chapter 8   </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796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xfrm>
            <a:off x="457200" y="260350"/>
            <a:ext cx="8229600" cy="811213"/>
          </a:xfrm>
          <a:ln>
            <a:noFill/>
          </a:ln>
        </p:spPr>
        <p:txBody>
          <a:bodyPr/>
          <a:lstStyle/>
          <a:p>
            <a:pPr eaLnBrk="1" hangingPunct="1">
              <a:defRPr/>
            </a:pPr>
            <a:r>
              <a:rPr lang="en-US" sz="3200" dirty="0">
                <a:latin typeface="Calibri" panose="020F0502020204030204" pitchFamily="34" charset="0"/>
              </a:rPr>
              <a:t>Management Considerations and Current Issues </a:t>
            </a:r>
            <a:endParaRPr lang="en-US" sz="3200" dirty="0">
              <a:effectLst/>
              <a:latin typeface="Calibri" panose="020F0502020204030204" pitchFamily="34" charset="0"/>
              <a:cs typeface="Calibri" panose="020F0502020204030204" pitchFamily="34" charset="0"/>
            </a:endParaRPr>
          </a:p>
        </p:txBody>
      </p:sp>
      <p:sp>
        <p:nvSpPr>
          <p:cNvPr id="34819" name="Content Placeholder"/>
          <p:cNvSpPr>
            <a:spLocks noGrp="1" noChangeArrowheads="1"/>
          </p:cNvSpPr>
          <p:nvPr>
            <p:ph idx="1"/>
          </p:nvPr>
        </p:nvSpPr>
        <p:spPr>
          <a:xfrm>
            <a:off x="457200" y="1071563"/>
            <a:ext cx="8229600" cy="3224200"/>
          </a:xfrm>
          <a:ln>
            <a:noFill/>
          </a:ln>
        </p:spPr>
        <p:txBody>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Gender dysphoria: expressly excluded but possibly subject to constitutional attack (conflict among courts)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Service animals: animal’s presence must relate to recognized disability (emotional support, therapy, comfort or companion animals excluded).  </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Accommodation, allergy issues also possible.  </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5785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cs typeface="Calibri" panose="020F0502020204030204" pitchFamily="34" charset="0"/>
              </a:rPr>
              <a:t>Management Tips </a:t>
            </a:r>
            <a:r>
              <a:rPr lang="en-US" sz="2400" dirty="0">
                <a:effectLst/>
                <a:latin typeface="Calibri" panose="020F0502020204030204" pitchFamily="34" charset="0"/>
                <a:cs typeface="Calibri" panose="020F0502020204030204" pitchFamily="34" charset="0"/>
              </a:rPr>
              <a:t>1</a:t>
            </a:r>
          </a:p>
        </p:txBody>
      </p:sp>
      <p:sp>
        <p:nvSpPr>
          <p:cNvPr id="34819" name="Content Placeholder"/>
          <p:cNvSpPr>
            <a:spLocks noGrp="1" noChangeArrowheads="1"/>
          </p:cNvSpPr>
          <p:nvPr>
            <p:ph idx="1"/>
          </p:nvPr>
        </p:nvSpPr>
        <p:spPr>
          <a:xfrm>
            <a:off x="416052" y="1570367"/>
            <a:ext cx="8311896" cy="4711471"/>
          </a:xfrm>
          <a:ln>
            <a:noFill/>
          </a:ln>
        </p:spPr>
        <p:txBody>
          <a:bodyPr/>
          <a:lstStyle/>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Never assume the physical or intellectual limitations of a worker with disability.</a:t>
            </a:r>
          </a:p>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Review all job descriptions to make sure that the job requirements are actually required to complete the job.</a:t>
            </a:r>
          </a:p>
          <a:p>
            <a:pPr marL="29160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Ensure that all decision makers understand what constitutes notice of a request for accommodation and what rights are triggered by that request.</a:t>
            </a:r>
            <a:endParaRPr lang="en-US" altLang="en-US" sz="16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Be sure to explore all possible reasonable accommodations for otherwise qualified applicants or employees with a disability.</a:t>
            </a:r>
            <a:endParaRPr lang="en-US" altLang="en-US" sz="16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Engage in frank and open discussions.</a:t>
            </a:r>
            <a:endParaRPr lang="en-US" altLang="en-US" sz="16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Consult with the employee by asking questions.</a:t>
            </a:r>
          </a:p>
          <a:p>
            <a:pPr marL="29160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Document that dialogue as they are negotiations.</a:t>
            </a:r>
          </a:p>
          <a:p>
            <a:pPr marL="29160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Be proactive.</a:t>
            </a:r>
          </a:p>
          <a:p>
            <a:pPr marL="291600" lvl="0" indent="-291600" eaLnBrk="1" hangingPunct="1">
              <a:lnSpc>
                <a:spcPct val="90000"/>
              </a:lnSpc>
              <a:spcBef>
                <a:spcPts val="1000"/>
              </a:spcBef>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Negotiate and make fair and reasonable counterproposals.</a:t>
            </a:r>
          </a:p>
        </p:txBody>
      </p:sp>
    </p:spTree>
    <p:extLst>
      <p:ext uri="{BB962C8B-B14F-4D97-AF65-F5344CB8AC3E}">
        <p14:creationId xmlns:p14="http://schemas.microsoft.com/office/powerpoint/2010/main" val="198389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cs typeface="Calibri" panose="020F0502020204030204" pitchFamily="34" charset="0"/>
              </a:rPr>
              <a:t>Management Tips </a:t>
            </a:r>
            <a:r>
              <a:rPr lang="en-US" sz="2400" dirty="0">
                <a:effectLst/>
                <a:latin typeface="Calibri" panose="020F0502020204030204" pitchFamily="34" charset="0"/>
                <a:cs typeface="Calibri" panose="020F0502020204030204" pitchFamily="34" charset="0"/>
              </a:rPr>
              <a:t>2</a:t>
            </a:r>
          </a:p>
        </p:txBody>
      </p:sp>
      <p:sp>
        <p:nvSpPr>
          <p:cNvPr id="34819" name="Content Placeholder"/>
          <p:cNvSpPr>
            <a:spLocks noGrp="1" noChangeArrowheads="1"/>
          </p:cNvSpPr>
          <p:nvPr>
            <p:ph idx="1"/>
          </p:nvPr>
        </p:nvSpPr>
        <p:spPr>
          <a:xfrm>
            <a:off x="457200" y="1525099"/>
            <a:ext cx="8229600" cy="4711471"/>
          </a:xfrm>
          <a:ln>
            <a:noFill/>
          </a:ln>
        </p:spPr>
        <p:txBody>
          <a:bodyPr/>
          <a:lstStyle/>
          <a:p>
            <a:pPr marL="291600" lvl="0" indent="-291600" eaLnBrk="1" hangingPunct="1">
              <a:lnSpc>
                <a:spcPct val="90000"/>
              </a:lnSpc>
              <a:spcBef>
                <a:spcPts val="1000"/>
              </a:spcBef>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Be </a:t>
            </a:r>
            <a:r>
              <a:rPr lang="en-IN" altLang="en-US" sz="1600" dirty="0">
                <a:latin typeface="Calibri" panose="020F0502020204030204" pitchFamily="34" charset="0"/>
                <a:cs typeface="Calibri" panose="020F0502020204030204" pitchFamily="34" charset="0"/>
              </a:rPr>
              <a:t>clear on the rules for when medical examinations can be required of a disabled person.</a:t>
            </a:r>
            <a:endParaRPr lang="en-US" altLang="en-US" sz="16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Review all application materials to ensure that there are no inappropriate questions concerning irrelevant abilities.</a:t>
            </a:r>
          </a:p>
          <a:p>
            <a:pPr marL="291600" indent="-291600" eaLnBrk="1" hangingPunct="1">
              <a:lnSpc>
                <a:spcPct val="90000"/>
              </a:lnSpc>
              <a:spcBef>
                <a:spcPts val="1000"/>
              </a:spcBef>
              <a:buFont typeface="Arial" panose="020B0604020202020204" pitchFamily="34" charset="0"/>
              <a:buChar char="•"/>
              <a:defRPr/>
            </a:pPr>
            <a:r>
              <a:rPr lang="en-IN" sz="1600" dirty="0">
                <a:latin typeface="Calibri" panose="020F0502020204030204" pitchFamily="34" charset="0"/>
                <a:cs typeface="Calibri" panose="020F0502020204030204" pitchFamily="34" charset="0"/>
              </a:rPr>
              <a:t>All decision makers should understand that they can violate the A D A, even if the employee has no disability, if they treat the employee as disabled.</a:t>
            </a:r>
          </a:p>
          <a:p>
            <a:pPr marL="291600" lvl="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All disabilities need not be accommodated.</a:t>
            </a:r>
          </a:p>
          <a:p>
            <a:pPr marL="291600" lvl="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Documentation or a medical examination prior to an employee's return to work if he or she is on leave can be requested.</a:t>
            </a:r>
          </a:p>
          <a:p>
            <a:pPr marL="291600" lvl="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Post information on the Genetic Information Non-discrimination Act.</a:t>
            </a:r>
          </a:p>
          <a:p>
            <a:pPr marL="291600" lvl="0"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All Equal Employment Opportunity statements and manuals should be amended to include references to genetic discrimination and the A D A A.</a:t>
            </a:r>
            <a:endParaRPr lang="en-IN" sz="16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defRPr/>
            </a:pPr>
            <a:endParaRPr lang="en-IN"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87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p:cNvSpPr>
            <a:spLocks noGrp="1" noChangeArrowheads="1"/>
          </p:cNvSpPr>
          <p:nvPr>
            <p:ph type="title"/>
          </p:nvPr>
        </p:nvSpPr>
        <p:spPr>
          <a:xfrm>
            <a:off x="457200" y="260350"/>
            <a:ext cx="8229600" cy="782638"/>
          </a:xfrm>
          <a:ln>
            <a:noFill/>
          </a:ln>
        </p:spPr>
        <p:txBody>
          <a:bodyPr/>
          <a:lstStyle/>
          <a:p>
            <a:pPr eaLnBrk="1" hangingPunct="1">
              <a:defRPr/>
            </a:pPr>
            <a:r>
              <a:rPr lang="en-US" dirty="0">
                <a:effectLst/>
                <a:latin typeface="Calibri" panose="020F0502020204030204" pitchFamily="34" charset="0"/>
              </a:rPr>
              <a:t>Statutory Bases </a:t>
            </a:r>
          </a:p>
        </p:txBody>
      </p:sp>
      <p:sp>
        <p:nvSpPr>
          <p:cNvPr id="10243" name="Content Placeholder 3"/>
          <p:cNvSpPr>
            <a:spLocks noGrp="1" noChangeArrowheads="1"/>
          </p:cNvSpPr>
          <p:nvPr>
            <p:ph idx="1"/>
          </p:nvPr>
        </p:nvSpPr>
        <p:spPr>
          <a:xfrm>
            <a:off x="457200" y="1242646"/>
            <a:ext cx="8229600" cy="4958129"/>
          </a:xfrm>
          <a:ln>
            <a:noFill/>
          </a:ln>
        </p:spPr>
        <p:txBody>
          <a:bodyPr/>
          <a:lstStyle/>
          <a:p>
            <a:pPr marL="342900" lvl="1" indent="-342900" eaLnBrk="1" hangingPunct="1"/>
            <a:r>
              <a:rPr lang="en-US" altLang="en-US" sz="1600" b="1" dirty="0">
                <a:latin typeface="Calibri" panose="020F0502020204030204" pitchFamily="34" charset="0"/>
                <a:cs typeface="Calibri" panose="020F0502020204030204" pitchFamily="34" charset="0"/>
              </a:rPr>
              <a:t>Vocational Rehabilitation Act (1973):  </a:t>
            </a:r>
            <a:r>
              <a:rPr lang="en-US" altLang="en-US" sz="1600" dirty="0">
                <a:solidFill>
                  <a:srgbClr val="FF0000"/>
                </a:solidFill>
                <a:latin typeface="Calibri" panose="020F0502020204030204" pitchFamily="34" charset="0"/>
                <a:cs typeface="Calibri" panose="020F0502020204030204" pitchFamily="34" charset="0"/>
              </a:rPr>
              <a:t>Applies to federal government workers and  contractors (businesses that do business with the government).</a:t>
            </a:r>
            <a:r>
              <a:rPr lang="en-US" altLang="en-US" sz="1600" dirty="0">
                <a:latin typeface="Calibri" panose="020F0502020204030204" pitchFamily="34" charset="0"/>
                <a:cs typeface="Calibri" panose="020F0502020204030204" pitchFamily="34" charset="0"/>
              </a:rPr>
              <a:t>  </a:t>
            </a:r>
            <a:r>
              <a:rPr lang="en-US" altLang="en-US" sz="1600" i="1" u="sng" dirty="0">
                <a:solidFill>
                  <a:srgbClr val="FF0000"/>
                </a:solidFill>
                <a:latin typeface="Calibri" panose="020F0502020204030204" pitchFamily="34" charset="0"/>
                <a:cs typeface="Calibri" panose="020F0502020204030204" pitchFamily="34" charset="0"/>
              </a:rPr>
              <a:t>Model for later ADA</a:t>
            </a:r>
            <a:endParaRPr lang="en-US" altLang="en-US" sz="1600" i="1" u="sng" dirty="0">
              <a:latin typeface="Calibri" panose="020F0502020204030204" pitchFamily="34" charset="0"/>
              <a:cs typeface="Calibri" panose="020F0502020204030204" pitchFamily="34" charset="0"/>
            </a:endParaRPr>
          </a:p>
          <a:p>
            <a:pPr marL="742950" lvl="2" indent="-342900" eaLnBrk="1" hangingPunct="1"/>
            <a:r>
              <a:rPr lang="en-US" altLang="en-US" sz="1600" dirty="0">
                <a:latin typeface="Calibri" panose="020F0502020204030204" pitchFamily="34" charset="0"/>
                <a:cs typeface="Calibri" panose="020F0502020204030204" pitchFamily="34" charset="0"/>
              </a:rPr>
              <a:t>“No otherwise qualified individual with a disability in the US</a:t>
            </a:r>
            <a:r>
              <a:rPr lang="mr-IN" altLang="en-US" sz="1600" dirty="0">
                <a:latin typeface="Calibri" panose="020F0502020204030204" pitchFamily="34" charset="0"/>
                <a:cs typeface="Arial" charset="0"/>
              </a:rPr>
              <a:t>…</a:t>
            </a:r>
            <a:r>
              <a:rPr lang="en-US" altLang="en-US" sz="1600" dirty="0">
                <a:latin typeface="Calibri" panose="020F0502020204030204" pitchFamily="34" charset="0"/>
                <a:cs typeface="Calibri" panose="020F0502020204030204" pitchFamily="34" charset="0"/>
              </a:rPr>
              <a:t>shall, solely by reason of her or his disability, be excluded from the participation in, be denied the benefits of, or be subjected to discrimination under any program or activity receiving Federal financial assistance or under any program or activity conducted by any Executive agency.”</a:t>
            </a:r>
          </a:p>
          <a:p>
            <a:pPr lvl="1" eaLnBrk="1" hangingPunct="1"/>
            <a:r>
              <a:rPr lang="en-US" altLang="en-US" sz="1600" b="1" dirty="0">
                <a:latin typeface="Calibri" panose="020F0502020204030204" pitchFamily="34" charset="0"/>
                <a:cs typeface="Calibri" panose="020F0502020204030204" pitchFamily="34" charset="0"/>
              </a:rPr>
              <a:t>Section 504</a:t>
            </a:r>
            <a:r>
              <a:rPr lang="en-US" altLang="en-US" sz="1600" dirty="0">
                <a:latin typeface="Calibri" panose="020F0502020204030204" pitchFamily="34" charset="0"/>
                <a:cs typeface="Calibri" panose="020F0502020204030204" pitchFamily="34" charset="0"/>
              </a:rPr>
              <a:t>: </a:t>
            </a:r>
            <a:r>
              <a:rPr lang="en-US" altLang="en-US" sz="1600" dirty="0">
                <a:solidFill>
                  <a:srgbClr val="0000FF"/>
                </a:solidFill>
                <a:latin typeface="Calibri" panose="020F0502020204030204" pitchFamily="34" charset="0"/>
                <a:cs typeface="Calibri" panose="020F0502020204030204" pitchFamily="34" charset="0"/>
              </a:rPr>
              <a:t>Prohibits discrimination against otherwise-qualified individuals with disabilities by any federal program or activity receiving federal assistance </a:t>
            </a:r>
          </a:p>
          <a:p>
            <a:pPr lvl="1" eaLnBrk="1" hangingPunct="1"/>
            <a:r>
              <a:rPr lang="en-US" altLang="en-US" sz="1600" b="1" dirty="0">
                <a:latin typeface="Calibri" panose="020F0502020204030204" pitchFamily="34" charset="0"/>
                <a:cs typeface="Calibri" panose="020F0502020204030204" pitchFamily="34" charset="0"/>
              </a:rPr>
              <a:t>Sections 501, 503</a:t>
            </a:r>
            <a:r>
              <a:rPr lang="en-US" altLang="en-US" sz="1600" dirty="0">
                <a:latin typeface="Calibri" panose="020F0502020204030204" pitchFamily="34" charset="0"/>
                <a:cs typeface="Calibri" panose="020F0502020204030204" pitchFamily="34" charset="0"/>
              </a:rPr>
              <a:t>: </a:t>
            </a:r>
            <a:r>
              <a:rPr lang="en-US" altLang="en-US" sz="1600" dirty="0">
                <a:solidFill>
                  <a:srgbClr val="0000FF"/>
                </a:solidFill>
                <a:latin typeface="Calibri" panose="020F0502020204030204" pitchFamily="34" charset="0"/>
                <a:cs typeface="Calibri" panose="020F0502020204030204" pitchFamily="34" charset="0"/>
              </a:rPr>
              <a:t>Affirmative Action</a:t>
            </a:r>
            <a:r>
              <a:rPr lang="en-US" altLang="en-US" sz="1600" dirty="0">
                <a:latin typeface="Calibri" panose="020F0502020204030204" pitchFamily="34" charset="0"/>
                <a:cs typeface="Calibri" panose="020F0502020204030204" pitchFamily="34" charset="0"/>
              </a:rPr>
              <a:t>, with plans based on size of contract (</a:t>
            </a:r>
            <a:r>
              <a:rPr lang="en-US" altLang="en-US" sz="1600" dirty="0">
                <a:solidFill>
                  <a:srgbClr val="0000FF"/>
                </a:solidFill>
                <a:latin typeface="Calibri" panose="020F0502020204030204" pitchFamily="34" charset="0"/>
                <a:cs typeface="Calibri" panose="020F0502020204030204" pitchFamily="34" charset="0"/>
              </a:rPr>
              <a:t>$50k or more</a:t>
            </a:r>
            <a:r>
              <a:rPr lang="en-US" altLang="en-US" sz="1600" dirty="0">
                <a:latin typeface="Calibri" panose="020F0502020204030204" pitchFamily="34" charset="0"/>
                <a:cs typeface="Calibri" panose="020F0502020204030204" pitchFamily="34" charset="0"/>
              </a:rPr>
              <a:t>), number of workers (</a:t>
            </a:r>
            <a:r>
              <a:rPr lang="en-US" altLang="en-US" sz="1600" dirty="0">
                <a:solidFill>
                  <a:srgbClr val="0000FF"/>
                </a:solidFill>
                <a:latin typeface="Calibri" panose="020F0502020204030204" pitchFamily="34" charset="0"/>
                <a:cs typeface="Calibri" panose="020F0502020204030204" pitchFamily="34" charset="0"/>
              </a:rPr>
              <a:t>50 or more EE</a:t>
            </a:r>
            <a:r>
              <a:rPr lang="en-US" altLang="en-US" sz="1600" dirty="0">
                <a:latin typeface="Calibri" panose="020F0502020204030204" pitchFamily="34" charset="0"/>
                <a:cs typeface="Calibri" panose="020F0502020204030204" pitchFamily="34" charset="0"/>
              </a:rPr>
              <a:t>)</a:t>
            </a:r>
          </a:p>
          <a:p>
            <a:pPr eaLnBrk="1" hangingPunct="1"/>
            <a:r>
              <a:rPr lang="en-US" altLang="en-US" sz="1600" b="1" dirty="0">
                <a:latin typeface="Calibri" panose="020F0502020204030204" pitchFamily="34" charset="0"/>
                <a:cs typeface="Calibri" panose="020F0502020204030204" pitchFamily="34" charset="0"/>
              </a:rPr>
              <a:t>Americans with Disabilities Act (ADA) (1990): </a:t>
            </a:r>
            <a:r>
              <a:rPr lang="en-US" altLang="en-US" sz="1600" dirty="0">
                <a:solidFill>
                  <a:srgbClr val="FF0000"/>
                </a:solidFill>
                <a:latin typeface="Calibri" panose="020F0502020204030204" pitchFamily="34" charset="0"/>
                <a:cs typeface="Calibri" panose="020F0502020204030204" pitchFamily="34" charset="0"/>
              </a:rPr>
              <a:t>Extends Vocational Rehabilitation Act protection to employees in the </a:t>
            </a:r>
            <a:r>
              <a:rPr lang="en-US" altLang="en-US" sz="1600" u="sng" dirty="0">
                <a:solidFill>
                  <a:srgbClr val="FF0000"/>
                </a:solidFill>
                <a:latin typeface="Calibri" panose="020F0502020204030204" pitchFamily="34" charset="0"/>
                <a:cs typeface="Calibri" panose="020F0502020204030204" pitchFamily="34" charset="0"/>
              </a:rPr>
              <a:t>private</a:t>
            </a:r>
            <a:r>
              <a:rPr lang="en-US" altLang="en-US" sz="1600" dirty="0">
                <a:solidFill>
                  <a:srgbClr val="FF0000"/>
                </a:solidFill>
                <a:latin typeface="Calibri" panose="020F0502020204030204" pitchFamily="34" charset="0"/>
                <a:cs typeface="Calibri" panose="020F0502020204030204" pitchFamily="34" charset="0"/>
              </a:rPr>
              <a:t> sector, with few modifications</a:t>
            </a:r>
          </a:p>
          <a:p>
            <a:pPr lvl="1" eaLnBrk="1" hangingPunct="1"/>
            <a:r>
              <a:rPr lang="en-US" altLang="en-US" sz="1600" dirty="0">
                <a:latin typeface="Calibri" panose="020F0502020204030204" pitchFamily="34" charset="0"/>
                <a:cs typeface="Calibri" panose="020F0502020204030204" pitchFamily="34" charset="0"/>
              </a:rPr>
              <a:t>“No covered entity shall discriminate against a qualified individual with a disability because of the disability of such individual in regard to job application procedures, the hiring, advancement, or discharge of employees, employee compensation, job training, and other terms, conditions, and privileges of employment.”</a:t>
            </a:r>
          </a:p>
          <a:p>
            <a:endParaRPr lang="en-US" alt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xfrm>
            <a:off x="128587" y="260350"/>
            <a:ext cx="9015413" cy="607158"/>
          </a:xfrm>
          <a:ln>
            <a:noFill/>
          </a:ln>
        </p:spPr>
        <p:txBody>
          <a:bodyPr/>
          <a:lstStyle/>
          <a:p>
            <a:pPr eaLnBrk="1" hangingPunct="1">
              <a:defRPr/>
            </a:pPr>
            <a:r>
              <a:rPr lang="en-US" sz="3600" dirty="0">
                <a:effectLst/>
                <a:latin typeface="Calibri" panose="020F0502020204030204" pitchFamily="34" charset="0"/>
                <a:cs typeface="Calibri" panose="020F0502020204030204" pitchFamily="34" charset="0"/>
              </a:rPr>
              <a:t>Americans with Disabilities Act (ADA) of 1990 </a:t>
            </a:r>
          </a:p>
        </p:txBody>
      </p:sp>
      <p:sp>
        <p:nvSpPr>
          <p:cNvPr id="11267" name="Content Placeholder 3"/>
          <p:cNvSpPr>
            <a:spLocks noGrp="1" noChangeArrowheads="1"/>
          </p:cNvSpPr>
          <p:nvPr>
            <p:ph idx="1"/>
          </p:nvPr>
        </p:nvSpPr>
        <p:spPr>
          <a:xfrm>
            <a:off x="585789" y="867508"/>
            <a:ext cx="7988690" cy="5455504"/>
          </a:xfrm>
          <a:ln>
            <a:noFill/>
          </a:ln>
        </p:spPr>
        <p:txBody>
          <a:bodyPr/>
          <a:lstStyle/>
          <a:p>
            <a:pPr eaLnBrk="1" hangingPunct="1">
              <a:spcBef>
                <a:spcPts val="1400"/>
              </a:spcBef>
              <a:defRPr/>
            </a:pPr>
            <a:r>
              <a:rPr lang="en-IN" sz="1500" b="1" dirty="0">
                <a:solidFill>
                  <a:srgbClr val="FF0000"/>
                </a:solidFill>
                <a:latin typeface="Calibri" panose="020F0502020204030204" pitchFamily="34" charset="0"/>
                <a:cs typeface="Calibri" panose="020F0502020204030204" pitchFamily="34" charset="0"/>
              </a:rPr>
              <a:t>Americans with Disabilities Act (ADA) (1990)</a:t>
            </a:r>
          </a:p>
          <a:p>
            <a:pPr lvl="1" eaLnBrk="1" hangingPunct="1">
              <a:spcBef>
                <a:spcPts val="1400"/>
              </a:spcBef>
              <a:defRPr/>
            </a:pPr>
            <a:r>
              <a:rPr lang="en-IN" sz="1500" dirty="0">
                <a:solidFill>
                  <a:srgbClr val="0432FF"/>
                </a:solidFill>
                <a:latin typeface="Calibri" panose="020F0502020204030204" pitchFamily="34" charset="0"/>
                <a:cs typeface="Calibri" panose="020F0502020204030204" pitchFamily="34" charset="0"/>
              </a:rPr>
              <a:t>Extends Rehabilitation Act protection to employees in the </a:t>
            </a:r>
            <a:r>
              <a:rPr lang="en-IN" sz="1500" b="1" u="sng" dirty="0">
                <a:solidFill>
                  <a:srgbClr val="0432FF"/>
                </a:solidFill>
                <a:latin typeface="Calibri" panose="020F0502020204030204" pitchFamily="34" charset="0"/>
                <a:cs typeface="Calibri" panose="020F0502020204030204" pitchFamily="34" charset="0"/>
              </a:rPr>
              <a:t>private sector</a:t>
            </a:r>
            <a:r>
              <a:rPr lang="en-IN" sz="1500" dirty="0">
                <a:solidFill>
                  <a:srgbClr val="0432FF"/>
                </a:solidFill>
                <a:latin typeface="Calibri" panose="020F0502020204030204" pitchFamily="34" charset="0"/>
                <a:cs typeface="Calibri" panose="020F0502020204030204" pitchFamily="34" charset="0"/>
              </a:rPr>
              <a:t>, with few modifications</a:t>
            </a:r>
          </a:p>
          <a:p>
            <a:pPr lvl="1" eaLnBrk="1" hangingPunct="1">
              <a:spcBef>
                <a:spcPts val="1400"/>
              </a:spcBef>
              <a:defRPr/>
            </a:pPr>
            <a:r>
              <a:rPr lang="en-IN" sz="1500" dirty="0">
                <a:latin typeface="Calibri" panose="020F0502020204030204" pitchFamily="34" charset="0"/>
                <a:cs typeface="Calibri" panose="020F0502020204030204" pitchFamily="34" charset="0"/>
              </a:rPr>
              <a:t>Applies to all employers with at least </a:t>
            </a:r>
            <a:r>
              <a:rPr lang="en-IN" sz="1500" b="1" dirty="0">
                <a:solidFill>
                  <a:srgbClr val="0432FF"/>
                </a:solidFill>
                <a:latin typeface="Calibri" panose="020F0502020204030204" pitchFamily="34" charset="0"/>
                <a:cs typeface="Calibri" panose="020F0502020204030204" pitchFamily="34" charset="0"/>
              </a:rPr>
              <a:t>15 employees (similar to Title VII, CRA)</a:t>
            </a:r>
            <a:endParaRPr lang="en-US" sz="1500" b="1" dirty="0">
              <a:solidFill>
                <a:srgbClr val="0432FF"/>
              </a:solidFill>
              <a:latin typeface="Calibri" panose="020F0502020204030204" pitchFamily="34" charset="0"/>
              <a:cs typeface="Calibri" panose="020F0502020204030204" pitchFamily="34" charset="0"/>
            </a:endParaRPr>
          </a:p>
          <a:p>
            <a:pPr lvl="1" eaLnBrk="1" hangingPunct="1">
              <a:spcBef>
                <a:spcPts val="1400"/>
              </a:spcBef>
              <a:defRPr/>
            </a:pPr>
            <a:r>
              <a:rPr lang="en-IN" sz="1500" dirty="0">
                <a:latin typeface="Calibri" panose="020F0502020204030204" pitchFamily="34" charset="0"/>
                <a:cs typeface="Calibri" panose="020F0502020204030204" pitchFamily="34" charset="0"/>
              </a:rPr>
              <a:t>Protections extend to </a:t>
            </a:r>
            <a:r>
              <a:rPr lang="en-IN" sz="1500" dirty="0">
                <a:solidFill>
                  <a:srgbClr val="0432FF"/>
                </a:solidFill>
                <a:latin typeface="Calibri" panose="020F0502020204030204" pitchFamily="34" charset="0"/>
                <a:cs typeface="Calibri" panose="020F0502020204030204" pitchFamily="34" charset="0"/>
              </a:rPr>
              <a:t>private, state, and local government employees</a:t>
            </a:r>
          </a:p>
          <a:p>
            <a:pPr eaLnBrk="1" hangingPunct="1"/>
            <a:r>
              <a:rPr lang="en-US" altLang="en-US" sz="1500" dirty="0">
                <a:latin typeface="Calibri" panose="020F0502020204030204" pitchFamily="34" charset="0"/>
                <a:cs typeface="Calibri" panose="020F0502020204030204" pitchFamily="34" charset="0"/>
              </a:rPr>
              <a:t>ADA protects the disabled from:</a:t>
            </a:r>
          </a:p>
          <a:p>
            <a:pPr marL="800100" lvl="1" indent="-342900" eaLnBrk="1" hangingPunct="1">
              <a:buFont typeface="+mj-lt"/>
              <a:buAutoNum type="arabicPeriod"/>
            </a:pPr>
            <a:r>
              <a:rPr lang="en-US" altLang="en-US" sz="1500" b="1" u="sng" dirty="0">
                <a:solidFill>
                  <a:srgbClr val="FF0000"/>
                </a:solidFill>
                <a:latin typeface="Calibri" panose="020F0502020204030204" pitchFamily="34" charset="0"/>
                <a:cs typeface="Calibri" panose="020F0502020204030204" pitchFamily="34" charset="0"/>
              </a:rPr>
              <a:t>Intentional</a:t>
            </a:r>
            <a:r>
              <a:rPr lang="en-US" altLang="en-US" sz="1500" b="1" dirty="0">
                <a:solidFill>
                  <a:srgbClr val="FF0000"/>
                </a:solidFill>
                <a:latin typeface="Calibri" panose="020F0502020204030204" pitchFamily="34" charset="0"/>
                <a:cs typeface="Calibri" panose="020F0502020204030204" pitchFamily="34" charset="0"/>
              </a:rPr>
              <a:t> </a:t>
            </a:r>
            <a:r>
              <a:rPr lang="en-US" altLang="en-US" sz="1500" dirty="0">
                <a:solidFill>
                  <a:srgbClr val="FF0000"/>
                </a:solidFill>
                <a:latin typeface="Calibri" panose="020F0502020204030204" pitchFamily="34" charset="0"/>
                <a:cs typeface="Calibri" panose="020F0502020204030204" pitchFamily="34" charset="0"/>
              </a:rPr>
              <a:t>discrimination for reasons of social bias </a:t>
            </a:r>
            <a:r>
              <a:rPr lang="en-US" altLang="en-US" sz="1500" dirty="0">
                <a:latin typeface="Calibri" panose="020F0502020204030204" pitchFamily="34" charset="0"/>
                <a:cs typeface="Calibri" panose="020F0502020204030204" pitchFamily="34" charset="0"/>
              </a:rPr>
              <a:t>(</a:t>
            </a:r>
            <a:r>
              <a:rPr lang="en-US" altLang="en-US" sz="1500" u="sng" dirty="0">
                <a:latin typeface="Calibri" panose="020F0502020204030204" pitchFamily="34" charset="0"/>
                <a:cs typeface="Calibri" panose="020F0502020204030204" pitchFamily="34" charset="0"/>
              </a:rPr>
              <a:t>Disparate Treatment</a:t>
            </a:r>
            <a:r>
              <a:rPr lang="en-US" altLang="en-US" sz="1500" dirty="0">
                <a:latin typeface="Calibri" panose="020F0502020204030204" pitchFamily="34" charset="0"/>
                <a:cs typeface="Calibri" panose="020F0502020204030204" pitchFamily="34" charset="0"/>
              </a:rPr>
              <a:t>)</a:t>
            </a:r>
          </a:p>
          <a:p>
            <a:pPr marL="800100" lvl="1" indent="-342900" eaLnBrk="1" hangingPunct="1">
              <a:buFont typeface="+mj-lt"/>
              <a:buAutoNum type="arabicPeriod"/>
            </a:pPr>
            <a:r>
              <a:rPr lang="en-US" altLang="en-US" sz="1500" b="1" u="sng" dirty="0">
                <a:solidFill>
                  <a:srgbClr val="FF0000"/>
                </a:solidFill>
                <a:latin typeface="Calibri" panose="020F0502020204030204" pitchFamily="34" charset="0"/>
                <a:cs typeface="Calibri" panose="020F0502020204030204" pitchFamily="34" charset="0"/>
              </a:rPr>
              <a:t>Neutral standards</a:t>
            </a:r>
            <a:r>
              <a:rPr lang="en-US" altLang="en-US" sz="1500" b="1" dirty="0">
                <a:solidFill>
                  <a:srgbClr val="FF0000"/>
                </a:solidFill>
                <a:latin typeface="Calibri" panose="020F0502020204030204" pitchFamily="34" charset="0"/>
                <a:cs typeface="Calibri" panose="020F0502020204030204" pitchFamily="34" charset="0"/>
              </a:rPr>
              <a:t> </a:t>
            </a:r>
            <a:r>
              <a:rPr lang="en-US" altLang="en-US" sz="1500" dirty="0">
                <a:solidFill>
                  <a:srgbClr val="FF0000"/>
                </a:solidFill>
                <a:latin typeface="Calibri" panose="020F0502020204030204" pitchFamily="34" charset="0"/>
                <a:cs typeface="Calibri" panose="020F0502020204030204" pitchFamily="34" charset="0"/>
              </a:rPr>
              <a:t>(i.e. unintentional) with disparate impact on the disabled </a:t>
            </a:r>
            <a:r>
              <a:rPr lang="en-US" altLang="en-US" sz="1500" dirty="0">
                <a:latin typeface="Calibri" panose="020F0502020204030204" pitchFamily="34" charset="0"/>
                <a:cs typeface="Calibri" panose="020F0502020204030204" pitchFamily="34" charset="0"/>
              </a:rPr>
              <a:t>(</a:t>
            </a:r>
            <a:r>
              <a:rPr lang="en-US" altLang="en-US" sz="1500" u="sng" dirty="0">
                <a:latin typeface="Calibri" panose="020F0502020204030204" pitchFamily="34" charset="0"/>
                <a:cs typeface="Calibri" panose="020F0502020204030204" pitchFamily="34" charset="0"/>
              </a:rPr>
              <a:t>Disparate Impact</a:t>
            </a:r>
            <a:r>
              <a:rPr lang="en-US" altLang="en-US" sz="1500" dirty="0">
                <a:latin typeface="Calibri" panose="020F0502020204030204" pitchFamily="34" charset="0"/>
                <a:cs typeface="Calibri" panose="020F0502020204030204" pitchFamily="34" charset="0"/>
              </a:rPr>
              <a:t>)</a:t>
            </a:r>
          </a:p>
          <a:p>
            <a:pPr marL="1200150" lvl="2" indent="-342900" eaLnBrk="1" hangingPunct="1"/>
            <a:r>
              <a:rPr lang="en-US" altLang="en-US" sz="1500" dirty="0">
                <a:latin typeface="Calibri" panose="020F0502020204030204" pitchFamily="34" charset="0"/>
                <a:cs typeface="Calibri" panose="020F0502020204030204" pitchFamily="34" charset="0"/>
              </a:rPr>
              <a:t>Discrimination as a result of barriers of job performance that can be fully overcome by </a:t>
            </a:r>
            <a:r>
              <a:rPr lang="en-US" altLang="en-US" sz="1500" b="1" dirty="0">
                <a:solidFill>
                  <a:srgbClr val="FF0000"/>
                </a:solidFill>
                <a:latin typeface="Calibri" panose="020F0502020204030204" pitchFamily="34" charset="0"/>
                <a:cs typeface="Calibri" panose="020F0502020204030204" pitchFamily="34" charset="0"/>
              </a:rPr>
              <a:t>reasonable accommodation</a:t>
            </a:r>
          </a:p>
          <a:p>
            <a:pPr marL="800100" lvl="1" indent="-342900" eaLnBrk="1" hangingPunct="1">
              <a:buFont typeface="+mj-lt"/>
              <a:buAutoNum type="arabicPeriod"/>
            </a:pPr>
            <a:r>
              <a:rPr lang="en-US" altLang="en-US" sz="1500" dirty="0">
                <a:latin typeface="Calibri" panose="020F0502020204030204" pitchFamily="34" charset="0"/>
                <a:cs typeface="Calibri" panose="020F0502020204030204" pitchFamily="34" charset="0"/>
              </a:rPr>
              <a:t>Discrimination as a result of </a:t>
            </a:r>
            <a:r>
              <a:rPr lang="en-US" altLang="en-US" sz="1500" b="1" dirty="0">
                <a:solidFill>
                  <a:srgbClr val="FF0000"/>
                </a:solidFill>
                <a:latin typeface="Calibri" panose="020F0502020204030204" pitchFamily="34" charset="0"/>
                <a:cs typeface="Calibri" panose="020F0502020204030204" pitchFamily="34" charset="0"/>
              </a:rPr>
              <a:t>Hostile Work Environment </a:t>
            </a:r>
            <a:r>
              <a:rPr lang="en-US" altLang="en-US" sz="1500" dirty="0">
                <a:latin typeface="Calibri" panose="020F0502020204030204" pitchFamily="34" charset="0"/>
                <a:cs typeface="Calibri" panose="020F0502020204030204" pitchFamily="34" charset="0"/>
              </a:rPr>
              <a:t>(harassment of an EE exists to such an extent that a reasonable EE would dread or fear going to work)</a:t>
            </a:r>
          </a:p>
          <a:p>
            <a:pPr lvl="2" eaLnBrk="1" hangingPunct="1"/>
            <a:r>
              <a:rPr lang="en-US" altLang="en-US" sz="1500" dirty="0">
                <a:latin typeface="Calibri" panose="020F0502020204030204" pitchFamily="34" charset="0"/>
                <a:cs typeface="Calibri" panose="020F0502020204030204" pitchFamily="34" charset="0"/>
              </a:rPr>
              <a:t>Some circuits have extended coverage to harassment</a:t>
            </a:r>
          </a:p>
          <a:p>
            <a:pPr eaLnBrk="1" hangingPunct="1"/>
            <a:r>
              <a:rPr lang="en-US" altLang="en-US" sz="1500" dirty="0">
                <a:latin typeface="Calibri" panose="020F0502020204030204" pitchFamily="34" charset="0"/>
                <a:cs typeface="Calibri" panose="020F0502020204030204" pitchFamily="34" charset="0"/>
              </a:rPr>
              <a:t>Under ADA and Rehabilitation Acts, </a:t>
            </a:r>
            <a:r>
              <a:rPr lang="en-US" altLang="en-US" sz="1500" dirty="0">
                <a:solidFill>
                  <a:srgbClr val="0000FF"/>
                </a:solidFill>
                <a:latin typeface="Calibri" panose="020F0502020204030204" pitchFamily="34" charset="0"/>
                <a:cs typeface="Calibri" panose="020F0502020204030204" pitchFamily="34" charset="0"/>
              </a:rPr>
              <a:t>employers must take </a:t>
            </a:r>
            <a:r>
              <a:rPr lang="en-US" altLang="en-US" sz="1500" i="1" dirty="0">
                <a:solidFill>
                  <a:srgbClr val="0000FF"/>
                </a:solidFill>
                <a:latin typeface="Calibri" panose="020F0502020204030204" pitchFamily="34" charset="0"/>
                <a:cs typeface="Calibri" panose="020F0502020204030204" pitchFamily="34" charset="0"/>
              </a:rPr>
              <a:t>proactive steps </a:t>
            </a:r>
            <a:r>
              <a:rPr lang="en-US" altLang="en-US" sz="1500" dirty="0">
                <a:solidFill>
                  <a:srgbClr val="0000FF"/>
                </a:solidFill>
                <a:latin typeface="Calibri" panose="020F0502020204030204" pitchFamily="34" charset="0"/>
                <a:cs typeface="Calibri" panose="020F0502020204030204" pitchFamily="34" charset="0"/>
              </a:rPr>
              <a:t>to make their workplaces amenable to impaired workers </a:t>
            </a:r>
            <a:r>
              <a:rPr lang="en-US" altLang="en-US" sz="1500" dirty="0">
                <a:latin typeface="Calibri" panose="020F0502020204030204" pitchFamily="34" charset="0"/>
                <a:cs typeface="Calibri" panose="020F0502020204030204" pitchFamily="34" charset="0"/>
              </a:rPr>
              <a:t>(architectural accessibility standards, and specific, job-related accommodations) </a:t>
            </a:r>
            <a:endParaRPr lang="en-US" sz="1500" dirty="0">
              <a:latin typeface="Calibri" panose="020F0502020204030204" pitchFamily="34" charset="0"/>
              <a:cs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defRPr/>
            </a:pP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11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sz="3600" dirty="0">
                <a:effectLst/>
                <a:latin typeface="Calibri" panose="020F0502020204030204" pitchFamily="34" charset="0"/>
              </a:rPr>
              <a:t>Americans with Disabilities (ADA)</a:t>
            </a:r>
          </a:p>
        </p:txBody>
      </p:sp>
      <p:sp>
        <p:nvSpPr>
          <p:cNvPr id="4" name="Content Placeholder 3">
            <a:extLst>
              <a:ext uri="{FF2B5EF4-FFF2-40B4-BE49-F238E27FC236}">
                <a16:creationId xmlns:a16="http://schemas.microsoft.com/office/drawing/2014/main" id="{DFA16037-D34F-9247-AB20-77A6A88EC807}"/>
              </a:ext>
            </a:extLst>
          </p:cNvPr>
          <p:cNvSpPr>
            <a:spLocks noGrp="1"/>
          </p:cNvSpPr>
          <p:nvPr>
            <p:ph idx="1"/>
          </p:nvPr>
        </p:nvSpPr>
        <p:spPr/>
        <p:txBody>
          <a:bodyPr/>
          <a:lstStyle/>
          <a:p>
            <a:pPr lvl="0" eaLnBrk="1" hangingPunct="1">
              <a:spcBef>
                <a:spcPts val="1400"/>
              </a:spcBef>
              <a:defRPr/>
            </a:pPr>
            <a:r>
              <a:rPr lang="en-IN" dirty="0">
                <a:latin typeface="Calibri" panose="020F0502020204030204" pitchFamily="34" charset="0"/>
                <a:cs typeface="Calibri" panose="020F0502020204030204" pitchFamily="34" charset="0"/>
              </a:rPr>
              <a:t>Success rates of disabled employees who sued their employers under the ADA have been </a:t>
            </a:r>
            <a:r>
              <a:rPr lang="en-IN" u="sng" dirty="0">
                <a:latin typeface="Calibri" panose="020F0502020204030204" pitchFamily="34" charset="0"/>
                <a:cs typeface="Calibri" panose="020F0502020204030204" pitchFamily="34" charset="0"/>
              </a:rPr>
              <a:t>generally low</a:t>
            </a:r>
            <a:endParaRPr lang="en-US" u="sng" dirty="0">
              <a:latin typeface="Calibri" panose="020F0502020204030204" pitchFamily="34" charset="0"/>
              <a:cs typeface="Calibri" panose="020F0502020204030204" pitchFamily="34" charset="0"/>
            </a:endParaRPr>
          </a:p>
          <a:p>
            <a:pPr eaLnBrk="1" hangingPunct="1"/>
            <a:r>
              <a:rPr lang="en-IN" altLang="en-US" dirty="0">
                <a:latin typeface="Calibri" panose="020F0502020204030204" pitchFamily="34" charset="0"/>
                <a:cs typeface="Calibri" panose="020F0502020204030204" pitchFamily="34" charset="0"/>
              </a:rPr>
              <a:t>Congress passed the </a:t>
            </a:r>
            <a:r>
              <a:rPr lang="en-IN" altLang="en-US" dirty="0">
                <a:solidFill>
                  <a:srgbClr val="FF0000"/>
                </a:solidFill>
                <a:latin typeface="Calibri" panose="020F0502020204030204" pitchFamily="34" charset="0"/>
                <a:cs typeface="Calibri" panose="020F0502020204030204" pitchFamily="34" charset="0"/>
              </a:rPr>
              <a:t>ADA Amendments Act (ADAAA) in 2008</a:t>
            </a:r>
          </a:p>
          <a:p>
            <a:pPr lvl="1" eaLnBrk="1" hangingPunct="1"/>
            <a:r>
              <a:rPr lang="en-IN" altLang="en-US" dirty="0">
                <a:latin typeface="Calibri" panose="020F0502020204030204" pitchFamily="34" charset="0"/>
                <a:cs typeface="Calibri" panose="020F0502020204030204" pitchFamily="34" charset="0"/>
              </a:rPr>
              <a:t>Mandates that the ADA be </a:t>
            </a:r>
            <a:r>
              <a:rPr lang="en-IN" altLang="en-US" dirty="0">
                <a:solidFill>
                  <a:srgbClr val="0432FF"/>
                </a:solidFill>
                <a:latin typeface="Calibri" panose="020F0502020204030204" pitchFamily="34" charset="0"/>
                <a:cs typeface="Calibri" panose="020F0502020204030204" pitchFamily="34" charset="0"/>
              </a:rPr>
              <a:t>broadly</a:t>
            </a:r>
            <a:r>
              <a:rPr lang="en-IN" altLang="en-US" dirty="0">
                <a:latin typeface="Calibri" panose="020F0502020204030204" pitchFamily="34" charset="0"/>
                <a:cs typeface="Calibri" panose="020F0502020204030204" pitchFamily="34" charset="0"/>
              </a:rPr>
              <a:t> rather than narrowly interpreted</a:t>
            </a:r>
          </a:p>
          <a:p>
            <a:pPr lvl="1" eaLnBrk="1" hangingPunct="1"/>
            <a:r>
              <a:rPr lang="en-IN" altLang="en-US" i="1" dirty="0">
                <a:solidFill>
                  <a:srgbClr val="0432FF"/>
                </a:solidFill>
                <a:latin typeface="Calibri" panose="020F0502020204030204" pitchFamily="34" charset="0"/>
                <a:cs typeface="Calibri" panose="020F0502020204030204" pitchFamily="34" charset="0"/>
              </a:rPr>
              <a:t>Opened the door for new claims of discrimination based on less severe and even temporary disabilities</a:t>
            </a:r>
            <a:endParaRPr lang="en-US" altLang="en-US" i="1" dirty="0">
              <a:solidFill>
                <a:srgbClr val="0432FF"/>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p:cNvSpPr>
            <a:spLocks noGrp="1" noChangeArrowheads="1"/>
          </p:cNvSpPr>
          <p:nvPr>
            <p:ph type="title"/>
          </p:nvPr>
        </p:nvSpPr>
        <p:spPr>
          <a:ln>
            <a:noFill/>
          </a:ln>
        </p:spPr>
        <p:txBody>
          <a:bodyPr/>
          <a:lstStyle/>
          <a:p>
            <a:pPr eaLnBrk="1" hangingPunct="1">
              <a:defRPr/>
            </a:pPr>
            <a:r>
              <a:rPr lang="en-IN" sz="3200" dirty="0">
                <a:effectLst/>
                <a:latin typeface="Calibri" panose="020F0502020204030204" pitchFamily="34" charset="0"/>
                <a:cs typeface="Calibri" panose="020F0502020204030204" pitchFamily="34" charset="0"/>
              </a:rPr>
              <a:t>Difficulties Prohibiting Disability Discrimination</a:t>
            </a:r>
            <a:endParaRPr lang="en-US" sz="3200" dirty="0">
              <a:effectLst/>
              <a:latin typeface="Calibri" panose="020F0502020204030204" pitchFamily="34" charset="0"/>
              <a:cs typeface="Calibri" panose="020F0502020204030204" pitchFamily="34" charset="0"/>
            </a:endParaRPr>
          </a:p>
        </p:txBody>
      </p:sp>
      <p:sp>
        <p:nvSpPr>
          <p:cNvPr id="15363" name="Content Placeholder 3"/>
          <p:cNvSpPr>
            <a:spLocks noGrp="1" noChangeArrowheads="1"/>
          </p:cNvSpPr>
          <p:nvPr>
            <p:ph idx="1"/>
          </p:nvPr>
        </p:nvSpPr>
        <p:spPr>
          <a:xfrm>
            <a:off x="457200" y="1600200"/>
            <a:ext cx="8229600" cy="4194017"/>
          </a:xfrm>
          <a:ln>
            <a:noFill/>
          </a:ln>
        </p:spPr>
        <p:txBody>
          <a:bodyPr/>
          <a:lstStyle/>
          <a:p>
            <a:pPr marL="0" indent="0">
              <a:buNone/>
            </a:pPr>
            <a:r>
              <a:rPr lang="en-US" dirty="0">
                <a:latin typeface="Calibri" panose="020F0502020204030204" pitchFamily="34" charset="0"/>
                <a:cs typeface="Calibri" panose="020F0502020204030204" pitchFamily="34" charset="0"/>
              </a:rPr>
              <a:t>Previously unclear what constitutes a ‘disability’ or ‘disability discrimination’</a:t>
            </a:r>
          </a:p>
          <a:p>
            <a:pPr marL="0" indent="0">
              <a:buNone/>
            </a:pPr>
            <a:r>
              <a:rPr lang="en-US" dirty="0">
                <a:latin typeface="Calibri" panose="020F0502020204030204" pitchFamily="34" charset="0"/>
                <a:cs typeface="Calibri" panose="020F0502020204030204" pitchFamily="34" charset="0"/>
              </a:rPr>
              <a:t>Some employers </a:t>
            </a:r>
            <a:r>
              <a:rPr lang="en-IN" dirty="0">
                <a:latin typeface="Calibri" panose="020F0502020204030204" pitchFamily="34" charset="0"/>
                <a:cs typeface="Calibri" panose="020F0502020204030204" pitchFamily="34" charset="0"/>
              </a:rPr>
              <a:t>disqualify a disabled Applicant if hiring that person will cause the employer to spend any extra money</a:t>
            </a:r>
          </a:p>
          <a:p>
            <a:pPr marL="0" indent="0">
              <a:buNone/>
            </a:pPr>
            <a:r>
              <a:rPr lang="en-US" dirty="0">
                <a:latin typeface="Calibri" panose="020F0502020204030204" pitchFamily="34" charset="0"/>
                <a:cs typeface="Calibri" panose="020F0502020204030204" pitchFamily="34" charset="0"/>
              </a:rPr>
              <a:t>Regarding ‘Accommodations’ to facilitate hiring: </a:t>
            </a:r>
          </a:p>
          <a:p>
            <a:pPr marL="291600" lvl="1" indent="-291600">
              <a:lnSpc>
                <a:spcPct val="90000"/>
              </a:lnSpc>
              <a:spcBef>
                <a:spcPts val="1000"/>
              </a:spcBef>
              <a:buFont typeface="Arial" panose="020B0604020202020204" pitchFamily="34" charset="0"/>
              <a:buChar char="•"/>
            </a:pPr>
            <a:r>
              <a:rPr lang="en-US" dirty="0">
                <a:latin typeface="Calibri" panose="020F0502020204030204" pitchFamily="34" charset="0"/>
                <a:cs typeface="Calibri" panose="020F0502020204030204" pitchFamily="34" charset="0"/>
              </a:rPr>
              <a:t>Unclear </a:t>
            </a:r>
            <a:r>
              <a:rPr lang="en-IN" dirty="0">
                <a:latin typeface="Calibri" panose="020F0502020204030204" pitchFamily="34" charset="0"/>
                <a:cs typeface="Calibri" panose="020F0502020204030204" pitchFamily="34" charset="0"/>
              </a:rPr>
              <a:t>how much accommodation is too much to require of employers - where to draw the 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sz="3600" dirty="0">
                <a:effectLst/>
                <a:latin typeface="Calibri" panose="020F0502020204030204" pitchFamily="34" charset="0"/>
              </a:rPr>
              <a:t>Realities about Disability Discrimination </a:t>
            </a:r>
          </a:p>
        </p:txBody>
      </p:sp>
      <p:sp>
        <p:nvSpPr>
          <p:cNvPr id="4" name="Content Placeholder 3">
            <a:extLst>
              <a:ext uri="{FF2B5EF4-FFF2-40B4-BE49-F238E27FC236}">
                <a16:creationId xmlns:a16="http://schemas.microsoft.com/office/drawing/2014/main" id="{3CAF98AB-A576-6C49-8331-9B436FBDF485}"/>
              </a:ext>
            </a:extLst>
          </p:cNvPr>
          <p:cNvSpPr>
            <a:spLocks noGrp="1"/>
          </p:cNvSpPr>
          <p:nvPr>
            <p:ph idx="1"/>
          </p:nvPr>
        </p:nvSpPr>
        <p:spPr/>
        <p:txBody>
          <a:bodyPr/>
          <a:lstStyle/>
          <a:p>
            <a:pPr eaLnBrk="1" hangingPunct="1"/>
            <a:r>
              <a:rPr lang="en-US" altLang="en-US" sz="1400" dirty="0">
                <a:latin typeface="Calibri" panose="020F0502020204030204" pitchFamily="34" charset="0"/>
                <a:cs typeface="Calibri" panose="020F0502020204030204" pitchFamily="34" charset="0"/>
              </a:rPr>
              <a:t>ER may </a:t>
            </a:r>
            <a:r>
              <a:rPr lang="en-US" altLang="en-US" sz="1400" dirty="0">
                <a:solidFill>
                  <a:srgbClr val="FF0000"/>
                </a:solidFill>
                <a:latin typeface="Calibri" panose="020F0502020204030204" pitchFamily="34" charset="0"/>
                <a:cs typeface="Calibri" panose="020F0502020204030204" pitchFamily="34" charset="0"/>
              </a:rPr>
              <a:t>not question applicants about specific disabilities</a:t>
            </a:r>
            <a:r>
              <a:rPr lang="en-US" altLang="en-US" sz="1400" dirty="0">
                <a:latin typeface="Calibri" panose="020F0502020204030204" pitchFamily="34" charset="0"/>
                <a:cs typeface="Calibri" panose="020F0502020204030204" pitchFamily="34" charset="0"/>
              </a:rPr>
              <a:t>, only about their ability to engage in specific business-related activities</a:t>
            </a:r>
          </a:p>
          <a:p>
            <a:pPr eaLnBrk="1" hangingPunct="1"/>
            <a:r>
              <a:rPr lang="en-US" altLang="en-US" sz="1400" dirty="0">
                <a:latin typeface="Calibri" panose="020F0502020204030204" pitchFamily="34" charset="0"/>
                <a:cs typeface="Calibri" panose="020F0502020204030204" pitchFamily="34" charset="0"/>
              </a:rPr>
              <a:t>An ER may have to </a:t>
            </a:r>
            <a:r>
              <a:rPr lang="en-US" altLang="en-US" sz="1400" dirty="0">
                <a:solidFill>
                  <a:srgbClr val="FF0000"/>
                </a:solidFill>
                <a:latin typeface="Calibri" panose="020F0502020204030204" pitchFamily="34" charset="0"/>
                <a:cs typeface="Calibri" panose="020F0502020204030204" pitchFamily="34" charset="0"/>
              </a:rPr>
              <a:t>alter the working environment in order to accommodate </a:t>
            </a:r>
            <a:r>
              <a:rPr lang="en-US" altLang="en-US" sz="1400" dirty="0">
                <a:latin typeface="Calibri" panose="020F0502020204030204" pitchFamily="34" charset="0"/>
                <a:cs typeface="Calibri" panose="020F0502020204030204" pitchFamily="34" charset="0"/>
              </a:rPr>
              <a:t>a disabled applicant or EE</a:t>
            </a:r>
          </a:p>
          <a:p>
            <a:pPr eaLnBrk="1" hangingPunct="1"/>
            <a:r>
              <a:rPr lang="en-US" altLang="en-US" sz="1400" dirty="0">
                <a:latin typeface="Calibri" panose="020F0502020204030204" pitchFamily="34" charset="0"/>
                <a:cs typeface="Calibri" panose="020F0502020204030204" pitchFamily="34" charset="0"/>
              </a:rPr>
              <a:t>EE’s with disabilities have </a:t>
            </a:r>
            <a:r>
              <a:rPr lang="en-US" altLang="en-US" sz="1400" dirty="0">
                <a:solidFill>
                  <a:srgbClr val="FF0000"/>
                </a:solidFill>
                <a:latin typeface="Calibri" panose="020F0502020204030204" pitchFamily="34" charset="0"/>
                <a:cs typeface="Calibri" panose="020F0502020204030204" pitchFamily="34" charset="0"/>
              </a:rPr>
              <a:t>no more rights to their jobs </a:t>
            </a:r>
            <a:r>
              <a:rPr lang="en-US" altLang="en-US" sz="1400" dirty="0">
                <a:latin typeface="Calibri" panose="020F0502020204030204" pitchFamily="34" charset="0"/>
                <a:cs typeface="Calibri" panose="020F0502020204030204" pitchFamily="34" charset="0"/>
              </a:rPr>
              <a:t>than do nondisabled applicants</a:t>
            </a:r>
          </a:p>
          <a:p>
            <a:pPr eaLnBrk="1" hangingPunct="1"/>
            <a:r>
              <a:rPr lang="en-US" altLang="en-US" sz="1400" dirty="0">
                <a:latin typeface="Calibri" panose="020F0502020204030204" pitchFamily="34" charset="0"/>
                <a:cs typeface="Calibri" panose="020F0502020204030204" pitchFamily="34" charset="0"/>
              </a:rPr>
              <a:t>If someone does not have a disability but </a:t>
            </a:r>
            <a:r>
              <a:rPr lang="en-US" altLang="en-US" sz="1400" dirty="0">
                <a:solidFill>
                  <a:srgbClr val="FF0000"/>
                </a:solidFill>
                <a:latin typeface="Calibri" panose="020F0502020204030204" pitchFamily="34" charset="0"/>
                <a:cs typeface="Calibri" panose="020F0502020204030204" pitchFamily="34" charset="0"/>
              </a:rPr>
              <a:t>others believes </a:t>
            </a:r>
            <a:r>
              <a:rPr lang="en-US" altLang="en-US" sz="1400" dirty="0">
                <a:latin typeface="Calibri" panose="020F0502020204030204" pitchFamily="34" charset="0"/>
                <a:cs typeface="Calibri" panose="020F0502020204030204" pitchFamily="34" charset="0"/>
              </a:rPr>
              <a:t>she or he does, that person is protected against discrimination based on that misperception </a:t>
            </a:r>
            <a:r>
              <a:rPr lang="en-US" altLang="en-US" sz="1400" dirty="0">
                <a:solidFill>
                  <a:srgbClr val="0000FF"/>
                </a:solidFill>
                <a:latin typeface="Calibri" panose="020F0502020204030204" pitchFamily="34" charset="0"/>
                <a:cs typeface="Calibri" panose="020F0502020204030204" pitchFamily="34" charset="0"/>
              </a:rPr>
              <a:t>(same is true of association</a:t>
            </a:r>
            <a:r>
              <a:rPr lang="mr-IN" altLang="en-US" sz="1400" dirty="0">
                <a:solidFill>
                  <a:srgbClr val="0000FF"/>
                </a:solidFill>
                <a:latin typeface="Calibri" panose="020F0502020204030204" pitchFamily="34" charset="0"/>
                <a:cs typeface="Arial" charset="0"/>
              </a:rPr>
              <a:t>…</a:t>
            </a:r>
            <a:r>
              <a:rPr lang="en-US" altLang="en-US" sz="1400" dirty="0">
                <a:solidFill>
                  <a:srgbClr val="0000FF"/>
                </a:solidFill>
                <a:latin typeface="Calibri" panose="020F0502020204030204" pitchFamily="34" charset="0"/>
                <a:cs typeface="Calibri" panose="020F0502020204030204" pitchFamily="34" charset="0"/>
              </a:rPr>
              <a:t>if non-disabled EE is discriminated against on the basis of a disability for whom he/she is associated, the non-disabled EE is protected under ADA) </a:t>
            </a:r>
          </a:p>
          <a:p>
            <a:pPr eaLnBrk="1" hangingPunct="1"/>
            <a:r>
              <a:rPr lang="en-US" sz="1400" dirty="0">
                <a:solidFill>
                  <a:srgbClr val="FF0000"/>
                </a:solidFill>
                <a:latin typeface="Calibri" panose="020F0502020204030204" pitchFamily="34" charset="0"/>
                <a:cs typeface="Calibri" panose="020F0502020204030204" pitchFamily="34" charset="0"/>
              </a:rPr>
              <a:t>HIV status </a:t>
            </a:r>
            <a:r>
              <a:rPr lang="en-US" sz="1400" dirty="0">
                <a:latin typeface="Calibri" panose="020F0502020204030204" pitchFamily="34" charset="0"/>
                <a:cs typeface="Calibri" panose="020F0502020204030204" pitchFamily="34" charset="0"/>
              </a:rPr>
              <a:t>may be considered a disability under the ADA</a:t>
            </a:r>
          </a:p>
          <a:p>
            <a:pPr eaLnBrk="1" hangingPunct="1"/>
            <a:r>
              <a:rPr lang="en-US" sz="1400" dirty="0">
                <a:latin typeface="Calibri" panose="020F0502020204030204" pitchFamily="34" charset="0"/>
                <a:cs typeface="Calibri" panose="020F0502020204030204" pitchFamily="34" charset="0"/>
              </a:rPr>
              <a:t>The definition of disability under the ADA is </a:t>
            </a:r>
            <a:r>
              <a:rPr lang="en-US" sz="1400" dirty="0">
                <a:solidFill>
                  <a:srgbClr val="FF0000"/>
                </a:solidFill>
                <a:latin typeface="Calibri" panose="020F0502020204030204" pitchFamily="34" charset="0"/>
                <a:cs typeface="Calibri" panose="020F0502020204030204" pitchFamily="34" charset="0"/>
              </a:rPr>
              <a:t>not limited only to physical </a:t>
            </a:r>
            <a:r>
              <a:rPr lang="en-US" sz="1400" dirty="0">
                <a:latin typeface="Calibri" panose="020F0502020204030204" pitchFamily="34" charset="0"/>
                <a:cs typeface="Calibri" panose="020F0502020204030204" pitchFamily="34" charset="0"/>
              </a:rPr>
              <a:t>disabilities</a:t>
            </a:r>
          </a:p>
          <a:p>
            <a:pPr eaLnBrk="1" hangingPunct="1"/>
            <a:r>
              <a:rPr lang="en-US" sz="1400" dirty="0">
                <a:latin typeface="Calibri" panose="020F0502020204030204" pitchFamily="34" charset="0"/>
                <a:cs typeface="Calibri" panose="020F0502020204030204" pitchFamily="34" charset="0"/>
              </a:rPr>
              <a:t>ER are </a:t>
            </a:r>
            <a:r>
              <a:rPr lang="en-US" sz="1400" dirty="0">
                <a:solidFill>
                  <a:srgbClr val="FF0000"/>
                </a:solidFill>
                <a:latin typeface="Calibri" panose="020F0502020204030204" pitchFamily="34" charset="0"/>
                <a:cs typeface="Calibri" panose="020F0502020204030204" pitchFamily="34" charset="0"/>
              </a:rPr>
              <a:t>not required to provide any possible accommodations </a:t>
            </a:r>
            <a:r>
              <a:rPr lang="en-US" sz="1400" dirty="0">
                <a:latin typeface="Calibri" panose="020F0502020204030204" pitchFamily="34" charset="0"/>
                <a:cs typeface="Calibri" panose="020F0502020204030204" pitchFamily="34" charset="0"/>
              </a:rPr>
              <a:t>requested by EE with disabilities</a:t>
            </a:r>
          </a:p>
          <a:p>
            <a:pPr eaLnBrk="1" hangingPunct="1"/>
            <a:r>
              <a:rPr lang="en-US" sz="1400" dirty="0">
                <a:latin typeface="Calibri" panose="020F0502020204030204" pitchFamily="34" charset="0"/>
                <a:cs typeface="Calibri" panose="020F0502020204030204" pitchFamily="34" charset="0"/>
              </a:rPr>
              <a:t>The need for reasonable accommodation for a </a:t>
            </a:r>
            <a:r>
              <a:rPr lang="en-US" sz="1400" dirty="0">
                <a:solidFill>
                  <a:srgbClr val="FF0000"/>
                </a:solidFill>
                <a:latin typeface="Calibri" panose="020F0502020204030204" pitchFamily="34" charset="0"/>
                <a:cs typeface="Calibri" panose="020F0502020204030204" pitchFamily="34" charset="0"/>
              </a:rPr>
              <a:t>pre-employment test </a:t>
            </a:r>
            <a:r>
              <a:rPr lang="en-US" sz="1400" dirty="0">
                <a:latin typeface="Calibri" panose="020F0502020204030204" pitchFamily="34" charset="0"/>
                <a:cs typeface="Calibri" panose="020F0502020204030204" pitchFamily="34" charset="0"/>
              </a:rPr>
              <a:t>does not automatically disqualify an applicant from a job</a:t>
            </a: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448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p:cNvSpPr>
            <a:spLocks noGrp="1" noChangeArrowheads="1"/>
          </p:cNvSpPr>
          <p:nvPr>
            <p:ph type="title"/>
          </p:nvPr>
        </p:nvSpPr>
        <p:spPr>
          <a:xfrm>
            <a:off x="457200" y="216131"/>
            <a:ext cx="8229600" cy="1169757"/>
          </a:xfrm>
          <a:ln>
            <a:noFill/>
          </a:ln>
        </p:spPr>
        <p:txBody>
          <a:bodyPr/>
          <a:lstStyle/>
          <a:p>
            <a:pPr eaLnBrk="1" hangingPunct="1">
              <a:defRPr/>
            </a:pPr>
            <a:r>
              <a:rPr lang="en-US" sz="3800" dirty="0">
                <a:effectLst/>
                <a:latin typeface="Calibri" panose="020F0502020204030204" pitchFamily="34" charset="0"/>
                <a:cs typeface="Calibri" panose="020F0502020204030204" pitchFamily="34" charset="0"/>
              </a:rPr>
              <a:t>A</a:t>
            </a:r>
            <a:r>
              <a:rPr lang="en-US" sz="100" dirty="0">
                <a:effectLst/>
                <a:latin typeface="Calibri" panose="020F0502020204030204" pitchFamily="34" charset="0"/>
                <a:cs typeface="Calibri" panose="020F0502020204030204" pitchFamily="34" charset="0"/>
              </a:rPr>
              <a:t> </a:t>
            </a:r>
            <a:r>
              <a:rPr lang="en-US" sz="3800" dirty="0">
                <a:effectLst/>
                <a:latin typeface="Calibri" panose="020F0502020204030204" pitchFamily="34" charset="0"/>
                <a:cs typeface="Calibri" panose="020F0502020204030204" pitchFamily="34" charset="0"/>
              </a:rPr>
              <a:t>D</a:t>
            </a:r>
            <a:r>
              <a:rPr lang="en-US" sz="100" dirty="0">
                <a:effectLst/>
                <a:latin typeface="Calibri" panose="020F0502020204030204" pitchFamily="34" charset="0"/>
                <a:cs typeface="Calibri" panose="020F0502020204030204" pitchFamily="34" charset="0"/>
              </a:rPr>
              <a:t> </a:t>
            </a:r>
            <a:r>
              <a:rPr lang="en-US" sz="3800" dirty="0">
                <a:effectLst/>
                <a:latin typeface="Calibri" panose="020F0502020204030204" pitchFamily="34" charset="0"/>
                <a:cs typeface="Calibri" panose="020F0502020204030204" pitchFamily="34" charset="0"/>
              </a:rPr>
              <a:t>A: </a:t>
            </a:r>
            <a:r>
              <a:rPr lang="en-US" sz="3800" i="1" dirty="0">
                <a:effectLst/>
                <a:latin typeface="Calibri" panose="020F0502020204030204" pitchFamily="34" charset="0"/>
                <a:cs typeface="Calibri" panose="020F0502020204030204" pitchFamily="34" charset="0"/>
              </a:rPr>
              <a:t>Prima</a:t>
            </a:r>
            <a:r>
              <a:rPr lang="en-US" sz="3800" dirty="0">
                <a:effectLst/>
                <a:latin typeface="Calibri" panose="020F0502020204030204" pitchFamily="34" charset="0"/>
                <a:cs typeface="Calibri" panose="020F0502020204030204" pitchFamily="34" charset="0"/>
              </a:rPr>
              <a:t> </a:t>
            </a:r>
            <a:r>
              <a:rPr lang="en-US" sz="3800" i="1" dirty="0">
                <a:effectLst/>
                <a:latin typeface="Calibri" panose="020F0502020204030204" pitchFamily="34" charset="0"/>
                <a:cs typeface="Calibri" panose="020F0502020204030204" pitchFamily="34" charset="0"/>
              </a:rPr>
              <a:t>Facie</a:t>
            </a:r>
            <a:r>
              <a:rPr lang="en-US" sz="3800" dirty="0">
                <a:effectLst/>
                <a:latin typeface="Calibri" panose="020F0502020204030204" pitchFamily="34" charset="0"/>
                <a:cs typeface="Calibri" panose="020F0502020204030204" pitchFamily="34" charset="0"/>
              </a:rPr>
              <a:t> Case for </a:t>
            </a:r>
            <a:br>
              <a:rPr lang="en-US" sz="3800" dirty="0">
                <a:effectLst/>
                <a:latin typeface="Calibri" panose="020F0502020204030204" pitchFamily="34" charset="0"/>
                <a:cs typeface="Calibri" panose="020F0502020204030204" pitchFamily="34" charset="0"/>
              </a:rPr>
            </a:br>
            <a:r>
              <a:rPr lang="en-US" sz="3800" dirty="0">
                <a:effectLst/>
                <a:latin typeface="Calibri" panose="020F0502020204030204" pitchFamily="34" charset="0"/>
                <a:cs typeface="Calibri" panose="020F0502020204030204" pitchFamily="34" charset="0"/>
              </a:rPr>
              <a:t>Disability Discrimination (DT)</a:t>
            </a:r>
          </a:p>
        </p:txBody>
      </p:sp>
      <p:sp>
        <p:nvSpPr>
          <p:cNvPr id="18435" name="Content Placeholder 3"/>
          <p:cNvSpPr>
            <a:spLocks noGrp="1" noChangeArrowheads="1"/>
          </p:cNvSpPr>
          <p:nvPr>
            <p:ph idx="1"/>
          </p:nvPr>
        </p:nvSpPr>
        <p:spPr>
          <a:xfrm>
            <a:off x="457200" y="1600201"/>
            <a:ext cx="8145262" cy="3504459"/>
          </a:xfrm>
          <a:ln>
            <a:noFill/>
          </a:ln>
        </p:spPr>
        <p:txBody>
          <a:bodyPr/>
          <a:lstStyle/>
          <a:p>
            <a:pPr eaLnBrk="1" hangingPunct="1">
              <a:defRPr/>
            </a:pPr>
            <a:r>
              <a:rPr lang="en-US" dirty="0">
                <a:latin typeface="Calibri" panose="020F0502020204030204" pitchFamily="34" charset="0"/>
                <a:cs typeface="Calibri" panose="020F0502020204030204" pitchFamily="34" charset="0"/>
              </a:rPr>
              <a:t>To make a claim an employee must prove:</a:t>
            </a:r>
          </a:p>
          <a:p>
            <a:pPr lvl="1" eaLnBrk="1" hangingPunct="1">
              <a:defRPr/>
            </a:pPr>
            <a:r>
              <a:rPr lang="en-US" dirty="0">
                <a:latin typeface="Calibri" panose="020F0502020204030204" pitchFamily="34" charset="0"/>
                <a:cs typeface="Calibri" panose="020F0502020204030204" pitchFamily="34" charset="0"/>
              </a:rPr>
              <a:t>That she or he is </a:t>
            </a:r>
            <a:r>
              <a:rPr lang="en-US" b="1" dirty="0">
                <a:solidFill>
                  <a:srgbClr val="FF0000"/>
                </a:solidFill>
                <a:latin typeface="Calibri" panose="020F0502020204030204" pitchFamily="34" charset="0"/>
                <a:cs typeface="Calibri" panose="020F0502020204030204" pitchFamily="34" charset="0"/>
              </a:rPr>
              <a:t>disabled/has a disability</a:t>
            </a:r>
          </a:p>
          <a:p>
            <a:pPr lvl="1" eaLnBrk="1" hangingPunct="1">
              <a:defRPr/>
            </a:pPr>
            <a:r>
              <a:rPr lang="en-US" dirty="0">
                <a:latin typeface="Calibri" panose="020F0502020204030204" pitchFamily="34" charset="0"/>
                <a:cs typeface="Calibri" panose="020F0502020204030204" pitchFamily="34" charset="0"/>
              </a:rPr>
              <a:t>That she or he is </a:t>
            </a:r>
            <a:r>
              <a:rPr lang="en-US" b="1" dirty="0">
                <a:solidFill>
                  <a:srgbClr val="FF0000"/>
                </a:solidFill>
                <a:latin typeface="Calibri" panose="020F0502020204030204" pitchFamily="34" charset="0"/>
                <a:cs typeface="Calibri" panose="020F0502020204030204" pitchFamily="34" charset="0"/>
              </a:rPr>
              <a:t>otherwise qualified </a:t>
            </a:r>
            <a:r>
              <a:rPr lang="en-US" dirty="0">
                <a:latin typeface="Calibri" panose="020F0502020204030204" pitchFamily="34" charset="0"/>
                <a:cs typeface="Calibri" panose="020F0502020204030204" pitchFamily="34" charset="0"/>
              </a:rPr>
              <a:t>for the position</a:t>
            </a:r>
          </a:p>
          <a:p>
            <a:pPr lvl="1" eaLnBrk="1" hangingPunct="1">
              <a:defRPr/>
            </a:pPr>
            <a:r>
              <a:rPr lang="en-US" b="1" dirty="0">
                <a:latin typeface="Calibri" panose="020F0502020204030204" pitchFamily="34" charset="0"/>
                <a:cs typeface="Calibri" panose="020F0502020204030204" pitchFamily="34" charset="0"/>
              </a:rPr>
              <a:t>If</a:t>
            </a:r>
            <a:r>
              <a:rPr lang="en-US" dirty="0">
                <a:latin typeface="Calibri" panose="020F0502020204030204" pitchFamily="34" charset="0"/>
                <a:cs typeface="Calibri" panose="020F0502020204030204" pitchFamily="34" charset="0"/>
              </a:rPr>
              <a:t> an </a:t>
            </a:r>
            <a:r>
              <a:rPr lang="en-US" b="1" dirty="0">
                <a:solidFill>
                  <a:srgbClr val="FF0000"/>
                </a:solidFill>
                <a:latin typeface="Calibri" panose="020F0502020204030204" pitchFamily="34" charset="0"/>
                <a:cs typeface="Calibri" panose="020F0502020204030204" pitchFamily="34" charset="0"/>
              </a:rPr>
              <a:t>accommodation</a:t>
            </a:r>
            <a:r>
              <a:rPr lang="en-US" dirty="0">
                <a:solidFill>
                  <a:srgbClr val="FF0000"/>
                </a:solidFill>
                <a:latin typeface="Calibri" panose="020F0502020204030204" pitchFamily="34" charset="0"/>
                <a:cs typeface="Calibri" panose="020F0502020204030204" pitchFamily="34" charset="0"/>
              </a:rPr>
              <a:t> is required</a:t>
            </a:r>
            <a:r>
              <a:rPr lang="en-US" dirty="0">
                <a:latin typeface="Calibri" panose="020F0502020204030204" pitchFamily="34" charset="0"/>
                <a:cs typeface="Calibri" panose="020F0502020204030204" pitchFamily="34" charset="0"/>
              </a:rPr>
              <a:t>, that the accommodation is </a:t>
            </a:r>
            <a:r>
              <a:rPr lang="en-US" b="1" dirty="0">
                <a:solidFill>
                  <a:srgbClr val="FF0000"/>
                </a:solidFill>
                <a:latin typeface="Calibri" panose="020F0502020204030204" pitchFamily="34" charset="0"/>
                <a:cs typeface="Calibri" panose="020F0502020204030204" pitchFamily="34" charset="0"/>
              </a:rPr>
              <a:t>reasonable</a:t>
            </a:r>
          </a:p>
          <a:p>
            <a:pPr lvl="1" eaLnBrk="1" hangingPunct="1">
              <a:defRPr/>
            </a:pPr>
            <a:r>
              <a:rPr lang="en-US" dirty="0">
                <a:latin typeface="Calibri" panose="020F0502020204030204" pitchFamily="34" charset="0"/>
                <a:cs typeface="Calibri" panose="020F0502020204030204" pitchFamily="34" charset="0"/>
              </a:rPr>
              <a:t>That she or he suffered an </a:t>
            </a:r>
            <a:r>
              <a:rPr lang="en-US" b="1" dirty="0">
                <a:solidFill>
                  <a:srgbClr val="FF0000"/>
                </a:solidFill>
                <a:latin typeface="Calibri" panose="020F0502020204030204" pitchFamily="34" charset="0"/>
                <a:cs typeface="Calibri" panose="020F0502020204030204" pitchFamily="34" charset="0"/>
              </a:rPr>
              <a:t>adverse employment decision</a:t>
            </a:r>
            <a:r>
              <a:rPr lang="en-US" dirty="0">
                <a:latin typeface="Calibri" panose="020F0502020204030204" pitchFamily="34" charset="0"/>
                <a:cs typeface="Calibri" panose="020F0502020204030204" pitchFamily="34" charset="0"/>
              </a:rPr>
              <a:t>, such as a termination or demotion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109&quot;&gt;&lt;object type=&quot;3&quot; unique_id=&quot;10110&quot;&gt;&lt;property id=&quot;20148&quot; value=&quot;5&quot;/&gt;&lt;property id=&quot;20300&quot; value=&quot;Slide 1 - &amp;quot;Chapter 2&amp;#x0D;&amp;#x0A;The Employment Law Toolkit: Resources for Understanding the Law and Recurring Legal Concepts&amp;quot;&quot;/&gt;&lt;property id=&quot;20307&quot; value=&quot;326&quot;/&gt;&lt;/object&gt;&lt;object type=&quot;3&quot; unique_id=&quot;10111&quot;&gt;&lt;property id=&quot;20148&quot; value=&quot;5&quot;/&gt;&lt;property id=&quot;20300&quot; value=&quot;Slide 2 - &amp;quot;Learning Objectives&amp;quot;&quot;/&gt;&lt;property id=&quot;20307&quot; value=&quot;292&quot;/&gt;&lt;/object&gt;&lt;object type=&quot;3&quot; unique_id=&quot;10112&quot;&gt;&lt;property id=&quot;20148&quot; value=&quot;5&quot;/&gt;&lt;property id=&quot;20300&quot; value=&quot;Slide 3 - &amp;quot;Learning Objectives&amp;quot;&quot;/&gt;&lt;property id=&quot;20307&quot; value=&quot;325&quot;/&gt;&lt;/object&gt;&lt;object type=&quot;3&quot; unique_id=&quot;10113&quot;&gt;&lt;property id=&quot;20148&quot; value=&quot;5&quot;/&gt;&lt;property id=&quot;20300&quot; value=&quot;Slide 4 - &amp;quot;Learning Objectives&amp;quot;&quot;/&gt;&lt;property id=&quot;20307&quot; value=&quot;324&quot;/&gt;&lt;/object&gt;&lt;object type=&quot;3&quot; unique_id=&quot;10114&quot;&gt;&lt;property id=&quot;20148&quot; value=&quot;5&quot;/&gt;&lt;property id=&quot;20300&quot; value=&quot;Slide 5 - &amp;quot;Stare Decisis and Precedent&amp;quot;&quot;/&gt;&lt;property id=&quot;20307&quot; value=&quot;293&quot;/&gt;&lt;/object&gt;&lt;object type=&quot;3&quot; unique_id=&quot;10115&quot;&gt;&lt;property id=&quot;20148&quot; value=&quot;5&quot;/&gt;&lt;property id=&quot;20300&quot; value=&quot;Slide 6 - &amp;quot;Stare Decisis and Precedent&amp;quot;&quot;/&gt;&lt;property id=&quot;20307&quot; value=&quot;294&quot;/&gt;&lt;/object&gt;&lt;object type=&quot;3&quot; unique_id=&quot;10116&quot;&gt;&lt;property id=&quot;20148&quot; value=&quot;5&quot;/&gt;&lt;property id=&quot;20300&quot; value=&quot;Slide 7 - &amp;quot;Understanding the Case Information&amp;quot;&quot;/&gt;&lt;property id=&quot;20307&quot; value=&quot;327&quot;/&gt;&lt;/object&gt;&lt;object type=&quot;3&quot; unique_id=&quot;10117&quot;&gt;&lt;property id=&quot;20148&quot; value=&quot;5&quot;/&gt;&lt;property id=&quot;20300&quot; value=&quot;Slide 8 - &amp;quot;Understanding the Case Information&amp;quot;&quot;/&gt;&lt;property id=&quot;20307&quot; value=&quot;329&quot;/&gt;&lt;/object&gt;&lt;object type=&quot;3&quot; unique_id=&quot;10118&quot;&gt;&lt;property id=&quot;20148&quot; value=&quot;5&quot;/&gt;&lt;property id=&quot;20300&quot; value=&quot;Slide 9 - &amp;quot;Prima Facie Case&amp;quot;&quot;/&gt;&lt;property id=&quot;20307&quot; value=&quot;297&quot;/&gt;&lt;/object&gt;&lt;object type=&quot;3&quot; unique_id=&quot;10119&quot;&gt;&lt;property id=&quot;20148&quot; value=&quot;5&quot;/&gt;&lt;property id=&quot;20300&quot; value=&quot;Slide 10 - &amp;quot;Employment-at-Will Concepts&amp;quot;&quot;/&gt;&lt;property id=&quot;20307&quot; value=&quot;298&quot;/&gt;&lt;/object&gt;&lt;object type=&quot;3&quot; unique_id=&quot;10120&quot;&gt;&lt;property id=&quot;20148&quot; value=&quot;5&quot;/&gt;&lt;property id=&quot;20300&quot; value=&quot;Slide 11 - &amp;quot;Employment-at-Will Concepts&amp;quot;&quot;/&gt;&lt;property id=&quot;20307&quot; value=&quot;299&quot;/&gt;&lt;/object&gt;&lt;object type=&quot;3&quot; unique_id=&quot;10121&quot;&gt;&lt;property id=&quot;20148&quot; value=&quot;5&quot;/&gt;&lt;property id=&quot;20300&quot; value=&quot;Slide 12 - &amp;quot;Exceptions to the At-Will Doctrine&amp;quot;&quot;/&gt;&lt;property id=&quot;20307&quot; value=&quot;300&quot;/&gt;&lt;/object&gt;&lt;object type=&quot;3&quot; unique_id=&quot;10122&quot;&gt;&lt;property id=&quot;20148&quot; value=&quot;5&quot;/&gt;&lt;property id=&quot;20300&quot; value=&quot;Slide 13 - &amp;quot;Violation of Public Policy&amp;quot;&quot;/&gt;&lt;property id=&quot;20307&quot; value=&quot;301&quot;/&gt;&lt;/object&gt;&lt;object type=&quot;3&quot; unique_id=&quot;10123&quot;&gt;&lt;property id=&quot;20148&quot; value=&quot;5&quot;/&gt;&lt;property id=&quot;20300&quot; value=&quot;Slide 14 - &amp;quot;Retaliatory Discharge&amp;quot;&quot;/&gt;&lt;property id=&quot;20307&quot; value=&quot;302&quot;/&gt;&lt;/object&gt;&lt;object type=&quot;3&quot; unique_id=&quot;10124&quot;&gt;&lt;property id=&quot;20148&quot; value=&quot;5&quot;/&gt;&lt;property id=&quot;20300&quot; value=&quot;Slide 15 - &amp;quot;Retaliatory Discharge: Prima Facie Case&amp;quot;&quot;/&gt;&lt;property id=&quot;20307&quot; value=&quot;305&quot;/&gt;&lt;/object&gt;&lt;object type=&quot;3&quot; unique_id=&quot;10125&quot;&gt;&lt;property id=&quot;20148&quot; value=&quot;5&quot;/&gt;&lt;property id=&quot;20300&quot; value=&quot;Slide 16 - &amp;quot;Breach of Implied Covenant of Good Faith and Fair Dealing&amp;quot;&quot;/&gt;&lt;property id=&quot;20307&quot; value=&quot;303&quot;/&gt;&lt;/object&gt;&lt;object type=&quot;3&quot; unique_id=&quot;10126&quot;&gt;&lt;property id=&quot;20148&quot; value=&quot;5&quot;/&gt;&lt;property id=&quot;20300&quot; value=&quot;Slide 17 - &amp;quot;Breach of Implied Contract&amp;quot;&quot;/&gt;&lt;property id=&quot;20307&quot; value=&quot;304&quot;/&gt;&lt;/object&gt;&lt;object type=&quot;3&quot; unique_id=&quot;10127&quot;&gt;&lt;property id=&quot;20148&quot; value=&quot;5&quot;/&gt;&lt;property id=&quot;20300&quot; value=&quot;Slide 18 - &amp;quot;Promissory Estoppel: Prima Facie Case&amp;quot;&quot;/&gt;&lt;property id=&quot;20307&quot; value=&quot;306&quot;/&gt;&lt;/object&gt;&lt;object type=&quot;3&quot; unique_id=&quot;10128&quot;&gt;&lt;property id=&quot;20148&quot; value=&quot;5&quot;/&gt;&lt;property id=&quot;20300&quot; value=&quot;Slide 19 - &amp;quot;Constructive Discharge&amp;quot;&quot;/&gt;&lt;property id=&quot;20307&quot; value=&quot;307&quot;/&gt;&lt;/object&gt;&lt;object type=&quot;3&quot; unique_id=&quot;10129&quot;&gt;&lt;property id=&quot;20148&quot; value=&quot;5&quot;/&gt;&lt;property id=&quot;20300&quot; value=&quot;Slide 20 - &amp;quot;Other Exceptions to At-Will Doctrine&amp;quot;&quot;/&gt;&lt;property id=&quot;20307&quot; value=&quot;308&quot;/&gt;&lt;/object&gt;&lt;object type=&quot;3&quot; unique_id=&quot;10130&quot;&gt;&lt;property id=&quot;20148&quot; value=&quot;5&quot;/&gt;&lt;property id=&quot;20300&quot; value=&quot;Slide 21 - &amp;quot;Other Exceptions to At-Will Doctrine&amp;quot;&quot;/&gt;&lt;property id=&quot;20307&quot; value=&quot;323&quot;/&gt;&lt;/object&gt;&lt;object type=&quot;3&quot; unique_id=&quot;10131&quot;&gt;&lt;property id=&quot;20148&quot; value=&quot;5&quot;/&gt;&lt;property id=&quot;20300&quot; value=&quot;Slide 22 - &amp;quot;Disparate Treatment Discrimination: Prima Facie Case&amp;quot;&quot;/&gt;&lt;property id=&quot;20307&quot; value=&quot;309&quot;/&gt;&lt;/object&gt;&lt;object type=&quot;3&quot; unique_id=&quot;10132&quot;&gt;&lt;property id=&quot;20148&quot; value=&quot;5&quot;/&gt;&lt;property id=&quot;20300&quot; value=&quot;Slide 23 - &amp;quot;Employment Discrimination Concepts: Disparate Treatment&amp;quot;&quot;/&gt;&lt;property id=&quot;20307&quot; value=&quot;330&quot;/&gt;&lt;/object&gt;&lt;object type=&quot;3&quot; unique_id=&quot;10133&quot;&gt;&lt;property id=&quot;20148&quot; value=&quot;5&quot;/&gt;&lt;property id=&quot;20300&quot; value=&quot;Slide 24 - &amp;quot;Employment Discrimination Concepts: Disparate Treatment&amp;quot;&quot;/&gt;&lt;property id=&quot;20307&quot; value=&quot;310&quot;/&gt;&lt;/object&gt;&lt;object type=&quot;3&quot; unique_id=&quot;10134&quot;&gt;&lt;property id=&quot;20148&quot; value=&quot;5&quot;/&gt;&lt;property id=&quot;20300&quot; value=&quot;Slide 25 - &amp;quot;Employment Discrimination Concepts: Disparate Impact&amp;quot;&quot;/&gt;&lt;property id=&quot;20307&quot; value=&quot;311&quot;/&gt;&lt;/object&gt;&lt;object type=&quot;3&quot; unique_id=&quot;10135&quot;&gt;&lt;property id=&quot;20148&quot; value=&quot;5&quot;/&gt;&lt;property id=&quot;20300&quot; value=&quot;Slide 26 - &amp;quot;Employment Discrimination Concepts: Disparate Impact&amp;quot;&quot;/&gt;&lt;property id=&quot;20307&quot; value=&quot;312&quot;/&gt;&lt;/object&gt;&lt;object type=&quot;3&quot; unique_id=&quot;10136&quot;&gt;&lt;property id=&quot;20148&quot; value=&quot;5&quot;/&gt;&lt;property id=&quot;20300&quot; value=&quot;Slide 27 - &amp;quot;Employment Discrimination Concepts:&amp;#x0D;&amp;#x0A;Disparate Impact&amp;quot;&quot;/&gt;&lt;property id=&quot;20307&quot; value=&quot;313&quot;/&gt;&lt;/object&gt;&lt;object type=&quot;3&quot; unique_id=&quot;10137&quot;&gt;&lt;property id=&quot;20148&quot; value=&quot;5&quot;/&gt;&lt;property id=&quot;20300&quot; value=&quot;Slide 28 - &amp;quot;Other Defenses to Employment Discrimination Claims&amp;quot;&quot;/&gt;&lt;property id=&quot;20307&quot; value=&quot;314&quot;/&gt;&lt;/object&gt;&lt;object type=&quot;3&quot; unique_id=&quot;10138&quot;&gt;&lt;property id=&quot;20148&quot; value=&quot;5&quot;/&gt;&lt;property id=&quot;20300&quot; value=&quot;Slide 29 - &amp;quot;Accommodation&amp;quot;&quot;/&gt;&lt;property id=&quot;20307&quot; value=&quot;315&quot;/&gt;&lt;/object&gt;&lt;object type=&quot;3&quot; unique_id=&quot;10139&quot;&gt;&lt;property id=&quot;20148&quot; value=&quot;5&quot;/&gt;&lt;property id=&quot;20300&quot; value=&quot;Slide 30 - &amp;quot;Exhibit 2.9 - Employment Discrimination Remedies&amp;quot;&quot;/&gt;&lt;property id=&quot;20307&quot; value=&quot;317&quot;/&gt;&lt;/object&gt;&lt;object type=&quot;3&quot; unique_id=&quot;10140&quot;&gt;&lt;property id=&quot;20148&quot; value=&quot;5&quot;/&gt;&lt;property id=&quot;20300&quot; value=&quot;Slide 31 - &amp;quot;Employment Discrimination Remedies&amp;quot;&quot;/&gt;&lt;property id=&quot;20307&quot; value=&quot;331&quot;/&gt;&lt;/object&gt;&lt;object type=&quot;3&quot; unique_id=&quot;10141&quot;&gt;&lt;property id=&quot;20148&quot; value=&quot;5&quot;/&gt;&lt;property id=&quot;20300&quot; value=&quot;Slide 32 - &amp;quot;Employment Discrimination Remedies&amp;quot;&quot;/&gt;&lt;property id=&quot;20307&quot; value=&quot;332&quot;/&gt;&lt;/object&gt;&lt;object type=&quot;3&quot; unique_id=&quot;10142&quot;&gt;&lt;property id=&quot;20148&quot; value=&quot;5&quot;/&gt;&lt;property id=&quot;20300&quot; value=&quot;Slide 33 - &amp;quot;Legal Resources&amp;quot;&quot;/&gt;&lt;property id=&quot;20307&quot; value=&quot;319&quot;/&gt;&lt;/object&gt;&lt;object type=&quot;3&quot; unique_id=&quot;10143&quot;&gt;&lt;property id=&quot;20148&quot; value=&quot;5&quot;/&gt;&lt;property id=&quot;20300&quot; value=&quot;Slide 34 - &amp;quot;Management Tips&amp;quot;&quot;/&gt;&lt;property id=&quot;20307&quot; value=&quot;320&quot;/&gt;&lt;/object&gt;&lt;object type=&quot;3&quot; unique_id=&quot;10144&quot;&gt;&lt;property id=&quot;20148&quot; value=&quot;5&quot;/&gt;&lt;property id=&quot;20300&quot; value=&quot;Slide 35 - &amp;quot;Management Tips&amp;quot;&quot;/&gt;&lt;property id=&quot;20307&quot; value=&quot;321&quot;/&gt;&lt;/object&gt;&lt;/object&gt;&lt;object type=&quot;8&quot; unique_id=&quot;10181&quot;&gt;&lt;/object&gt;&lt;/object&gt;&lt;/database&gt;"/>
  <p:tag name="MMPROD_NEXTUNIQUEID" val="10010"/>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AF39A3-5830-42ED-AB78-00C4B4CA027A}">
  <ds:schemaRefs>
    <ds:schemaRef ds:uri="aa4f5ada-9d1d-46d6-b705-f2cf90d05a91"/>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3b891efd-a537-4e57-a9a6-7bde74ae8a20"/>
    <ds:schemaRef ds:uri="http://www.w3.org/XML/1998/namespace"/>
  </ds:schemaRefs>
</ds:datastoreItem>
</file>

<file path=customXml/itemProps2.xml><?xml version="1.0" encoding="utf-8"?>
<ds:datastoreItem xmlns:ds="http://schemas.openxmlformats.org/officeDocument/2006/customXml" ds:itemID="{3F990067-9F73-4203-95F7-4DD1ACEDC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66B2CC-DBAF-4778-97FA-E2A7475F57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 Number</Template>
  <TotalTime>9235</TotalTime>
  <Words>3885</Words>
  <Application>Microsoft Macintosh PowerPoint</Application>
  <PresentationFormat>On-screen Show (4:3)</PresentationFormat>
  <Paragraphs>296</Paragraphs>
  <Slides>36</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Calibri</vt:lpstr>
      <vt:lpstr>Palatino Linotype</vt:lpstr>
      <vt:lpstr>Arial</vt:lpstr>
      <vt:lpstr>Wingdings</vt:lpstr>
      <vt:lpstr>Courier New</vt:lpstr>
      <vt:lpstr>Calibri Light</vt:lpstr>
      <vt:lpstr>Century Gothic</vt:lpstr>
      <vt:lpstr>Times New Roman</vt:lpstr>
      <vt:lpstr>Chapter Number</vt:lpstr>
      <vt:lpstr>Custom Design</vt:lpstr>
      <vt:lpstr>Chapter 13  Disability  Discrimination</vt:lpstr>
      <vt:lpstr>Learning Objectives</vt:lpstr>
      <vt:lpstr>Removing Old Barriers</vt:lpstr>
      <vt:lpstr>Statutory Bases </vt:lpstr>
      <vt:lpstr>Americans with Disabilities Act (ADA) of 1990 </vt:lpstr>
      <vt:lpstr>Americans with Disabilities (ADA)</vt:lpstr>
      <vt:lpstr>Difficulties Prohibiting Disability Discrimination</vt:lpstr>
      <vt:lpstr>Realities about Disability Discrimination </vt:lpstr>
      <vt:lpstr>A D A: Prima Facie Case for  Disability Discrimination (DT)</vt:lpstr>
      <vt:lpstr>Defining ‘Disability’ </vt:lpstr>
      <vt:lpstr>Disability</vt:lpstr>
      <vt:lpstr>Major Life Activity</vt:lpstr>
      <vt:lpstr>‘Substantially Limited’</vt:lpstr>
      <vt:lpstr>‘Otherwise Qualified’</vt:lpstr>
      <vt:lpstr>Essential Functions</vt:lpstr>
      <vt:lpstr>Direct Threat (i.e contagion)</vt:lpstr>
      <vt:lpstr>Reasonable Accommodation 1</vt:lpstr>
      <vt:lpstr>Reasonable Accommodation 2</vt:lpstr>
      <vt:lpstr>Undue Hardship </vt:lpstr>
      <vt:lpstr>Reasonable Accommodation and the Contingent Worker</vt:lpstr>
      <vt:lpstr>Legal Process: Burden of Proof</vt:lpstr>
      <vt:lpstr>Requests for Accommodation and Employer Responses: Process 1</vt:lpstr>
      <vt:lpstr>Employee’s Responsibility for “Interactive Process” 1</vt:lpstr>
      <vt:lpstr>Employer’s Responsibility for “Interactive Process” 2</vt:lpstr>
      <vt:lpstr>Employer Defenses</vt:lpstr>
      <vt:lpstr>Mental or Emotional Impairments 1</vt:lpstr>
      <vt:lpstr>Mental or Emotional Impairments 2</vt:lpstr>
      <vt:lpstr>Disability Harassment 1</vt:lpstr>
      <vt:lpstr>Additional Responsibilities of Employers: Workers’ Compensation</vt:lpstr>
      <vt:lpstr>Genetic Testing</vt:lpstr>
      <vt:lpstr>Family and Medical Leave Act and the A D A</vt:lpstr>
      <vt:lpstr>Management Considerations and Current Issues </vt:lpstr>
      <vt:lpstr>Management Considerations and Current Issues </vt:lpstr>
      <vt:lpstr>Management Considerations and Current Issues </vt:lpstr>
      <vt:lpstr>Management Tips 1</vt:lpstr>
      <vt:lpstr>Management Tips 2</vt:lpstr>
    </vt:vector>
  </TitlesOfParts>
  <Company>Aesbus Knowledge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663</cp:revision>
  <dcterms:created xsi:type="dcterms:W3CDTF">2005-08-04T17:31:30Z</dcterms:created>
  <dcterms:modified xsi:type="dcterms:W3CDTF">2021-11-07T02:40:21Z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