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1" r:id="rId4"/>
  </p:sldMasterIdLst>
  <p:notesMasterIdLst>
    <p:notesMasterId r:id="rId24"/>
  </p:notesMasterIdLst>
  <p:handoutMasterIdLst>
    <p:handoutMasterId r:id="rId25"/>
  </p:handoutMasterIdLst>
  <p:sldIdLst>
    <p:sldId id="321" r:id="rId5"/>
    <p:sldId id="307" r:id="rId6"/>
    <p:sldId id="322" r:id="rId7"/>
    <p:sldId id="269" r:id="rId8"/>
    <p:sldId id="318" r:id="rId9"/>
    <p:sldId id="299" r:id="rId10"/>
    <p:sldId id="301" r:id="rId11"/>
    <p:sldId id="310" r:id="rId12"/>
    <p:sldId id="300" r:id="rId13"/>
    <p:sldId id="290" r:id="rId14"/>
    <p:sldId id="323" r:id="rId15"/>
    <p:sldId id="312" r:id="rId16"/>
    <p:sldId id="271" r:id="rId17"/>
    <p:sldId id="272" r:id="rId18"/>
    <p:sldId id="315" r:id="rId19"/>
    <p:sldId id="292" r:id="rId20"/>
    <p:sldId id="273" r:id="rId21"/>
    <p:sldId id="324" r:id="rId22"/>
    <p:sldId id="316" r:id="rId23"/>
  </p:sldIdLst>
  <p:sldSz cx="9144000" cy="6858000" type="screen4x3"/>
  <p:notesSz cx="6858000" cy="9144000"/>
  <p:embeddedFontLst>
    <p:embeddedFont>
      <p:font typeface="Calibri" panose="020F0502020204030204" pitchFamily="34" charset="0"/>
      <p:regular r:id="rId26"/>
      <p:bold r:id="rId27"/>
      <p:italic r:id="rId28"/>
      <p:boldItalic r:id="rId29"/>
    </p:embeddedFont>
    <p:embeddedFont>
      <p:font typeface="Century Gothic" panose="020B0502020202020204" pitchFamily="34" charset="0"/>
      <p:regular r:id="rId30"/>
      <p:bold r:id="rId31"/>
      <p:italic r:id="rId32"/>
      <p:boldItalic r:id="rId33"/>
    </p:embeddedFont>
    <p:embeddedFont>
      <p:font typeface="Palatino Linotype" panose="02040502050505030304" pitchFamily="18" charset="0"/>
      <p:regular r:id="rId34"/>
      <p:bold r:id="rId35"/>
      <p:italic r:id="rId36"/>
      <p:boldItalic r:id="rId37"/>
    </p:embeddedFont>
  </p:embeddedFontLst>
  <p:custDataLst>
    <p:tags r:id="rId38"/>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isha Fernandes" initials="AMF" lastIdx="8" clrIdx="0"/>
  <p:cmAuthor id="2" name="Suchitra Krishna" initials="SK"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3C4"/>
    <a:srgbClr val="FF9966"/>
    <a:srgbClr val="D3D3D3"/>
    <a:srgbClr val="006699"/>
    <a:srgbClr val="EAEAEA"/>
    <a:srgbClr val="F5EBD3"/>
    <a:srgbClr val="E7CE91"/>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47" autoAdjust="0"/>
    <p:restoredTop sz="86395" autoAdjust="0"/>
  </p:normalViewPr>
  <p:slideViewPr>
    <p:cSldViewPr>
      <p:cViewPr varScale="1">
        <p:scale>
          <a:sx n="110" d="100"/>
          <a:sy n="110" d="100"/>
        </p:scale>
        <p:origin x="2000"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font" Target="fonts/font9.fntdata"/><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53F56E1E-9DB3-468C-AEB8-5814C917DE83}" type="datetimeFigureOut">
              <a:rPr lang="en-US"/>
              <a:pPr>
                <a:defRPr/>
              </a:pPr>
              <a:t>9/29/21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0453D7ED-EABD-4246-B5AC-17A9D89F03D6}" type="slidenum">
              <a:rPr lang="en-US"/>
              <a:pPr>
                <a:defRPr/>
              </a:pPr>
              <a:t>‹#›</a:t>
            </a:fld>
            <a:endParaRPr lang="en-US"/>
          </a:p>
        </p:txBody>
      </p:sp>
    </p:spTree>
    <p:extLst>
      <p:ext uri="{BB962C8B-B14F-4D97-AF65-F5344CB8AC3E}">
        <p14:creationId xmlns:p14="http://schemas.microsoft.com/office/powerpoint/2010/main" val="17878737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6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096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96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096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71756652-9CF7-447B-94B2-31017D2DCA0F}" type="slidenum">
              <a:rPr lang="en-US"/>
              <a:pPr>
                <a:defRPr/>
              </a:pPr>
              <a:t>‹#›</a:t>
            </a:fld>
            <a:endParaRPr lang="en-US"/>
          </a:p>
        </p:txBody>
      </p:sp>
    </p:spTree>
    <p:extLst>
      <p:ext uri="{BB962C8B-B14F-4D97-AF65-F5344CB8AC3E}">
        <p14:creationId xmlns:p14="http://schemas.microsoft.com/office/powerpoint/2010/main" val="28208367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F5D900AB-2044-41D6-8E15-F2EB04FC8E53}" type="slidenum">
              <a:rPr lang="en-US" smtClean="0"/>
              <a:pPr>
                <a:defRPr/>
              </a:pPr>
              <a:t>1</a:t>
            </a:fld>
            <a:endParaRPr lang="en-US"/>
          </a:p>
        </p:txBody>
      </p:sp>
    </p:spTree>
    <p:extLst>
      <p:ext uri="{BB962C8B-B14F-4D97-AF65-F5344CB8AC3E}">
        <p14:creationId xmlns:p14="http://schemas.microsoft.com/office/powerpoint/2010/main" val="4222854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1483FBC-D665-4442-A534-374E470CF5F0}" type="slidenum">
              <a:rPr lang="en-US" altLang="en-US" smtClean="0"/>
              <a:pPr eaLnBrk="1" hangingPunct="1">
                <a:spcBef>
                  <a:spcPct val="0"/>
                </a:spcBef>
              </a:pPr>
              <a:t>10</a:t>
            </a:fld>
            <a:endParaRPr lang="en-US" alt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298980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p:spPr>
        <p:txBody>
          <a:bodyPr/>
          <a:lstStyle/>
          <a:p>
            <a:endParaRPr lang="en-US" altLang="en-US" dirty="0"/>
          </a:p>
        </p:txBody>
      </p:sp>
      <p:sp>
        <p:nvSpPr>
          <p:cNvPr id="3891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209F05C-DB68-43D3-813F-5C9881E31767}" type="slidenum">
              <a:rPr lang="en-US" altLang="en-US" smtClean="0"/>
              <a:pPr eaLnBrk="1" hangingPunct="1">
                <a:spcBef>
                  <a:spcPct val="0"/>
                </a:spcBef>
              </a:pPr>
              <a:t>11</a:t>
            </a:fld>
            <a:endParaRPr lang="en-US" altLang="en-US"/>
          </a:p>
        </p:txBody>
      </p:sp>
    </p:spTree>
    <p:extLst>
      <p:ext uri="{BB962C8B-B14F-4D97-AF65-F5344CB8AC3E}">
        <p14:creationId xmlns:p14="http://schemas.microsoft.com/office/powerpoint/2010/main" val="2410903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p:spPr>
        <p:txBody>
          <a:bodyPr/>
          <a:lstStyle/>
          <a:p>
            <a:endParaRPr lang="en-US" altLang="en-US" dirty="0"/>
          </a:p>
        </p:txBody>
      </p:sp>
      <p:sp>
        <p:nvSpPr>
          <p:cNvPr id="3891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209F05C-DB68-43D3-813F-5C9881E31767}" type="slidenum">
              <a:rPr lang="en-US" altLang="en-US" smtClean="0"/>
              <a:pPr eaLnBrk="1" hangingPunct="1">
                <a:spcBef>
                  <a:spcPct val="0"/>
                </a:spcBef>
              </a:pPr>
              <a:t>12</a:t>
            </a:fld>
            <a:endParaRPr lang="en-US" altLang="en-US"/>
          </a:p>
        </p:txBody>
      </p:sp>
    </p:spTree>
    <p:extLst>
      <p:ext uri="{BB962C8B-B14F-4D97-AF65-F5344CB8AC3E}">
        <p14:creationId xmlns:p14="http://schemas.microsoft.com/office/powerpoint/2010/main" val="3957070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25ADF2E-781B-4430-B57F-945C0F8DA4AA}" type="slidenum">
              <a:rPr lang="en-US" altLang="en-US" smtClean="0"/>
              <a:pPr eaLnBrk="1" hangingPunct="1">
                <a:spcBef>
                  <a:spcPct val="0"/>
                </a:spcBef>
              </a:pPr>
              <a:t>13</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612074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0E6554E-4030-4F7B-963E-D8235945FAC1}" type="slidenum">
              <a:rPr lang="en-US" altLang="en-US" smtClean="0"/>
              <a:pPr eaLnBrk="1" hangingPunct="1">
                <a:spcBef>
                  <a:spcPct val="0"/>
                </a:spcBef>
              </a:pPr>
              <a:t>14</a:t>
            </a:fld>
            <a:endParaRPr lang="en-US" alt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814398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endParaRPr lang="en-US" altLang="en-US" dirty="0"/>
          </a:p>
        </p:txBody>
      </p:sp>
      <p:sp>
        <p:nvSpPr>
          <p:cNvPr id="4198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659A389-859A-4753-99F6-B16E05BE6D15}" type="slidenum">
              <a:rPr lang="en-US" altLang="en-US" smtClean="0"/>
              <a:pPr eaLnBrk="1" hangingPunct="1">
                <a:spcBef>
                  <a:spcPct val="0"/>
                </a:spcBef>
              </a:pPr>
              <a:t>15</a:t>
            </a:fld>
            <a:endParaRPr lang="en-US" altLang="en-US"/>
          </a:p>
        </p:txBody>
      </p:sp>
    </p:spTree>
    <p:extLst>
      <p:ext uri="{BB962C8B-B14F-4D97-AF65-F5344CB8AC3E}">
        <p14:creationId xmlns:p14="http://schemas.microsoft.com/office/powerpoint/2010/main" val="825028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870C161-65D7-43A8-B85B-8AF72B274355}" type="slidenum">
              <a:rPr lang="en-US" altLang="en-US" smtClean="0"/>
              <a:pPr eaLnBrk="1" hangingPunct="1">
                <a:spcBef>
                  <a:spcPct val="0"/>
                </a:spcBef>
              </a:pPr>
              <a:t>16</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902152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BF350D9-70F1-48F6-859F-80BD33FD0ACC}" type="slidenum">
              <a:rPr lang="en-US" altLang="en-US" smtClean="0"/>
              <a:pPr eaLnBrk="1" hangingPunct="1">
                <a:spcBef>
                  <a:spcPct val="0"/>
                </a:spcBef>
              </a:pPr>
              <a:t>17</a:t>
            </a:fld>
            <a:endParaRPr lang="en-US" alt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9603846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BF350D9-70F1-48F6-859F-80BD33FD0ACC}" type="slidenum">
              <a:rPr lang="en-US" altLang="en-US" smtClean="0"/>
              <a:pPr eaLnBrk="1" hangingPunct="1">
                <a:spcBef>
                  <a:spcPct val="0"/>
                </a:spcBef>
              </a:pPr>
              <a:t>18</a:t>
            </a:fld>
            <a:endParaRPr lang="en-US" alt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7129595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endParaRPr lang="en-US" altLang="en-US" dirty="0"/>
          </a:p>
        </p:txBody>
      </p:sp>
      <p:sp>
        <p:nvSpPr>
          <p:cNvPr id="4813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947D5E7-3E1D-4373-AD75-5DFC239F3F34}" type="slidenum">
              <a:rPr lang="en-US" altLang="en-US" smtClean="0"/>
              <a:pPr eaLnBrk="1" hangingPunct="1">
                <a:spcBef>
                  <a:spcPct val="0"/>
                </a:spcBef>
              </a:pPr>
              <a:t>19</a:t>
            </a:fld>
            <a:endParaRPr lang="en-US" altLang="en-US"/>
          </a:p>
        </p:txBody>
      </p:sp>
    </p:spTree>
    <p:extLst>
      <p:ext uri="{BB962C8B-B14F-4D97-AF65-F5344CB8AC3E}">
        <p14:creationId xmlns:p14="http://schemas.microsoft.com/office/powerpoint/2010/main" val="905097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p:spPr>
        <p:txBody>
          <a:bodyPr/>
          <a:lstStyle/>
          <a:p>
            <a:endParaRPr lang="en-US" altLang="en-US" dirty="0"/>
          </a:p>
        </p:txBody>
      </p:sp>
      <p:sp>
        <p:nvSpPr>
          <p:cNvPr id="2765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AFB8665-263D-4D41-9DD2-69FC5FB8BC18}" type="slidenum">
              <a:rPr lang="en-US" altLang="en-US" smtClean="0"/>
              <a:pPr eaLnBrk="1" hangingPunct="1">
                <a:spcBef>
                  <a:spcPct val="0"/>
                </a:spcBef>
              </a:pPr>
              <a:t>2</a:t>
            </a:fld>
            <a:endParaRPr lang="en-US" altLang="en-US"/>
          </a:p>
        </p:txBody>
      </p:sp>
    </p:spTree>
    <p:extLst>
      <p:ext uri="{BB962C8B-B14F-4D97-AF65-F5344CB8AC3E}">
        <p14:creationId xmlns:p14="http://schemas.microsoft.com/office/powerpoint/2010/main" val="2430802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endParaRPr lang="en-US" altLang="en-US" dirty="0"/>
          </a:p>
        </p:txBody>
      </p:sp>
      <p:sp>
        <p:nvSpPr>
          <p:cNvPr id="2867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965A47F-B542-4C84-9D68-5BAF82FAA98B}" type="slidenum">
              <a:rPr lang="en-US" altLang="en-US" smtClean="0"/>
              <a:pPr eaLnBrk="1" hangingPunct="1">
                <a:spcBef>
                  <a:spcPct val="0"/>
                </a:spcBef>
              </a:pPr>
              <a:t>3</a:t>
            </a:fld>
            <a:endParaRPr lang="en-US" altLang="en-US"/>
          </a:p>
        </p:txBody>
      </p:sp>
    </p:spTree>
    <p:extLst>
      <p:ext uri="{BB962C8B-B14F-4D97-AF65-F5344CB8AC3E}">
        <p14:creationId xmlns:p14="http://schemas.microsoft.com/office/powerpoint/2010/main" val="1247067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E27894B-8CC6-4F44-B804-5ED70A4BF45E}" type="slidenum">
              <a:rPr lang="en-US" altLang="en-US" smtClean="0"/>
              <a:pPr eaLnBrk="1" hangingPunct="1">
                <a:spcBef>
                  <a:spcPct val="0"/>
                </a:spcBef>
              </a:pPr>
              <a:t>4</a:t>
            </a:fld>
            <a:endParaRPr lang="en-US" alt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95964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E27894B-8CC6-4F44-B804-5ED70A4BF45E}" type="slidenum">
              <a:rPr lang="en-US" altLang="en-US" smtClean="0"/>
              <a:pPr eaLnBrk="1" hangingPunct="1">
                <a:spcBef>
                  <a:spcPct val="0"/>
                </a:spcBef>
              </a:pPr>
              <a:t>5</a:t>
            </a:fld>
            <a:endParaRPr lang="en-US" alt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071471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8B0938C-2BEB-4E7B-853B-86E9FFC8FA2B}" type="slidenum">
              <a:rPr lang="en-US" altLang="en-US" smtClean="0"/>
              <a:pPr eaLnBrk="1" hangingPunct="1">
                <a:spcBef>
                  <a:spcPct val="0"/>
                </a:spcBef>
              </a:pPr>
              <a:t>6</a:t>
            </a:fld>
            <a:endParaRPr lang="en-US" alt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132840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4AA60D8-64AE-4752-AB68-45A44830CD64}" type="slidenum">
              <a:rPr lang="en-US" altLang="en-US" smtClean="0"/>
              <a:pPr eaLnBrk="1" hangingPunct="1">
                <a:spcBef>
                  <a:spcPct val="0"/>
                </a:spcBef>
              </a:pPr>
              <a:t>7</a:t>
            </a:fld>
            <a:endParaRPr lang="en-US"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768646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p:spPr>
        <p:txBody>
          <a:bodyPr/>
          <a:lstStyle/>
          <a:p>
            <a:endParaRPr lang="en-US" altLang="en-US" dirty="0"/>
          </a:p>
        </p:txBody>
      </p:sp>
      <p:sp>
        <p:nvSpPr>
          <p:cNvPr id="3482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6DA835B-11F7-458A-9084-94C51F5D7D9C}" type="slidenum">
              <a:rPr lang="en-US" altLang="en-US" smtClean="0"/>
              <a:pPr eaLnBrk="1" hangingPunct="1">
                <a:spcBef>
                  <a:spcPct val="0"/>
                </a:spcBef>
              </a:pPr>
              <a:t>8</a:t>
            </a:fld>
            <a:endParaRPr lang="en-US" altLang="en-US"/>
          </a:p>
        </p:txBody>
      </p:sp>
    </p:spTree>
    <p:extLst>
      <p:ext uri="{BB962C8B-B14F-4D97-AF65-F5344CB8AC3E}">
        <p14:creationId xmlns:p14="http://schemas.microsoft.com/office/powerpoint/2010/main" val="2718725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29A0909-0F19-48C8-8195-ADF0F3B1A9F0}" type="slidenum">
              <a:rPr lang="en-US" altLang="en-US" smtClean="0"/>
              <a:pPr eaLnBrk="1" hangingPunct="1">
                <a:spcBef>
                  <a:spcPct val="0"/>
                </a:spcBef>
              </a:pPr>
              <a:t>9</a:t>
            </a:fld>
            <a:endParaRPr lang="en-US" alt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82643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ECAEF34-A7B8-42E9-8C29-138BB9BAF3B5}" type="slidenum">
              <a:rPr lang="en-US"/>
              <a:pPr>
                <a:defRPr/>
              </a:pPr>
              <a:t>‹#›</a:t>
            </a:fld>
            <a:endParaRPr lang="en-US"/>
          </a:p>
        </p:txBody>
      </p:sp>
    </p:spTree>
    <p:extLst>
      <p:ext uri="{BB962C8B-B14F-4D97-AF65-F5344CB8AC3E}">
        <p14:creationId xmlns:p14="http://schemas.microsoft.com/office/powerpoint/2010/main" val="1933507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5"/>
          <p:cNvSpPr>
            <a:spLocks noGrp="1"/>
          </p:cNvSpPr>
          <p:nvPr>
            <p:ph type="sldNum" sz="quarter" idx="12"/>
          </p:nvPr>
        </p:nvSpPr>
        <p:spPr/>
        <p:txBody>
          <a:bodyPr/>
          <a:lstStyle>
            <a:lvl1pPr>
              <a:defRPr/>
            </a:lvl1pPr>
          </a:lstStyle>
          <a:p>
            <a:pPr>
              <a:defRPr/>
            </a:pPr>
            <a:fld id="{91D62C18-BB11-44FF-955E-E0531924BE0F}" type="slidenum">
              <a:rPr lang="en-US"/>
              <a:pPr>
                <a:defRPr/>
              </a:pPr>
              <a:t>‹#›</a:t>
            </a:fld>
            <a:endParaRPr lang="en-US"/>
          </a:p>
        </p:txBody>
      </p:sp>
    </p:spTree>
    <p:extLst>
      <p:ext uri="{BB962C8B-B14F-4D97-AF65-F5344CB8AC3E}">
        <p14:creationId xmlns:p14="http://schemas.microsoft.com/office/powerpoint/2010/main" val="759644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vl1pPr>
          </a:lstStyle>
          <a:p>
            <a:pPr>
              <a:defRPr/>
            </a:pPr>
            <a:fld id="{07076482-B2B4-4F9B-B1AF-A686B5107B9D}" type="slidenum">
              <a:rPr lang="en-US"/>
              <a:pPr>
                <a:defRPr/>
              </a:pPr>
              <a:t>‹#›</a:t>
            </a:fld>
            <a:endParaRPr lang="en-US"/>
          </a:p>
        </p:txBody>
      </p:sp>
    </p:spTree>
    <p:extLst>
      <p:ext uri="{BB962C8B-B14F-4D97-AF65-F5344CB8AC3E}">
        <p14:creationId xmlns:p14="http://schemas.microsoft.com/office/powerpoint/2010/main" val="2550527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vl1pPr>
          </a:lstStyle>
          <a:p>
            <a:pPr>
              <a:defRPr/>
            </a:pPr>
            <a:fld id="{0BF194EE-CA3C-4B7C-B499-879957812DDF}" type="slidenum">
              <a:rPr lang="en-US"/>
              <a:pPr>
                <a:defRPr/>
              </a:pPr>
              <a:t>‹#›</a:t>
            </a:fld>
            <a:endParaRPr lang="en-US"/>
          </a:p>
        </p:txBody>
      </p:sp>
    </p:spTree>
    <p:extLst>
      <p:ext uri="{BB962C8B-B14F-4D97-AF65-F5344CB8AC3E}">
        <p14:creationId xmlns:p14="http://schemas.microsoft.com/office/powerpoint/2010/main" val="85424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sp>
        <p:nvSpPr>
          <p:cNvPr id="4" name="Oval 3"/>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4"/>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1" name="Slide Number Placeholder 5"/>
          <p:cNvSpPr>
            <a:spLocks noGrp="1"/>
          </p:cNvSpPr>
          <p:nvPr>
            <p:ph type="sldNum" sz="quarter" idx="12"/>
          </p:nvPr>
        </p:nvSpPr>
        <p:spPr/>
        <p:txBody>
          <a:bodyPr/>
          <a:lstStyle>
            <a:lvl1pPr>
              <a:defRPr/>
            </a:lvl1pPr>
          </a:lstStyle>
          <a:p>
            <a:pPr>
              <a:defRPr/>
            </a:pPr>
            <a:fld id="{ED786774-B929-40F0-8412-FE7BE637E274}" type="slidenum">
              <a:rPr lang="en-US"/>
              <a:pPr>
                <a:defRPr/>
              </a:pPr>
              <a:t>‹#›</a:t>
            </a:fld>
            <a:endParaRPr lang="en-US"/>
          </a:p>
        </p:txBody>
      </p:sp>
      <p:sp>
        <p:nvSpPr>
          <p:cNvPr id="13" name="Text Placeholder 2"/>
          <p:cNvSpPr>
            <a:spLocks noGrp="1"/>
          </p:cNvSpPr>
          <p:nvPr>
            <p:ph type="body" idx="14"/>
          </p:nvPr>
        </p:nvSpPr>
        <p:spPr>
          <a:xfrm>
            <a:off x="722313" y="5152497"/>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701930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n-US"/>
              <a:t>Click to edit Master title style</a:t>
            </a:r>
            <a:endParaRPr lang="en-US" dirty="0"/>
          </a:p>
        </p:txBody>
      </p:sp>
      <p:sp>
        <p:nvSpPr>
          <p:cNvPr id="3" name="Content Placeholder 2"/>
          <p:cNvSpPr>
            <a:spLocks noGrp="1"/>
          </p:cNvSpPr>
          <p:nvPr>
            <p:ph idx="1"/>
          </p:nvPr>
        </p:nvSpPr>
        <p:spPr>
          <a:ln>
            <a:solidFill>
              <a:schemeClr val="tx1"/>
            </a:solidFill>
          </a:ln>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D40C3AE-AA7E-4759-81B1-D754CC9FE4B6}" type="slidenum">
              <a:rPr lang="en-US"/>
              <a:pPr>
                <a:defRPr/>
              </a:pPr>
              <a:t>‹#›</a:t>
            </a:fld>
            <a:endParaRPr lang="en-US"/>
          </a:p>
        </p:txBody>
      </p:sp>
    </p:spTree>
    <p:extLst>
      <p:ext uri="{BB962C8B-B14F-4D97-AF65-F5344CB8AC3E}">
        <p14:creationId xmlns:p14="http://schemas.microsoft.com/office/powerpoint/2010/main" val="4000071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2133599"/>
          </a:xfrm>
          <a:ln>
            <a:solidFill>
              <a:schemeClr val="tx1"/>
            </a:solidFill>
          </a:ln>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D40C3AE-AA7E-4759-81B1-D754CC9FE4B6}" type="slidenum">
              <a:rPr lang="en-US"/>
              <a:pPr>
                <a:defRPr/>
              </a:pPr>
              <a:t>‹#›</a:t>
            </a:fld>
            <a:endParaRPr lang="en-US"/>
          </a:p>
        </p:txBody>
      </p:sp>
      <p:sp>
        <p:nvSpPr>
          <p:cNvPr id="5" name="Content Placeholder 2"/>
          <p:cNvSpPr>
            <a:spLocks noGrp="1"/>
          </p:cNvSpPr>
          <p:nvPr>
            <p:ph idx="13"/>
          </p:nvPr>
        </p:nvSpPr>
        <p:spPr>
          <a:xfrm>
            <a:off x="457200" y="2133601"/>
            <a:ext cx="8229600" cy="2133599"/>
          </a:xfrm>
          <a:ln>
            <a:solidFill>
              <a:schemeClr val="tx1"/>
            </a:solidFill>
          </a:ln>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4"/>
          </p:nvPr>
        </p:nvSpPr>
        <p:spPr>
          <a:xfrm>
            <a:off x="457200" y="4343401"/>
            <a:ext cx="8229600" cy="1828799"/>
          </a:xfrm>
          <a:ln>
            <a:solidFill>
              <a:schemeClr val="tx1"/>
            </a:solidFill>
          </a:ln>
        </p:spPr>
        <p:txBody>
          <a:bodyPr/>
          <a:lstStyle>
            <a:lvl5pPr>
              <a:defRPr/>
            </a:lvl5pPr>
            <a:lvl6pPr>
              <a:defRPr/>
            </a:lvl6pPr>
            <a:lvl7pPr>
              <a:defRPr/>
            </a:lvl7pPr>
            <a:lvl8pPr>
              <a:defRPr/>
            </a:lvl8pPr>
            <a:lvl9pPr>
              <a:buFont typeface="Arial"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5173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Oval 3"/>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4"/>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1" name="Slide Number Placeholder 5"/>
          <p:cNvSpPr>
            <a:spLocks noGrp="1"/>
          </p:cNvSpPr>
          <p:nvPr>
            <p:ph type="sldNum" sz="quarter" idx="12"/>
          </p:nvPr>
        </p:nvSpPr>
        <p:spPr/>
        <p:txBody>
          <a:bodyPr/>
          <a:lstStyle>
            <a:lvl1pPr>
              <a:defRPr/>
            </a:lvl1pPr>
          </a:lstStyle>
          <a:p>
            <a:pPr>
              <a:defRPr/>
            </a:pPr>
            <a:fld id="{70825623-3A7B-4161-970C-2F117199A747}" type="slidenum">
              <a:rPr lang="en-US"/>
              <a:pPr>
                <a:defRPr/>
              </a:pPr>
              <a:t>‹#›</a:t>
            </a:fld>
            <a:endParaRPr lang="en-US"/>
          </a:p>
        </p:txBody>
      </p:sp>
    </p:spTree>
    <p:extLst>
      <p:ext uri="{BB962C8B-B14F-4D97-AF65-F5344CB8AC3E}">
        <p14:creationId xmlns:p14="http://schemas.microsoft.com/office/powerpoint/2010/main" val="2819014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6"/>
          </p:nvPr>
        </p:nvSpPr>
        <p:spPr/>
        <p:txBody>
          <a:bodyPr/>
          <a:lstStyle>
            <a:lvl1pPr>
              <a:defRPr/>
            </a:lvl1pPr>
          </a:lstStyle>
          <a:p>
            <a:pPr>
              <a:defRPr/>
            </a:pPr>
            <a:fld id="{D0DBD7E8-83F6-454B-89FD-266733022E60}" type="slidenum">
              <a:rPr lang="en-US"/>
              <a:pPr>
                <a:defRPr/>
              </a:pPr>
              <a:t>‹#›</a:t>
            </a:fld>
            <a:endParaRPr lang="en-US"/>
          </a:p>
        </p:txBody>
      </p:sp>
    </p:spTree>
    <p:extLst>
      <p:ext uri="{BB962C8B-B14F-4D97-AF65-F5344CB8AC3E}">
        <p14:creationId xmlns:p14="http://schemas.microsoft.com/office/powerpoint/2010/main" val="3410412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17"/>
          </p:nvPr>
        </p:nvSpPr>
        <p:spPr/>
        <p:txBody>
          <a:bodyPr/>
          <a:lstStyle>
            <a:lvl1pPr>
              <a:defRPr/>
            </a:lvl1pPr>
          </a:lstStyle>
          <a:p>
            <a:pPr>
              <a:defRPr/>
            </a:pPr>
            <a:fld id="{570408FA-0F2E-4CD1-AABD-85A322234F8E}" type="slidenum">
              <a:rPr lang="en-US"/>
              <a:pPr>
                <a:defRPr/>
              </a:pPr>
              <a:t>‹#›</a:t>
            </a:fld>
            <a:endParaRPr lang="en-US"/>
          </a:p>
        </p:txBody>
      </p:sp>
    </p:spTree>
    <p:extLst>
      <p:ext uri="{BB962C8B-B14F-4D97-AF65-F5344CB8AC3E}">
        <p14:creationId xmlns:p14="http://schemas.microsoft.com/office/powerpoint/2010/main" val="1018929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18D38FCF-AF87-440A-B88F-5BA9E311F48E}" type="slidenum">
              <a:rPr lang="en-US"/>
              <a:pPr>
                <a:defRPr/>
              </a:pPr>
              <a:t>‹#›</a:t>
            </a:fld>
            <a:endParaRPr lang="en-US"/>
          </a:p>
        </p:txBody>
      </p:sp>
    </p:spTree>
    <p:extLst>
      <p:ext uri="{BB962C8B-B14F-4D97-AF65-F5344CB8AC3E}">
        <p14:creationId xmlns:p14="http://schemas.microsoft.com/office/powerpoint/2010/main" val="2207079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defRPr/>
            </a:lvl1pPr>
          </a:lstStyle>
          <a:p>
            <a:pPr>
              <a:defRPr/>
            </a:pPr>
            <a:fld id="{16BC5EA5-ECAC-4894-8490-F817367B0ADC}" type="slidenum">
              <a:rPr lang="en-US"/>
              <a:pPr>
                <a:defRPr/>
              </a:pPr>
              <a:t>‹#›</a:t>
            </a:fld>
            <a:endParaRPr lang="en-US"/>
          </a:p>
        </p:txBody>
      </p:sp>
    </p:spTree>
    <p:extLst>
      <p:ext uri="{BB962C8B-B14F-4D97-AF65-F5344CB8AC3E}">
        <p14:creationId xmlns:p14="http://schemas.microsoft.com/office/powerpoint/2010/main" val="951835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5"/>
          <p:cNvSpPr>
            <a:spLocks noGrp="1"/>
          </p:cNvSpPr>
          <p:nvPr>
            <p:ph type="sldNum" sz="quarter" idx="12"/>
          </p:nvPr>
        </p:nvSpPr>
        <p:spPr/>
        <p:txBody>
          <a:bodyPr/>
          <a:lstStyle>
            <a:lvl1pPr>
              <a:defRPr/>
            </a:lvl1pPr>
          </a:lstStyle>
          <a:p>
            <a:pPr>
              <a:defRPr/>
            </a:pPr>
            <a:fld id="{A6CA4955-D3B8-4386-A7F1-1F877C16F0CD}" type="slidenum">
              <a:rPr lang="en-US"/>
              <a:pPr>
                <a:defRPr/>
              </a:pPr>
              <a:t>‹#›</a:t>
            </a:fld>
            <a:endParaRPr lang="en-US"/>
          </a:p>
        </p:txBody>
      </p:sp>
    </p:spTree>
    <p:extLst>
      <p:ext uri="{BB962C8B-B14F-4D97-AF65-F5344CB8AC3E}">
        <p14:creationId xmlns:p14="http://schemas.microsoft.com/office/powerpoint/2010/main" val="241808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457200" y="260350"/>
            <a:ext cx="8229600" cy="11255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fontAlgn="auto">
              <a:spcBef>
                <a:spcPts val="0"/>
              </a:spcBef>
              <a:spcAft>
                <a:spcPts val="0"/>
              </a:spcAft>
              <a:defRPr sz="1200">
                <a:solidFill>
                  <a:schemeClr val="tx1">
                    <a:lumMod val="65000"/>
                    <a:lumOff val="35000"/>
                  </a:schemeClr>
                </a:solidFill>
                <a:latin typeface="Century Gothic" pitchFamily="34" charset="0"/>
                <a:cs typeface="+mn-cs"/>
              </a:defRPr>
            </a:lvl1pPr>
          </a:lstStyle>
          <a:p>
            <a:pPr>
              <a:defRPr/>
            </a:pPr>
            <a:fld id="{D38EDAB2-133F-4DB8-BC59-0F4B67EAD81B}" type="slidenum">
              <a:rPr lang="en-US"/>
              <a:pPr>
                <a:defRPr/>
              </a:pPr>
              <a:t>‹#›</a:t>
            </a:fld>
            <a:endParaRPr lang="en-US"/>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4533" name="Rectangle 21"/>
          <p:cNvSpPr>
            <a:spLocks noChangeArrowheads="1"/>
          </p:cNvSpPr>
          <p:nvPr userDrawn="1"/>
        </p:nvSpPr>
        <p:spPr bwMode="auto">
          <a:xfrm>
            <a:off x="6934200" y="64008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en-US" altLang="en-US" sz="1000">
                <a:effectLst>
                  <a:outerShdw blurRad="38100" dist="38100" dir="2700000" algn="tl">
                    <a:srgbClr val="C0C0C0"/>
                  </a:outerShdw>
                </a:effectLst>
                <a:latin typeface="Times New Roman" pitchFamily="18" charset="0"/>
              </a:rPr>
              <a:t>6-</a:t>
            </a:r>
            <a:fld id="{23C90220-475E-4345-82B4-F7D0FBA85CBE}" type="slidenum">
              <a:rPr lang="en-US" altLang="en-US" sz="1000" smtClean="0">
                <a:effectLst>
                  <a:outerShdw blurRad="38100" dist="38100" dir="2700000" algn="tl">
                    <a:srgbClr val="C0C0C0"/>
                  </a:outerShdw>
                </a:effectLst>
                <a:latin typeface="Times New Roman" pitchFamily="18" charset="0"/>
              </a:rPr>
              <a:pPr algn="r" eaLnBrk="1" hangingPunct="1">
                <a:defRPr/>
              </a:pPr>
              <a:t>‹#›</a:t>
            </a:fld>
            <a:endParaRPr lang="en-US" altLang="en-US" sz="1000">
              <a:effectLst>
                <a:outerShdw blurRad="38100" dist="38100" dir="2700000" algn="tl">
                  <a:srgbClr val="C0C0C0"/>
                </a:outerShdw>
              </a:effectLst>
              <a:latin typeface="Times New Roman" pitchFamily="18" charset="0"/>
            </a:endParaRPr>
          </a:p>
        </p:txBody>
      </p:sp>
      <p:sp>
        <p:nvSpPr>
          <p:cNvPr id="10" name="Text Placeholder 7"/>
          <p:cNvSpPr txBox="1">
            <a:spLocks/>
          </p:cNvSpPr>
          <p:nvPr userDrawn="1"/>
        </p:nvSpPr>
        <p:spPr>
          <a:xfrm>
            <a:off x="855086" y="6400800"/>
            <a:ext cx="7962899" cy="222377"/>
          </a:xfrm>
          <a:prstGeom prst="rect">
            <a:avLst/>
          </a:prstGeom>
        </p:spPr>
        <p:txBody>
          <a:bodyPr/>
          <a:lstStyle>
            <a:lvl1pPr marL="0" marR="0" indent="0" algn="l" defTabSz="914400" rtl="0" eaLnBrk="0" fontAlgn="base" latinLnBrk="0" hangingPunct="0">
              <a:lnSpc>
                <a:spcPct val="100000"/>
              </a:lnSpc>
              <a:spcBef>
                <a:spcPct val="50000"/>
              </a:spcBef>
              <a:spcAft>
                <a:spcPct val="0"/>
              </a:spcAft>
              <a:buClrTx/>
              <a:buSzTx/>
              <a:buFont typeface="Wingdings" pitchFamily="2" charset="2"/>
              <a:buNone/>
              <a:tabLst/>
              <a:defRPr sz="800" kern="1200">
                <a:solidFill>
                  <a:schemeClr val="tx1"/>
                </a:solidFill>
                <a:latin typeface="Calibri" panose="020F0502020204030204" pitchFamily="34" charset="0"/>
                <a:ea typeface="+mn-ea"/>
                <a:cs typeface="Arial" pitchFamily="34" charset="0"/>
              </a:defRPr>
            </a:lvl1pPr>
            <a:lvl2pPr marL="742950" indent="-285750" algn="l" rtl="0" eaLnBrk="0" fontAlgn="base" hangingPunct="0">
              <a:spcBef>
                <a:spcPct val="50000"/>
              </a:spcBef>
              <a:spcAft>
                <a:spcPct val="0"/>
              </a:spcAft>
              <a:buFont typeface="Wingdings" pitchFamily="2" charset="2"/>
              <a:buChar char="§"/>
              <a:defRPr sz="2400" kern="1200">
                <a:solidFill>
                  <a:schemeClr val="tx1"/>
                </a:solidFill>
                <a:latin typeface="Arial" pitchFamily="34" charset="0"/>
                <a:ea typeface="+mn-ea"/>
                <a:cs typeface="Arial" pitchFamily="34" charset="0"/>
              </a:defRPr>
            </a:lvl2pPr>
            <a:lvl3pPr marL="1143000" indent="-228600" algn="l" rtl="0" eaLnBrk="0" fontAlgn="base" hangingPunct="0">
              <a:spcBef>
                <a:spcPct val="50000"/>
              </a:spcBef>
              <a:spcAft>
                <a:spcPct val="0"/>
              </a:spcAft>
              <a:buFont typeface="Wingdings" pitchFamily="2" charset="2"/>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600" kern="1200">
                <a:solidFill>
                  <a:srgbClr val="7F7F7F"/>
                </a:solidFill>
                <a:latin typeface="Arial" pitchFamily="34" charset="0"/>
                <a:ea typeface="+mn-ea"/>
                <a:cs typeface="Arial"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sz="900" dirty="0"/>
              <a:t>Copyright ©2022 McGraw-Hill Education. All rights reserved. No reproduction or distribution without the prior written consent of McGraw-Hill Education</a:t>
            </a:r>
            <a:r>
              <a:rPr lang="en-US" sz="800" kern="1200" dirty="0">
                <a:solidFill>
                  <a:schemeClr val="tx1"/>
                </a:solidFill>
                <a:effectLst/>
                <a:latin typeface="Calibri" panose="020F0502020204030204" pitchFamily="34" charset="0"/>
                <a:ea typeface="+mn-ea"/>
                <a:cs typeface="Arial" pitchFamily="34" charset="0"/>
              </a:rPr>
              <a:t>  </a:t>
            </a:r>
            <a:endParaRPr lang="en-US" sz="900" dirty="0"/>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46" r:id="rId3"/>
    <p:sldLayoutId id="2147483744"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5" r:id="rId13"/>
  </p:sldLayoutIdLst>
  <p:hf sldNum="0" hdr="0" dt="0"/>
  <p:txStyles>
    <p:titleStyle>
      <a:lvl1pPr algn="ctr" rtl="0" eaLnBrk="0" fontAlgn="base" hangingPunct="0">
        <a:lnSpc>
          <a:spcPts val="5800"/>
        </a:lnSpc>
        <a:spcBef>
          <a:spcPct val="0"/>
        </a:spcBef>
        <a:spcAft>
          <a:spcPct val="0"/>
        </a:spcAft>
        <a:defRPr sz="4200" kern="1200">
          <a:solidFill>
            <a:schemeClr val="tx1"/>
          </a:solidFill>
          <a:effectLst>
            <a:outerShdw blurRad="63500" dist="38100" dir="5400000" algn="t" rotWithShape="0">
              <a:prstClr val="black">
                <a:alpha val="25000"/>
              </a:prstClr>
            </a:outerShdw>
          </a:effectLst>
          <a:latin typeface="Arial" pitchFamily="34" charset="0"/>
          <a:ea typeface="+mj-ea"/>
          <a:cs typeface="Arial" pitchFamily="34" charset="0"/>
        </a:defRPr>
      </a:lvl1pPr>
      <a:lvl2pPr algn="ctr" rtl="0" eaLnBrk="0" fontAlgn="base" hangingPunct="0">
        <a:lnSpc>
          <a:spcPts val="5800"/>
        </a:lnSpc>
        <a:spcBef>
          <a:spcPct val="0"/>
        </a:spcBef>
        <a:spcAft>
          <a:spcPct val="0"/>
        </a:spcAft>
        <a:defRPr sz="4200">
          <a:solidFill>
            <a:schemeClr val="tx1"/>
          </a:solidFill>
          <a:latin typeface="Arial" charset="0"/>
          <a:cs typeface="Arial" charset="0"/>
        </a:defRPr>
      </a:lvl2pPr>
      <a:lvl3pPr algn="ctr" rtl="0" eaLnBrk="0" fontAlgn="base" hangingPunct="0">
        <a:lnSpc>
          <a:spcPts val="5800"/>
        </a:lnSpc>
        <a:spcBef>
          <a:spcPct val="0"/>
        </a:spcBef>
        <a:spcAft>
          <a:spcPct val="0"/>
        </a:spcAft>
        <a:defRPr sz="4200">
          <a:solidFill>
            <a:schemeClr val="tx1"/>
          </a:solidFill>
          <a:latin typeface="Arial" charset="0"/>
          <a:cs typeface="Arial" charset="0"/>
        </a:defRPr>
      </a:lvl3pPr>
      <a:lvl4pPr algn="ctr" rtl="0" eaLnBrk="0" fontAlgn="base" hangingPunct="0">
        <a:lnSpc>
          <a:spcPts val="5800"/>
        </a:lnSpc>
        <a:spcBef>
          <a:spcPct val="0"/>
        </a:spcBef>
        <a:spcAft>
          <a:spcPct val="0"/>
        </a:spcAft>
        <a:defRPr sz="4200">
          <a:solidFill>
            <a:schemeClr val="tx1"/>
          </a:solidFill>
          <a:latin typeface="Arial" charset="0"/>
          <a:cs typeface="Arial" charset="0"/>
        </a:defRPr>
      </a:lvl4pPr>
      <a:lvl5pPr algn="ctr" rtl="0" eaLnBrk="0" fontAlgn="base" hangingPunct="0">
        <a:lnSpc>
          <a:spcPts val="5800"/>
        </a:lnSpc>
        <a:spcBef>
          <a:spcPct val="0"/>
        </a:spcBef>
        <a:spcAft>
          <a:spcPct val="0"/>
        </a:spcAft>
        <a:defRPr sz="4200">
          <a:solidFill>
            <a:schemeClr val="tx1"/>
          </a:solidFill>
          <a:latin typeface="Arial" charset="0"/>
          <a:cs typeface="Arial" charset="0"/>
        </a:defRPr>
      </a:lvl5pPr>
      <a:lvl6pPr marL="457200" algn="ctr" rtl="0" eaLnBrk="1" fontAlgn="base" hangingPunct="1">
        <a:lnSpc>
          <a:spcPts val="5800"/>
        </a:lnSpc>
        <a:spcBef>
          <a:spcPct val="0"/>
        </a:spcBef>
        <a:spcAft>
          <a:spcPct val="0"/>
        </a:spcAft>
        <a:defRPr sz="4200">
          <a:solidFill>
            <a:schemeClr val="tx2"/>
          </a:solidFill>
          <a:latin typeface="Arial" charset="0"/>
          <a:cs typeface="Arial" charset="0"/>
        </a:defRPr>
      </a:lvl6pPr>
      <a:lvl7pPr marL="914400" algn="ctr" rtl="0" eaLnBrk="1" fontAlgn="base" hangingPunct="1">
        <a:lnSpc>
          <a:spcPts val="5800"/>
        </a:lnSpc>
        <a:spcBef>
          <a:spcPct val="0"/>
        </a:spcBef>
        <a:spcAft>
          <a:spcPct val="0"/>
        </a:spcAft>
        <a:defRPr sz="4200">
          <a:solidFill>
            <a:schemeClr val="tx2"/>
          </a:solidFill>
          <a:latin typeface="Arial" charset="0"/>
          <a:cs typeface="Arial" charset="0"/>
        </a:defRPr>
      </a:lvl7pPr>
      <a:lvl8pPr marL="1371600" algn="ctr" rtl="0" eaLnBrk="1" fontAlgn="base" hangingPunct="1">
        <a:lnSpc>
          <a:spcPts val="5800"/>
        </a:lnSpc>
        <a:spcBef>
          <a:spcPct val="0"/>
        </a:spcBef>
        <a:spcAft>
          <a:spcPct val="0"/>
        </a:spcAft>
        <a:defRPr sz="4200">
          <a:solidFill>
            <a:schemeClr val="tx2"/>
          </a:solidFill>
          <a:latin typeface="Arial" charset="0"/>
          <a:cs typeface="Arial" charset="0"/>
        </a:defRPr>
      </a:lvl8pPr>
      <a:lvl9pPr marL="1828800" algn="ctr" rtl="0" eaLnBrk="1" fontAlgn="base" hangingPunct="1">
        <a:lnSpc>
          <a:spcPts val="5800"/>
        </a:lnSpc>
        <a:spcBef>
          <a:spcPct val="0"/>
        </a:spcBef>
        <a:spcAft>
          <a:spcPct val="0"/>
        </a:spcAft>
        <a:defRPr sz="4200">
          <a:solidFill>
            <a:schemeClr val="tx2"/>
          </a:solidFill>
          <a:latin typeface="Arial" charset="0"/>
          <a:cs typeface="Arial" charset="0"/>
        </a:defRPr>
      </a:lvl9pPr>
    </p:titleStyle>
    <p:bodyStyle>
      <a:lvl1pPr marL="342900" indent="-342900" algn="l" rtl="0" eaLnBrk="0" fontAlgn="base" hangingPunct="0">
        <a:spcBef>
          <a:spcPct val="50000"/>
        </a:spcBef>
        <a:spcAft>
          <a:spcPct val="0"/>
        </a:spcAft>
        <a:buFont typeface="Wingdings" pitchFamily="2" charset="2"/>
        <a:buChar char="§"/>
        <a:defRPr sz="2800" kern="1200">
          <a:solidFill>
            <a:schemeClr val="tx1"/>
          </a:solidFill>
          <a:latin typeface="Arial" pitchFamily="34" charset="0"/>
          <a:ea typeface="+mn-ea"/>
          <a:cs typeface="Arial" pitchFamily="34" charset="0"/>
        </a:defRPr>
      </a:lvl1pPr>
      <a:lvl2pPr marL="742950" indent="-285750" algn="l" rtl="0" eaLnBrk="0" fontAlgn="base" hangingPunct="0">
        <a:spcBef>
          <a:spcPct val="50000"/>
        </a:spcBef>
        <a:spcAft>
          <a:spcPct val="0"/>
        </a:spcAft>
        <a:buFont typeface="Wingdings" pitchFamily="2" charset="2"/>
        <a:buChar char="§"/>
        <a:defRPr sz="2400" kern="1200">
          <a:solidFill>
            <a:schemeClr val="tx1"/>
          </a:solidFill>
          <a:latin typeface="Arial" pitchFamily="34" charset="0"/>
          <a:ea typeface="+mn-ea"/>
          <a:cs typeface="Arial" pitchFamily="34" charset="0"/>
        </a:defRPr>
      </a:lvl2pPr>
      <a:lvl3pPr marL="1143000" indent="-228600" algn="l" rtl="0" eaLnBrk="0" fontAlgn="base" hangingPunct="0">
        <a:spcBef>
          <a:spcPct val="50000"/>
        </a:spcBef>
        <a:spcAft>
          <a:spcPct val="0"/>
        </a:spcAft>
        <a:buFont typeface="Wingdings" pitchFamily="2" charset="2"/>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600" kern="1200">
          <a:solidFill>
            <a:srgbClr val="7F7F7F"/>
          </a:solidFill>
          <a:latin typeface="Arial" pitchFamily="34" charset="0"/>
          <a:ea typeface="+mn-ea"/>
          <a:cs typeface="Arial"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0170" y="2286000"/>
            <a:ext cx="3345664" cy="1790423"/>
          </a:xfrm>
          <a:ln>
            <a:noFill/>
          </a:ln>
        </p:spPr>
        <p:txBody>
          <a:bodyPr>
            <a:noAutofit/>
          </a:bodyPr>
          <a:lstStyle/>
          <a:p>
            <a:pPr>
              <a:defRPr/>
            </a:pPr>
            <a:r>
              <a:rPr lang="en-US" sz="3000" dirty="0">
                <a:solidFill>
                  <a:schemeClr val="tx1"/>
                </a:solidFill>
                <a:effectLst/>
                <a:latin typeface="Calibri" panose="020F0502020204030204" pitchFamily="34" charset="0"/>
                <a:cs typeface="Arial" charset="0"/>
              </a:rPr>
              <a:t>Chapter 6</a:t>
            </a:r>
            <a:br>
              <a:rPr lang="en-US" sz="3000" dirty="0">
                <a:solidFill>
                  <a:schemeClr val="tx1"/>
                </a:solidFill>
                <a:effectLst/>
                <a:latin typeface="Calibri" panose="020F0502020204030204" pitchFamily="34" charset="0"/>
                <a:cs typeface="Arial" charset="0"/>
              </a:rPr>
            </a:br>
            <a:r>
              <a:rPr lang="en-US" sz="3000" dirty="0">
                <a:solidFill>
                  <a:schemeClr val="tx1"/>
                </a:solidFill>
                <a:effectLst/>
                <a:latin typeface="Calibri" panose="020F0502020204030204" pitchFamily="34" charset="0"/>
                <a:cs typeface="Arial" charset="0"/>
              </a:rPr>
              <a:t>Race and Color Discrimination</a:t>
            </a:r>
          </a:p>
        </p:txBody>
      </p:sp>
      <p:pic>
        <p:nvPicPr>
          <p:cNvPr id="7" name="Picture 6" descr="Book cover image">
            <a:extLst>
              <a:ext uri="{FF2B5EF4-FFF2-40B4-BE49-F238E27FC236}">
                <a16:creationId xmlns:a16="http://schemas.microsoft.com/office/drawing/2014/main" id="{B8D0628E-ADF2-4AAE-8E72-EE0D8AB7E3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511" y="734217"/>
            <a:ext cx="4484083" cy="5458211"/>
          </a:xfrm>
          <a:prstGeom prst="rect">
            <a:avLst/>
          </a:prstGeom>
        </p:spPr>
      </p:pic>
      <p:sp>
        <p:nvSpPr>
          <p:cNvPr id="3" name="Text Placeholder 2"/>
          <p:cNvSpPr>
            <a:spLocks noGrp="1"/>
          </p:cNvSpPr>
          <p:nvPr>
            <p:ph type="body" idx="1"/>
          </p:nvPr>
        </p:nvSpPr>
        <p:spPr>
          <a:xfrm>
            <a:off x="278511" y="6436418"/>
            <a:ext cx="8207323" cy="309212"/>
          </a:xfrm>
          <a:ln>
            <a:noFill/>
          </a:ln>
        </p:spPr>
        <p:txBody>
          <a:bodyPr/>
          <a:lstStyle/>
          <a:p>
            <a:pPr lvl="0"/>
            <a:r>
              <a:rPr lang="en-US" sz="900" dirty="0"/>
              <a:t>Copyright ©2022 McGraw-Hill Education. All rights reserved. No reproduction or distribution without the prior written consent of McGraw-Hill Education</a:t>
            </a:r>
            <a:r>
              <a:rPr lang="en-US" dirty="0"/>
              <a:t>  </a:t>
            </a:r>
            <a:endParaRPr lang="en-IN" sz="900" dirty="0">
              <a:latin typeface="Calibri" panose="020F0502020204030204" pitchFamily="34" charset="0"/>
            </a:endParaRPr>
          </a:p>
        </p:txBody>
      </p:sp>
      <p:pic>
        <p:nvPicPr>
          <p:cNvPr id="4" name="Picture 3">
            <a:extLst>
              <a:ext uri="{FF2B5EF4-FFF2-40B4-BE49-F238E27FC236}">
                <a16:creationId xmlns:a16="http://schemas.microsoft.com/office/drawing/2014/main" id="{E61EB61F-D70E-44CC-97F9-3F90C8293E45}"/>
              </a:ext>
            </a:extLst>
          </p:cNvPr>
          <p:cNvPicPr>
            <a:picLocks noChangeAspect="1"/>
          </p:cNvPicPr>
          <p:nvPr/>
        </p:nvPicPr>
        <p:blipFill>
          <a:blip r:embed="rId4"/>
          <a:stretch>
            <a:fillRect/>
          </a:stretch>
        </p:blipFill>
        <p:spPr>
          <a:xfrm>
            <a:off x="254863" y="670603"/>
            <a:ext cx="4484083" cy="5585437"/>
          </a:xfrm>
          <a:prstGeom prst="rect">
            <a:avLst/>
          </a:prstGeom>
        </p:spPr>
      </p:pic>
    </p:spTree>
    <p:extLst>
      <p:ext uri="{BB962C8B-B14F-4D97-AF65-F5344CB8AC3E}">
        <p14:creationId xmlns:p14="http://schemas.microsoft.com/office/powerpoint/2010/main" val="2264291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itle"/>
          <p:cNvSpPr>
            <a:spLocks noGrp="1" noChangeArrowheads="1"/>
          </p:cNvSpPr>
          <p:nvPr>
            <p:ph type="title"/>
          </p:nvPr>
        </p:nvSpPr>
        <p:spPr>
          <a:ln>
            <a:noFill/>
          </a:ln>
        </p:spPr>
        <p:txBody>
          <a:bodyPr/>
          <a:lstStyle/>
          <a:p>
            <a:pPr eaLnBrk="1" hangingPunct="1">
              <a:lnSpc>
                <a:spcPct val="100000"/>
              </a:lnSpc>
              <a:defRPr/>
            </a:pPr>
            <a:r>
              <a:rPr lang="en-US" sz="3600" dirty="0">
                <a:effectLst/>
                <a:latin typeface="Calibri" panose="020F0502020204030204" pitchFamily="34" charset="0"/>
              </a:rPr>
              <a:t>Background of Racial Discrimination in the United States </a:t>
            </a:r>
            <a:endParaRPr lang="en-US" sz="2400" dirty="0">
              <a:effectLst/>
              <a:latin typeface="Calibri" panose="020F0502020204030204" pitchFamily="34" charset="0"/>
            </a:endParaRPr>
          </a:p>
        </p:txBody>
      </p:sp>
      <p:sp>
        <p:nvSpPr>
          <p:cNvPr id="14339" name="Content Placeholder  4"/>
          <p:cNvSpPr>
            <a:spLocks noGrp="1" noChangeArrowheads="1"/>
          </p:cNvSpPr>
          <p:nvPr>
            <p:ph idx="1"/>
          </p:nvPr>
        </p:nvSpPr>
        <p:spPr>
          <a:xfrm>
            <a:off x="304800" y="1676400"/>
            <a:ext cx="8610600" cy="4495800"/>
          </a:xfrm>
          <a:ln>
            <a:noFill/>
          </a:ln>
        </p:spPr>
        <p:txBody>
          <a:bodyPr/>
          <a:lstStyle/>
          <a:p>
            <a:pPr eaLnBrk="1" hangingPunct="1"/>
            <a:r>
              <a:rPr lang="en-IN" altLang="en-US" sz="1600" dirty="0">
                <a:latin typeface="Calibri" panose="020F0502020204030204" pitchFamily="34" charset="0"/>
                <a:cs typeface="Calibri" panose="020F0502020204030204" pitchFamily="34" charset="0"/>
              </a:rPr>
              <a:t>History and its present-day effects account for much of the race discrimination seen today.</a:t>
            </a:r>
            <a:endParaRPr lang="en-US" altLang="en-US" sz="1600" dirty="0">
              <a:latin typeface="Calibri" panose="020F0502020204030204" pitchFamily="34" charset="0"/>
              <a:cs typeface="Calibri" panose="020F0502020204030204" pitchFamily="34" charset="0"/>
            </a:endParaRPr>
          </a:p>
          <a:p>
            <a:pPr eaLnBrk="1" hangingPunct="1"/>
            <a:r>
              <a:rPr lang="en-US" altLang="en-US" sz="1600" dirty="0">
                <a:latin typeface="Calibri" panose="020F0502020204030204" pitchFamily="34" charset="0"/>
                <a:cs typeface="Calibri" panose="020F0502020204030204" pitchFamily="34" charset="0"/>
              </a:rPr>
              <a:t>American slavery dates from 1619 (Cf. Mayflower pilgrims, 1620), and endured 247 years until after the US Civil War ended in 18 65.</a:t>
            </a:r>
          </a:p>
          <a:p>
            <a:pPr eaLnBrk="1" hangingPunct="1"/>
            <a:r>
              <a:rPr lang="en-IN" altLang="en-US" sz="1600" dirty="0">
                <a:latin typeface="Calibri" panose="020F0502020204030204" pitchFamily="34" charset="0"/>
                <a:cs typeface="Calibri" panose="020F0502020204030204" pitchFamily="34" charset="0"/>
              </a:rPr>
              <a:t>Jim Crow laws were created after the Reconstruction.</a:t>
            </a:r>
            <a:endParaRPr lang="en-US" altLang="en-US" sz="1600" dirty="0">
              <a:latin typeface="Calibri" panose="020F0502020204030204" pitchFamily="34" charset="0"/>
              <a:cs typeface="Calibri" panose="020F0502020204030204" pitchFamily="34" charset="0"/>
            </a:endParaRPr>
          </a:p>
          <a:p>
            <a:pPr marL="691650" lvl="2" indent="-291600" eaLnBrk="1" hangingPunct="1">
              <a:lnSpc>
                <a:spcPct val="90000"/>
              </a:lnSpc>
              <a:spcBef>
                <a:spcPts val="1000"/>
              </a:spcBef>
              <a:buFont typeface="Arial" panose="020B0604020202020204" pitchFamily="34" charset="0"/>
              <a:buChar char="•"/>
              <a:defRPr/>
            </a:pPr>
            <a:r>
              <a:rPr lang="en-US" altLang="en-US" sz="1600" dirty="0">
                <a:latin typeface="Calibri" panose="020F0502020204030204" pitchFamily="34" charset="0"/>
                <a:cs typeface="Calibri" panose="020F0502020204030204" pitchFamily="34" charset="0"/>
              </a:rPr>
              <a:t>Legalized and codified </a:t>
            </a:r>
            <a:r>
              <a:rPr lang="en-US" altLang="en-US" sz="1600" i="1" dirty="0">
                <a:latin typeface="Calibri" panose="020F0502020204030204" pitchFamily="34" charset="0"/>
                <a:cs typeface="Calibri" panose="020F0502020204030204" pitchFamily="34" charset="0"/>
              </a:rPr>
              <a:t>de jure </a:t>
            </a:r>
            <a:r>
              <a:rPr lang="en-US" altLang="en-US" sz="1600" dirty="0">
                <a:latin typeface="Calibri" panose="020F0502020204030204" pitchFamily="34" charset="0"/>
                <a:cs typeface="Calibri" panose="020F0502020204030204" pitchFamily="34" charset="0"/>
              </a:rPr>
              <a:t>racial discrimination system.</a:t>
            </a:r>
          </a:p>
          <a:p>
            <a:pPr marL="691650" lvl="2" indent="-291600" eaLnBrk="1" hangingPunct="1">
              <a:lnSpc>
                <a:spcPct val="90000"/>
              </a:lnSpc>
              <a:spcBef>
                <a:spcPts val="1000"/>
              </a:spcBef>
              <a:buFont typeface="Arial" panose="020B0604020202020204" pitchFamily="34" charset="0"/>
              <a:buChar char="•"/>
              <a:defRPr/>
            </a:pPr>
            <a:r>
              <a:rPr lang="en-IN" altLang="en-US" sz="1600" dirty="0">
                <a:latin typeface="Calibri" panose="020F0502020204030204" pitchFamily="34" charset="0"/>
                <a:cs typeface="Calibri" panose="020F0502020204030204" pitchFamily="34" charset="0"/>
              </a:rPr>
              <a:t>Slave Codes were simply renamed “Black Codes” and used virtually as if slavery had never ended.</a:t>
            </a:r>
          </a:p>
          <a:p>
            <a:pPr marL="285750" lvl="1" eaLnBrk="1" hangingPunct="1">
              <a:lnSpc>
                <a:spcPct val="90000"/>
              </a:lnSpc>
              <a:spcBef>
                <a:spcPts val="1000"/>
              </a:spcBef>
              <a:defRPr/>
            </a:pPr>
            <a:r>
              <a:rPr lang="en-US" altLang="en-US" sz="1600" dirty="0">
                <a:latin typeface="Calibri" panose="020F0502020204030204" pitchFamily="34" charset="0"/>
                <a:cs typeface="Calibri" panose="020F0502020204030204" pitchFamily="34" charset="0"/>
              </a:rPr>
              <a:t>‘Northern states’ </a:t>
            </a:r>
            <a:r>
              <a:rPr lang="en-US" altLang="en-US" sz="1600" i="1" dirty="0">
                <a:latin typeface="Calibri" panose="020F0502020204030204" pitchFamily="34" charset="0"/>
                <a:cs typeface="Calibri" panose="020F0502020204030204" pitchFamily="34" charset="0"/>
              </a:rPr>
              <a:t>de facto </a:t>
            </a:r>
            <a:r>
              <a:rPr lang="en-US" altLang="en-US" sz="1600" dirty="0">
                <a:latin typeface="Calibri" panose="020F0502020204030204" pitchFamily="34" charset="0"/>
                <a:cs typeface="Calibri" panose="020F0502020204030204" pitchFamily="34" charset="0"/>
              </a:rPr>
              <a:t>segregation less formal and public, still effective to maintain racial separation </a:t>
            </a:r>
          </a:p>
          <a:p>
            <a:pPr marL="285750" lvl="1" eaLnBrk="1" hangingPunct="1">
              <a:lnSpc>
                <a:spcPct val="90000"/>
              </a:lnSpc>
              <a:spcBef>
                <a:spcPts val="1000"/>
              </a:spcBef>
              <a:defRPr/>
            </a:pPr>
            <a:r>
              <a:rPr lang="en-US" altLang="en-US" sz="1600" dirty="0">
                <a:latin typeface="Calibri" panose="020F0502020204030204" pitchFamily="34" charset="0"/>
                <a:cs typeface="Calibri" panose="020F0502020204030204" pitchFamily="34" charset="0"/>
              </a:rPr>
              <a:t>Segregated public schools were outlawed by the U.S. Supreme Court in </a:t>
            </a:r>
            <a:r>
              <a:rPr lang="en-US" altLang="en-US" sz="1600" i="1" dirty="0">
                <a:latin typeface="Calibri" panose="020F0502020204030204" pitchFamily="34" charset="0"/>
                <a:cs typeface="Calibri" panose="020F0502020204030204" pitchFamily="34" charset="0"/>
              </a:rPr>
              <a:t>Brown v. Board of Education </a:t>
            </a:r>
            <a:r>
              <a:rPr lang="en-US" altLang="en-US" sz="1600" dirty="0">
                <a:latin typeface="Calibri" panose="020F0502020204030204" pitchFamily="34" charset="0"/>
                <a:cs typeface="Calibri" panose="020F0502020204030204" pitchFamily="34" charset="0"/>
              </a:rPr>
              <a:t>in 1954.</a:t>
            </a:r>
          </a:p>
          <a:p>
            <a:pPr marL="285750" lvl="1" eaLnBrk="1" hangingPunct="1">
              <a:lnSpc>
                <a:spcPct val="90000"/>
              </a:lnSpc>
              <a:spcBef>
                <a:spcPts val="1000"/>
              </a:spcBef>
              <a:defRPr/>
            </a:pPr>
            <a:r>
              <a:rPr lang="en-US" altLang="en-US" sz="1600" dirty="0">
                <a:latin typeface="Calibri" panose="020F0502020204030204" pitchFamily="34" charset="0"/>
                <a:cs typeface="Calibri" panose="020F0502020204030204" pitchFamily="34" charset="0"/>
              </a:rPr>
              <a:t>Civil Rights Act of 1964, Voting Rights Act (1965) crucial milestones </a:t>
            </a:r>
          </a:p>
          <a:p>
            <a:pPr marL="691650" lvl="2" indent="-291600" eaLnBrk="1" hangingPunct="1">
              <a:lnSpc>
                <a:spcPct val="90000"/>
              </a:lnSpc>
              <a:spcBef>
                <a:spcPts val="1000"/>
              </a:spcBef>
              <a:buFont typeface="Arial" panose="020B0604020202020204" pitchFamily="34" charset="0"/>
              <a:buChar char="•"/>
              <a:defRPr/>
            </a:pPr>
            <a:r>
              <a:rPr lang="en-US" altLang="en-US" sz="1600" dirty="0">
                <a:latin typeface="Calibri" panose="020F0502020204030204" pitchFamily="34" charset="0"/>
                <a:cs typeface="Calibri" panose="020F0502020204030204" pitchFamily="34" charset="0"/>
              </a:rPr>
              <a:t>Voting Rights Act protections limited by Supreme Court in 2013 </a:t>
            </a:r>
            <a:r>
              <a:rPr lang="en-US" altLang="en-US" sz="1600" i="1" dirty="0">
                <a:latin typeface="Calibri" panose="020F0502020204030204" pitchFamily="34" charset="0"/>
                <a:cs typeface="Calibri" panose="020F0502020204030204" pitchFamily="34" charset="0"/>
              </a:rPr>
              <a:t>Shelby County v. Holder </a:t>
            </a:r>
            <a:r>
              <a:rPr lang="en-US" altLang="en-US" sz="1600" dirty="0">
                <a:latin typeface="Calibri" panose="020F0502020204030204" pitchFamily="34" charset="0"/>
                <a:cs typeface="Calibri" panose="020F0502020204030204" pitchFamily="34" charset="0"/>
              </a:rPr>
              <a:t>case </a:t>
            </a:r>
          </a:p>
          <a:p>
            <a:pPr marL="285750" lvl="1" eaLnBrk="1" hangingPunct="1">
              <a:lnSpc>
                <a:spcPct val="90000"/>
              </a:lnSpc>
              <a:spcBef>
                <a:spcPts val="1000"/>
              </a:spcBef>
              <a:defRPr/>
            </a:pPr>
            <a:r>
              <a:rPr lang="en-US" altLang="en-US" sz="1600" dirty="0">
                <a:latin typeface="Calibri" panose="020F0502020204030204" pitchFamily="34" charset="0"/>
                <a:cs typeface="Calibri" panose="020F0502020204030204" pitchFamily="34" charset="0"/>
              </a:rPr>
              <a:t>Race-based incidents endure across spectrum of American life  </a:t>
            </a:r>
          </a:p>
          <a:p>
            <a:pPr marL="291600" lvl="1" indent="-291600" eaLnBrk="1" hangingPunct="1">
              <a:lnSpc>
                <a:spcPct val="90000"/>
              </a:lnSpc>
              <a:spcBef>
                <a:spcPts val="1000"/>
              </a:spcBef>
              <a:buFont typeface="Arial" panose="020B0604020202020204" pitchFamily="34" charset="0"/>
              <a:buChar char="•"/>
              <a:defRPr/>
            </a:pPr>
            <a:endParaRPr lang="en-US" altLang="en-US" sz="1600" dirty="0">
              <a:latin typeface="Calibri" panose="020F0502020204030204" pitchFamily="34" charset="0"/>
              <a:cs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0"/>
            <a:ext cx="8229600" cy="1447800"/>
          </a:xfrm>
          <a:ln>
            <a:noFill/>
          </a:ln>
        </p:spPr>
        <p:txBody>
          <a:bodyPr/>
          <a:lstStyle/>
          <a:p>
            <a:pPr eaLnBrk="1" hangingPunct="1">
              <a:defRPr/>
            </a:pPr>
            <a:r>
              <a:rPr lang="en-US" sz="3600" dirty="0">
                <a:effectLst/>
                <a:latin typeface="Calibri" panose="020F0502020204030204" pitchFamily="34" charset="0"/>
              </a:rPr>
              <a:t>Thurgood Marshall – architect of 30-year campaign v. segregation </a:t>
            </a:r>
          </a:p>
        </p:txBody>
      </p:sp>
      <p:pic>
        <p:nvPicPr>
          <p:cNvPr id="2" name="Content Placeholder 1">
            <a:extLst>
              <a:ext uri="{FF2B5EF4-FFF2-40B4-BE49-F238E27FC236}">
                <a16:creationId xmlns:a16="http://schemas.microsoft.com/office/drawing/2014/main" id="{87042C6D-E5FD-45ED-B94F-031346441FB8}"/>
              </a:ext>
            </a:extLst>
          </p:cNvPr>
          <p:cNvPicPr>
            <a:picLocks noGrp="1" noChangeAspect="1"/>
          </p:cNvPicPr>
          <p:nvPr>
            <p:ph idx="1"/>
          </p:nvPr>
        </p:nvPicPr>
        <p:blipFill>
          <a:blip r:embed="rId3"/>
          <a:stretch>
            <a:fillRect/>
          </a:stretch>
        </p:blipFill>
        <p:spPr>
          <a:xfrm>
            <a:off x="457200" y="1447800"/>
            <a:ext cx="8001000" cy="5029200"/>
          </a:xfrm>
          <a:prstGeom prst="rect">
            <a:avLst/>
          </a:prstGeom>
        </p:spPr>
      </p:pic>
    </p:spTree>
    <p:extLst>
      <p:ext uri="{BB962C8B-B14F-4D97-AF65-F5344CB8AC3E}">
        <p14:creationId xmlns:p14="http://schemas.microsoft.com/office/powerpoint/2010/main" val="3967893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ln>
            <a:noFill/>
          </a:ln>
        </p:spPr>
        <p:txBody>
          <a:bodyPr/>
          <a:lstStyle/>
          <a:p>
            <a:pPr eaLnBrk="1" hangingPunct="1">
              <a:defRPr/>
            </a:pPr>
            <a:r>
              <a:rPr lang="en-US" dirty="0">
                <a:effectLst/>
                <a:latin typeface="Calibri" panose="020F0502020204030204" pitchFamily="34" charset="0"/>
              </a:rPr>
              <a:t>Race: Putting It All Together</a:t>
            </a:r>
          </a:p>
        </p:txBody>
      </p:sp>
      <p:sp>
        <p:nvSpPr>
          <p:cNvPr id="15363" name="Content Placeholder 2"/>
          <p:cNvSpPr>
            <a:spLocks noGrp="1"/>
          </p:cNvSpPr>
          <p:nvPr>
            <p:ph idx="1"/>
          </p:nvPr>
        </p:nvSpPr>
        <p:spPr>
          <a:xfrm>
            <a:off x="457200" y="1600200"/>
            <a:ext cx="8229600" cy="4800600"/>
          </a:xfrm>
          <a:ln>
            <a:noFill/>
          </a:ln>
        </p:spPr>
        <p:txBody>
          <a:bodyPr/>
          <a:lstStyle/>
          <a:p>
            <a:pPr marL="0" indent="0" eaLnBrk="1" hangingPunct="1">
              <a:spcBef>
                <a:spcPts val="500"/>
              </a:spcBef>
              <a:buNone/>
            </a:pPr>
            <a:r>
              <a:rPr lang="en-US" altLang="en-US" sz="1800" dirty="0">
                <a:latin typeface="Calibri" panose="020F0502020204030204" pitchFamily="34" charset="0"/>
                <a:cs typeface="Calibri" panose="020F0502020204030204" pitchFamily="34" charset="0"/>
              </a:rPr>
              <a:t>Workplace as culture microcosm </a:t>
            </a:r>
          </a:p>
          <a:p>
            <a:pPr lvl="1" eaLnBrk="1" hangingPunct="1">
              <a:spcBef>
                <a:spcPts val="500"/>
              </a:spcBef>
              <a:buFont typeface="Arial" panose="020B0604020202020204" pitchFamily="34" charset="0"/>
              <a:buChar char="•"/>
            </a:pPr>
            <a:r>
              <a:rPr lang="en-US" altLang="en-US" sz="1800" dirty="0">
                <a:latin typeface="Calibri" panose="020F0502020204030204" pitchFamily="34" charset="0"/>
                <a:cs typeface="Calibri" panose="020F0502020204030204" pitchFamily="34" charset="0"/>
              </a:rPr>
              <a:t>Deep systemic penetration of race requires sustained attention </a:t>
            </a:r>
          </a:p>
          <a:p>
            <a:pPr marL="0" indent="0" eaLnBrk="1" hangingPunct="1">
              <a:spcBef>
                <a:spcPts val="500"/>
              </a:spcBef>
              <a:buNone/>
            </a:pPr>
            <a:r>
              <a:rPr lang="en-US" altLang="en-US" sz="1800" dirty="0">
                <a:latin typeface="Calibri" panose="020F0502020204030204" pitchFamily="34" charset="0"/>
                <a:cs typeface="Calibri" panose="020F0502020204030204" pitchFamily="34" charset="0"/>
              </a:rPr>
              <a:t>Dep’t. of Labor Glass Ceiling Studies, 19 91 and 19 95:</a:t>
            </a:r>
          </a:p>
          <a:p>
            <a:pPr marL="685800" lvl="2" eaLnBrk="1" hangingPunct="1">
              <a:lnSpc>
                <a:spcPct val="90000"/>
              </a:lnSpc>
              <a:spcBef>
                <a:spcPts val="1000"/>
              </a:spcBef>
              <a:defRPr/>
            </a:pPr>
            <a:r>
              <a:rPr lang="en-US" altLang="en-US" sz="1800" dirty="0">
                <a:latin typeface="Calibri" panose="020F0502020204030204" pitchFamily="34" charset="0"/>
                <a:cs typeface="Calibri" panose="020F0502020204030204" pitchFamily="34" charset="0"/>
              </a:rPr>
              <a:t>“Glass ceiling” exists beyond which minorities rarely progress.</a:t>
            </a:r>
          </a:p>
          <a:p>
            <a:pPr marL="691650" lvl="2" indent="-291600" eaLnBrk="1" hangingPunct="1">
              <a:lnSpc>
                <a:spcPct val="90000"/>
              </a:lnSpc>
              <a:spcBef>
                <a:spcPts val="1000"/>
              </a:spcBef>
              <a:buFont typeface="Arial" panose="020B0604020202020204" pitchFamily="34" charset="0"/>
              <a:buChar char="•"/>
              <a:defRPr/>
            </a:pPr>
            <a:r>
              <a:rPr lang="en-IN" altLang="en-US" sz="1800" dirty="0">
                <a:latin typeface="Calibri" panose="020F0502020204030204" pitchFamily="34" charset="0"/>
                <a:cs typeface="Calibri" panose="020F0502020204030204" pitchFamily="34" charset="0"/>
              </a:rPr>
              <a:t>Monitoring for equal access and opportunity was almost never considered a corporate responsibility.</a:t>
            </a:r>
          </a:p>
          <a:p>
            <a:pPr marL="691650" lvl="2" indent="-291600" eaLnBrk="1" hangingPunct="1">
              <a:lnSpc>
                <a:spcPct val="90000"/>
              </a:lnSpc>
              <a:spcBef>
                <a:spcPts val="1000"/>
              </a:spcBef>
              <a:buFont typeface="Arial" panose="020B0604020202020204" pitchFamily="34" charset="0"/>
              <a:buChar char="•"/>
              <a:defRPr/>
            </a:pPr>
            <a:r>
              <a:rPr lang="en-IN" altLang="en-US" sz="1800" dirty="0">
                <a:latin typeface="Calibri" panose="020F0502020204030204" pitchFamily="34" charset="0"/>
                <a:cs typeface="Calibri" panose="020F0502020204030204" pitchFamily="34" charset="0"/>
              </a:rPr>
              <a:t>Neither employee appraisals nor total compensation systems were usually monitored for bias.</a:t>
            </a:r>
            <a:endParaRPr lang="en-US" altLang="en-US" sz="1800" dirty="0">
              <a:latin typeface="Calibri" panose="020F0502020204030204" pitchFamily="34" charset="0"/>
              <a:cs typeface="Calibri" panose="020F0502020204030204" pitchFamily="34" charset="0"/>
            </a:endParaRPr>
          </a:p>
          <a:p>
            <a:pPr marL="0" lvl="1" indent="0" eaLnBrk="1" hangingPunct="1">
              <a:lnSpc>
                <a:spcPct val="90000"/>
              </a:lnSpc>
              <a:spcBef>
                <a:spcPts val="1000"/>
              </a:spcBef>
              <a:buNone/>
              <a:defRPr/>
            </a:pPr>
            <a:r>
              <a:rPr lang="en-US" altLang="en-US" sz="1800" dirty="0">
                <a:latin typeface="Calibri" panose="020F0502020204030204" pitchFamily="34" charset="0"/>
                <a:cs typeface="Calibri" panose="020F0502020204030204" pitchFamily="34" charset="0"/>
              </a:rPr>
              <a:t>More recent attention signals progress, but employer liability risk continues. </a:t>
            </a:r>
          </a:p>
          <a:p>
            <a:pPr marL="0" indent="0" eaLnBrk="1" hangingPunct="1">
              <a:buNone/>
            </a:pPr>
            <a:r>
              <a:rPr lang="en-US" altLang="en-US" sz="1800" dirty="0">
                <a:solidFill>
                  <a:srgbClr val="FF0000"/>
                </a:solidFill>
                <a:latin typeface="Calibri" panose="020F0502020204030204" pitchFamily="34" charset="0"/>
                <a:cs typeface="Calibri" panose="020F0502020204030204" pitchFamily="34" charset="0"/>
              </a:rPr>
              <a:t>An employer must analyze and monitor workplace information based on “glass ceiling” considerations</a:t>
            </a:r>
          </a:p>
          <a:p>
            <a:pPr lvl="1" eaLnBrk="1" hangingPunct="1"/>
            <a:r>
              <a:rPr lang="en-US" altLang="en-US" sz="1800" dirty="0">
                <a:solidFill>
                  <a:srgbClr val="FF0000"/>
                </a:solidFill>
                <a:latin typeface="Calibri" panose="020F0502020204030204" pitchFamily="34" charset="0"/>
                <a:cs typeface="Calibri" panose="020F0502020204030204" pitchFamily="34" charset="0"/>
              </a:rPr>
              <a:t>Race discrimination can be discovered and addressed before it progresses to litigation</a:t>
            </a:r>
          </a:p>
          <a:p>
            <a:pPr marL="0" lvl="1" indent="0" eaLnBrk="1" hangingPunct="1">
              <a:lnSpc>
                <a:spcPct val="90000"/>
              </a:lnSpc>
              <a:spcBef>
                <a:spcPts val="1000"/>
              </a:spcBef>
              <a:buNone/>
              <a:defRPr/>
            </a:pPr>
            <a:endParaRPr lang="en-US" altLang="en-US" sz="1800" dirty="0">
              <a:latin typeface="Calibri" panose="020F0502020204030204" pitchFamily="34" charset="0"/>
              <a:cs typeface="Calibri" panose="020F05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itle"/>
          <p:cNvSpPr>
            <a:spLocks noGrp="1" noChangeArrowheads="1"/>
          </p:cNvSpPr>
          <p:nvPr>
            <p:ph type="title"/>
          </p:nvPr>
        </p:nvSpPr>
        <p:spPr>
          <a:ln>
            <a:noFill/>
          </a:ln>
        </p:spPr>
        <p:txBody>
          <a:bodyPr/>
          <a:lstStyle/>
          <a:p>
            <a:pPr eaLnBrk="1" hangingPunct="1">
              <a:defRPr/>
            </a:pPr>
            <a:r>
              <a:rPr lang="en-US" dirty="0">
                <a:effectLst/>
                <a:latin typeface="Calibri" panose="020F0502020204030204" pitchFamily="34" charset="0"/>
              </a:rPr>
              <a:t>General Considerations</a:t>
            </a:r>
          </a:p>
        </p:txBody>
      </p:sp>
      <p:sp>
        <p:nvSpPr>
          <p:cNvPr id="16387" name="Content Placeholder 4"/>
          <p:cNvSpPr>
            <a:spLocks noGrp="1" noChangeArrowheads="1"/>
          </p:cNvSpPr>
          <p:nvPr>
            <p:ph idx="1"/>
          </p:nvPr>
        </p:nvSpPr>
        <p:spPr>
          <a:xfrm>
            <a:off x="914400" y="1600201"/>
            <a:ext cx="7772400" cy="3352800"/>
          </a:xfrm>
          <a:ln>
            <a:noFill/>
          </a:ln>
        </p:spPr>
        <p:txBody>
          <a:bodyPr/>
          <a:lstStyle/>
          <a:p>
            <a:pPr marL="0" indent="0" eaLnBrk="1" hangingPunct="1">
              <a:buNone/>
            </a:pPr>
            <a:r>
              <a:rPr lang="en-US" altLang="en-US" dirty="0">
                <a:solidFill>
                  <a:srgbClr val="FF0000"/>
                </a:solidFill>
                <a:latin typeface="Calibri" panose="020F0502020204030204" pitchFamily="34" charset="0"/>
                <a:cs typeface="Arial" charset="0"/>
              </a:rPr>
              <a:t>Title VII was enacted primarily in response to discrimination against African-Americans in the country, but the act applies equally to all.</a:t>
            </a:r>
          </a:p>
          <a:p>
            <a:pPr marL="0" indent="0" eaLnBrk="1" hangingPunct="1">
              <a:buNone/>
            </a:pPr>
            <a:r>
              <a:rPr lang="en-US" altLang="en-US" dirty="0">
                <a:solidFill>
                  <a:srgbClr val="FF0000"/>
                </a:solidFill>
                <a:latin typeface="Calibri" panose="020F0502020204030204" pitchFamily="34" charset="0"/>
                <a:cs typeface="Arial" charset="0"/>
              </a:rPr>
              <a:t>Race discrimination can occur to any group and is equally prohibited under Title VII.</a:t>
            </a:r>
          </a:p>
          <a:p>
            <a:pPr marL="291600" lvl="1" indent="-291600" eaLnBrk="1" hangingPunct="1">
              <a:lnSpc>
                <a:spcPct val="90000"/>
              </a:lnSpc>
              <a:spcBef>
                <a:spcPts val="1000"/>
              </a:spcBef>
              <a:buFont typeface="Arial" panose="020B0604020202020204" pitchFamily="34" charset="0"/>
              <a:buChar char="•"/>
              <a:defRPr/>
            </a:pPr>
            <a:r>
              <a:rPr lang="sv-SE" altLang="en-US" i="1" dirty="0">
                <a:solidFill>
                  <a:srgbClr val="0083C4"/>
                </a:solidFill>
                <a:latin typeface="Calibri" panose="020F0502020204030204" pitchFamily="34" charset="0"/>
                <a:cs typeface="Arial" charset="0"/>
              </a:rPr>
              <a:t>McDonald v. Santa Fe Transportation</a:t>
            </a:r>
            <a:r>
              <a:rPr lang="sv-SE" altLang="en-US" dirty="0">
                <a:solidFill>
                  <a:srgbClr val="0083C4"/>
                </a:solidFill>
                <a:latin typeface="Calibri" panose="020F0502020204030204" pitchFamily="34" charset="0"/>
                <a:cs typeface="Arial" charset="0"/>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p:cNvSpPr>
            <a:spLocks noGrp="1" noChangeArrowheads="1"/>
          </p:cNvSpPr>
          <p:nvPr>
            <p:ph type="title"/>
          </p:nvPr>
        </p:nvSpPr>
        <p:spPr>
          <a:xfrm>
            <a:off x="457200" y="260350"/>
            <a:ext cx="8229600" cy="882650"/>
          </a:xfrm>
          <a:ln>
            <a:noFill/>
          </a:ln>
        </p:spPr>
        <p:txBody>
          <a:bodyPr/>
          <a:lstStyle/>
          <a:p>
            <a:pPr eaLnBrk="1" hangingPunct="1">
              <a:defRPr/>
            </a:pPr>
            <a:r>
              <a:rPr lang="en-US" sz="4000" dirty="0">
                <a:effectLst/>
                <a:latin typeface="Calibri" panose="020F0502020204030204" pitchFamily="34" charset="0"/>
              </a:rPr>
              <a:t>Recognizing Race Discrimination </a:t>
            </a:r>
            <a:r>
              <a:rPr lang="en-US" sz="2400" dirty="0">
                <a:solidFill>
                  <a:prstClr val="black"/>
                </a:solidFill>
                <a:effectLst/>
                <a:latin typeface="Calibri" panose="020F0502020204030204" pitchFamily="34" charset="0"/>
              </a:rPr>
              <a:t>1</a:t>
            </a:r>
            <a:endParaRPr lang="en-US" dirty="0">
              <a:effectLst/>
              <a:latin typeface="Calibri" panose="020F0502020204030204" pitchFamily="34" charset="0"/>
            </a:endParaRPr>
          </a:p>
        </p:txBody>
      </p:sp>
      <p:sp>
        <p:nvSpPr>
          <p:cNvPr id="17411" name="Content Placeholder  4"/>
          <p:cNvSpPr>
            <a:spLocks noGrp="1" noChangeArrowheads="1"/>
          </p:cNvSpPr>
          <p:nvPr>
            <p:ph idx="1"/>
          </p:nvPr>
        </p:nvSpPr>
        <p:spPr>
          <a:xfrm>
            <a:off x="457200" y="1295400"/>
            <a:ext cx="8229600" cy="2621280"/>
          </a:xfrm>
          <a:ln>
            <a:noFill/>
          </a:ln>
        </p:spPr>
        <p:txBody>
          <a:bodyPr/>
          <a:lstStyle/>
          <a:p>
            <a:pPr marL="0" lvl="1" indent="0" eaLnBrk="1" hangingPunct="1">
              <a:lnSpc>
                <a:spcPct val="90000"/>
              </a:lnSpc>
              <a:spcBef>
                <a:spcPts val="1000"/>
              </a:spcBef>
              <a:buNone/>
              <a:defRPr/>
            </a:pPr>
            <a:r>
              <a:rPr lang="en-US" altLang="en-US" sz="1800" dirty="0">
                <a:latin typeface="Calibri" panose="020F0502020204030204" pitchFamily="34" charset="0"/>
                <a:cs typeface="Arial" charset="0"/>
              </a:rPr>
              <a:t>The latest E </a:t>
            </a:r>
            <a:r>
              <a:rPr lang="en-US" altLang="en-US" sz="1800" dirty="0" err="1">
                <a:latin typeface="Calibri" panose="020F0502020204030204" pitchFamily="34" charset="0"/>
                <a:cs typeface="Arial" charset="0"/>
              </a:rPr>
              <a:t>E</a:t>
            </a:r>
            <a:r>
              <a:rPr lang="en-US" altLang="en-US" sz="1800" dirty="0">
                <a:latin typeface="Calibri" panose="020F0502020204030204" pitchFamily="34" charset="0"/>
                <a:cs typeface="Arial" charset="0"/>
              </a:rPr>
              <a:t> O C statistics for FY 2016 indicated:</a:t>
            </a:r>
          </a:p>
          <a:p>
            <a:pPr marL="291600" lvl="1" indent="-291600" eaLnBrk="1" hangingPunct="1">
              <a:lnSpc>
                <a:spcPct val="90000"/>
              </a:lnSpc>
              <a:spcBef>
                <a:spcPts val="1000"/>
              </a:spcBef>
              <a:buFont typeface="Arial" panose="020B0604020202020204" pitchFamily="34" charset="0"/>
              <a:buChar char="•"/>
              <a:defRPr/>
            </a:pPr>
            <a:r>
              <a:rPr lang="en-IN" altLang="en-US" sz="1800" dirty="0">
                <a:latin typeface="Calibri" panose="020F0502020204030204" pitchFamily="34" charset="0"/>
                <a:cs typeface="Arial" charset="0"/>
              </a:rPr>
              <a:t>Race remains one of the most frequent types of claim filed with the agency.</a:t>
            </a:r>
          </a:p>
          <a:p>
            <a:pPr marL="291600" lvl="1" indent="-291600" eaLnBrk="1" hangingPunct="1">
              <a:lnSpc>
                <a:spcPct val="90000"/>
              </a:lnSpc>
              <a:spcBef>
                <a:spcPts val="1000"/>
              </a:spcBef>
              <a:buFont typeface="Arial" panose="020B0604020202020204" pitchFamily="34" charset="0"/>
              <a:buChar char="•"/>
              <a:defRPr/>
            </a:pPr>
            <a:r>
              <a:rPr lang="en-IN" altLang="en-US" sz="1800" dirty="0">
                <a:latin typeface="Calibri" panose="020F0502020204030204" pitchFamily="34" charset="0"/>
                <a:cs typeface="Arial" charset="0"/>
              </a:rPr>
              <a:t>Many claims involve systemic race discrimination affecting hundreds of employees.</a:t>
            </a:r>
          </a:p>
          <a:p>
            <a:pPr marL="291600" lvl="1" indent="-291600" eaLnBrk="1" hangingPunct="1">
              <a:lnSpc>
                <a:spcPct val="90000"/>
              </a:lnSpc>
              <a:spcBef>
                <a:spcPts val="1000"/>
              </a:spcBef>
              <a:buFont typeface="Arial" panose="020B0604020202020204" pitchFamily="34" charset="0"/>
              <a:buChar char="•"/>
              <a:defRPr/>
            </a:pPr>
            <a:r>
              <a:rPr lang="en-IN" altLang="en-US" sz="1800" dirty="0">
                <a:latin typeface="Calibri" panose="020F0502020204030204" pitchFamily="34" charset="0"/>
                <a:cs typeface="Arial" charset="0"/>
              </a:rPr>
              <a:t>EEOC class action settlements in $millions</a:t>
            </a:r>
            <a:endParaRPr lang="en-US" altLang="en-US" sz="1800" dirty="0">
              <a:latin typeface="Calibri" panose="020F0502020204030204" pitchFamily="34" charset="0"/>
              <a:cs typeface="Arial" charset="0"/>
            </a:endParaRPr>
          </a:p>
        </p:txBody>
      </p:sp>
      <p:sp>
        <p:nvSpPr>
          <p:cNvPr id="2" name="Content Placeholder 1"/>
          <p:cNvSpPr>
            <a:spLocks noGrp="1"/>
          </p:cNvSpPr>
          <p:nvPr>
            <p:ph idx="13"/>
          </p:nvPr>
        </p:nvSpPr>
        <p:spPr>
          <a:xfrm>
            <a:off x="457200" y="2819400"/>
            <a:ext cx="8229600" cy="3628072"/>
          </a:xfrm>
          <a:ln>
            <a:noFill/>
          </a:ln>
        </p:spPr>
        <p:txBody>
          <a:bodyPr/>
          <a:lstStyle/>
          <a:p>
            <a:pPr eaLnBrk="1" hangingPunct="1">
              <a:defRPr/>
            </a:pPr>
            <a:r>
              <a:rPr lang="da-DK" altLang="en-US" sz="1800" dirty="0">
                <a:solidFill>
                  <a:srgbClr val="FF0000"/>
                </a:solidFill>
                <a:latin typeface="Calibri" panose="020F0502020204030204" pitchFamily="34" charset="0"/>
                <a:cs typeface="Calibri" panose="020F0502020204030204" pitchFamily="34" charset="0"/>
              </a:rPr>
              <a:t>‘Garden </a:t>
            </a:r>
            <a:r>
              <a:rPr lang="da-DK" altLang="en-US" sz="1800" dirty="0" err="1">
                <a:solidFill>
                  <a:srgbClr val="FF0000"/>
                </a:solidFill>
                <a:latin typeface="Calibri" panose="020F0502020204030204" pitchFamily="34" charset="0"/>
                <a:cs typeface="Calibri" panose="020F0502020204030204" pitchFamily="34" charset="0"/>
              </a:rPr>
              <a:t>variety</a:t>
            </a:r>
            <a:r>
              <a:rPr lang="da-DK" altLang="en-US" sz="1800" dirty="0">
                <a:solidFill>
                  <a:srgbClr val="FF0000"/>
                </a:solidFill>
                <a:latin typeface="Calibri" panose="020F0502020204030204" pitchFamily="34" charset="0"/>
                <a:cs typeface="Calibri" panose="020F0502020204030204" pitchFamily="34" charset="0"/>
              </a:rPr>
              <a:t>’ </a:t>
            </a:r>
            <a:r>
              <a:rPr lang="da-DK" altLang="en-US" sz="1800" dirty="0" err="1">
                <a:solidFill>
                  <a:srgbClr val="FF0000"/>
                </a:solidFill>
                <a:latin typeface="Calibri" panose="020F0502020204030204" pitchFamily="34" charset="0"/>
                <a:cs typeface="Calibri" panose="020F0502020204030204" pitchFamily="34" charset="0"/>
              </a:rPr>
              <a:t>racism</a:t>
            </a:r>
            <a:r>
              <a:rPr lang="da-DK" altLang="en-US" sz="1800" dirty="0">
                <a:solidFill>
                  <a:srgbClr val="FF0000"/>
                </a:solidFill>
                <a:latin typeface="Calibri" panose="020F0502020204030204" pitchFamily="34" charset="0"/>
                <a:cs typeface="Calibri" panose="020F0502020204030204" pitchFamily="34" charset="0"/>
              </a:rPr>
              <a:t> still </a:t>
            </a:r>
            <a:r>
              <a:rPr lang="da-DK" altLang="en-US" sz="1800" dirty="0" err="1">
                <a:solidFill>
                  <a:srgbClr val="FF0000"/>
                </a:solidFill>
                <a:latin typeface="Calibri" panose="020F0502020204030204" pitchFamily="34" charset="0"/>
                <a:cs typeface="Calibri" panose="020F0502020204030204" pitchFamily="34" charset="0"/>
              </a:rPr>
              <a:t>exists</a:t>
            </a:r>
            <a:endParaRPr lang="da-DK" altLang="en-US" sz="1800" dirty="0">
              <a:solidFill>
                <a:srgbClr val="FF0000"/>
              </a:solidFill>
              <a:latin typeface="Calibri" panose="020F0502020204030204" pitchFamily="34" charset="0"/>
              <a:cs typeface="Calibri" panose="020F0502020204030204" pitchFamily="34" charset="0"/>
            </a:endParaRPr>
          </a:p>
          <a:p>
            <a:pPr lvl="1" eaLnBrk="1" hangingPunct="1">
              <a:defRPr/>
            </a:pPr>
            <a:r>
              <a:rPr lang="da-DK" altLang="en-US" sz="1800" dirty="0" err="1">
                <a:latin typeface="Calibri" panose="020F0502020204030204" pitchFamily="34" charset="0"/>
                <a:cs typeface="Calibri" panose="020F0502020204030204" pitchFamily="34" charset="0"/>
              </a:rPr>
              <a:t>Intentional</a:t>
            </a:r>
            <a:r>
              <a:rPr lang="da-DK" altLang="en-US" sz="1800" dirty="0">
                <a:latin typeface="Calibri" panose="020F0502020204030204" pitchFamily="34" charset="0"/>
                <a:cs typeface="Calibri" panose="020F0502020204030204" pitchFamily="34" charset="0"/>
              </a:rPr>
              <a:t>, </a:t>
            </a:r>
            <a:r>
              <a:rPr lang="da-DK" altLang="en-US" sz="1800" dirty="0" err="1">
                <a:latin typeface="Calibri" panose="020F0502020204030204" pitchFamily="34" charset="0"/>
                <a:cs typeface="Calibri" panose="020F0502020204030204" pitchFamily="34" charset="0"/>
              </a:rPr>
              <a:t>direct</a:t>
            </a:r>
            <a:r>
              <a:rPr lang="da-DK" altLang="en-US" sz="1800" dirty="0">
                <a:latin typeface="Calibri" panose="020F0502020204030204" pitchFamily="34" charset="0"/>
                <a:cs typeface="Calibri" panose="020F0502020204030204" pitchFamily="34" charset="0"/>
              </a:rPr>
              <a:t> </a:t>
            </a:r>
            <a:r>
              <a:rPr lang="da-DK" altLang="en-US" sz="1800" dirty="0" err="1">
                <a:latin typeface="Calibri" panose="020F0502020204030204" pitchFamily="34" charset="0"/>
                <a:cs typeface="Calibri" panose="020F0502020204030204" pitchFamily="34" charset="0"/>
              </a:rPr>
              <a:t>racism</a:t>
            </a:r>
            <a:endParaRPr lang="da-DK" altLang="en-US" sz="1800" dirty="0">
              <a:latin typeface="Calibri" panose="020F0502020204030204" pitchFamily="34" charset="0"/>
              <a:cs typeface="Calibri" panose="020F0502020204030204" pitchFamily="34" charset="0"/>
            </a:endParaRPr>
          </a:p>
          <a:p>
            <a:pPr lvl="1" eaLnBrk="1" hangingPunct="1">
              <a:defRPr/>
            </a:pPr>
            <a:r>
              <a:rPr lang="da-DK" altLang="en-US" sz="1800" dirty="0">
                <a:latin typeface="Calibri" panose="020F0502020204030204" pitchFamily="34" charset="0"/>
                <a:cs typeface="Calibri" panose="020F0502020204030204" pitchFamily="34" charset="0"/>
              </a:rPr>
              <a:t>Case</a:t>
            </a:r>
            <a:r>
              <a:rPr lang="da-DK" altLang="en-US" sz="1800" i="1" dirty="0">
                <a:latin typeface="Calibri" panose="020F0502020204030204" pitchFamily="34" charset="0"/>
                <a:cs typeface="Calibri" panose="020F0502020204030204" pitchFamily="34" charset="0"/>
              </a:rPr>
              <a:t>: </a:t>
            </a:r>
            <a:r>
              <a:rPr lang="da-DK" altLang="en-US" sz="1800" i="1" dirty="0">
                <a:solidFill>
                  <a:srgbClr val="0083C4"/>
                </a:solidFill>
                <a:latin typeface="Calibri" panose="020F0502020204030204" pitchFamily="34" charset="0"/>
                <a:cs typeface="Calibri" panose="020F0502020204030204" pitchFamily="34" charset="0"/>
              </a:rPr>
              <a:t>Jones v. </a:t>
            </a:r>
            <a:r>
              <a:rPr lang="da-DK" altLang="en-US" sz="1800" i="1" dirty="0" err="1">
                <a:solidFill>
                  <a:srgbClr val="0083C4"/>
                </a:solidFill>
                <a:latin typeface="Calibri" panose="020F0502020204030204" pitchFamily="34" charset="0"/>
                <a:cs typeface="Calibri" panose="020F0502020204030204" pitchFamily="34" charset="0"/>
              </a:rPr>
              <a:t>Horseshoe</a:t>
            </a:r>
            <a:r>
              <a:rPr lang="da-DK" altLang="en-US" sz="1800" i="1" dirty="0">
                <a:solidFill>
                  <a:srgbClr val="0083C4"/>
                </a:solidFill>
                <a:latin typeface="Calibri" panose="020F0502020204030204" pitchFamily="34" charset="0"/>
                <a:cs typeface="Calibri" panose="020F0502020204030204" pitchFamily="34" charset="0"/>
              </a:rPr>
              <a:t> Casino and Hotel</a:t>
            </a:r>
            <a:endParaRPr lang="da-DK" altLang="en-US" sz="1800" dirty="0">
              <a:solidFill>
                <a:srgbClr val="0083C4"/>
              </a:solidFill>
              <a:latin typeface="Calibri" panose="020F0502020204030204" pitchFamily="34" charset="0"/>
              <a:cs typeface="Calibri" panose="020F0502020204030204" pitchFamily="34" charset="0"/>
            </a:endParaRPr>
          </a:p>
          <a:p>
            <a:pPr marL="291600" indent="-291600">
              <a:spcBef>
                <a:spcPts val="50"/>
              </a:spcBef>
              <a:buFont typeface="Arial" panose="020B0604020202020204" pitchFamily="34" charset="0"/>
              <a:buChar char="•"/>
            </a:pPr>
            <a:r>
              <a:rPr lang="en-US" altLang="en-US" sz="1800" dirty="0">
                <a:latin typeface="Calibri" panose="020F0502020204030204" pitchFamily="34" charset="0"/>
                <a:cs typeface="Calibri" panose="020F0502020204030204" pitchFamily="34" charset="0"/>
              </a:rPr>
              <a:t>Often employers are held liable because they </a:t>
            </a:r>
            <a:r>
              <a:rPr lang="en-US" altLang="en-US" sz="1800" dirty="0">
                <a:solidFill>
                  <a:srgbClr val="FF0000"/>
                </a:solidFill>
                <a:latin typeface="Calibri" panose="020F0502020204030204" pitchFamily="34" charset="0"/>
                <a:cs typeface="Calibri" panose="020F0502020204030204" pitchFamily="34" charset="0"/>
              </a:rPr>
              <a:t>unconsciously treated </a:t>
            </a:r>
            <a:r>
              <a:rPr lang="en-IN" altLang="en-US" sz="1800" dirty="0">
                <a:solidFill>
                  <a:srgbClr val="FF0000"/>
                </a:solidFill>
                <a:latin typeface="Calibri" panose="020F0502020204030204" pitchFamily="34" charset="0"/>
                <a:cs typeface="Calibri" panose="020F0502020204030204" pitchFamily="34" charset="0"/>
              </a:rPr>
              <a:t>employees of a particular race differently</a:t>
            </a:r>
            <a:r>
              <a:rPr lang="en-IN" altLang="en-US" sz="1800" dirty="0">
                <a:latin typeface="Calibri" panose="020F0502020204030204" pitchFamily="34" charset="0"/>
                <a:cs typeface="Calibri" panose="020F0502020204030204" pitchFamily="34" charset="0"/>
              </a:rPr>
              <a:t>, or with poor understanding of the law</a:t>
            </a:r>
          </a:p>
          <a:p>
            <a:pPr marL="691650" lvl="1" indent="-291600">
              <a:spcBef>
                <a:spcPts val="50"/>
              </a:spcBef>
              <a:buFont typeface="Arial" panose="020B0604020202020204" pitchFamily="34" charset="0"/>
              <a:buChar char="•"/>
            </a:pPr>
            <a:r>
              <a:rPr lang="en-IN" sz="1800" dirty="0">
                <a:latin typeface="Calibri" panose="020F0502020204030204" pitchFamily="34" charset="0"/>
                <a:cs typeface="Calibri" panose="020F0502020204030204" pitchFamily="34" charset="0"/>
              </a:rPr>
              <a:t>Case: </a:t>
            </a:r>
            <a:r>
              <a:rPr lang="en-IN" sz="1800" i="1" dirty="0">
                <a:solidFill>
                  <a:srgbClr val="0083C4"/>
                </a:solidFill>
                <a:latin typeface="Calibri" panose="020F0502020204030204" pitchFamily="34" charset="0"/>
                <a:cs typeface="Calibri" panose="020F0502020204030204" pitchFamily="34" charset="0"/>
              </a:rPr>
              <a:t>Vaughn v. </a:t>
            </a:r>
            <a:r>
              <a:rPr lang="en-IN" sz="1800" i="1" dirty="0" err="1">
                <a:solidFill>
                  <a:srgbClr val="0083C4"/>
                </a:solidFill>
                <a:latin typeface="Calibri" panose="020F0502020204030204" pitchFamily="34" charset="0"/>
                <a:cs typeface="Calibri" panose="020F0502020204030204" pitchFamily="34" charset="0"/>
              </a:rPr>
              <a:t>Edel</a:t>
            </a:r>
            <a:endParaRPr lang="en-IN" sz="1800" i="1" dirty="0">
              <a:solidFill>
                <a:srgbClr val="0083C4"/>
              </a:solidFill>
              <a:latin typeface="Calibri" panose="020F0502020204030204" pitchFamily="34" charset="0"/>
              <a:cs typeface="Calibri" panose="020F0502020204030204" pitchFamily="34" charset="0"/>
            </a:endParaRPr>
          </a:p>
          <a:p>
            <a:pPr marL="691650" lvl="1" indent="-291600">
              <a:spcBef>
                <a:spcPts val="50"/>
              </a:spcBef>
              <a:buFont typeface="Arial" panose="020B0604020202020204" pitchFamily="34" charset="0"/>
              <a:buChar char="•"/>
            </a:pPr>
            <a:r>
              <a:rPr lang="en-US" altLang="en-US" sz="1800" dirty="0">
                <a:solidFill>
                  <a:srgbClr val="FF0000"/>
                </a:solidFill>
                <a:latin typeface="Calibri" panose="020F0502020204030204" pitchFamily="34" charset="0"/>
                <a:cs typeface="Calibri" panose="020F0502020204030204" pitchFamily="34" charset="0"/>
              </a:rPr>
              <a:t>Disparate Treatment case, direct evidence</a:t>
            </a:r>
            <a:r>
              <a:rPr lang="is-IS" altLang="en-US" sz="1800" dirty="0">
                <a:solidFill>
                  <a:srgbClr val="FF0000"/>
                </a:solidFill>
                <a:latin typeface="Calibri" panose="020F0502020204030204" pitchFamily="34" charset="0"/>
                <a:cs typeface="Calibri" panose="020F0502020204030204" pitchFamily="34" charset="0"/>
              </a:rPr>
              <a:t>…even though race played a part, if ER could have shown other reasons that would have led to EE’s dismissal, ER may would have won</a:t>
            </a:r>
            <a:endParaRPr lang="en-US" altLang="en-US" sz="1800" dirty="0">
              <a:solidFill>
                <a:srgbClr val="FF0000"/>
              </a:solidFill>
              <a:latin typeface="Calibri" panose="020F0502020204030204" pitchFamily="34" charset="0"/>
              <a:cs typeface="Calibri" panose="020F0502020204030204" pitchFamily="34" charset="0"/>
            </a:endParaRPr>
          </a:p>
          <a:p>
            <a:pPr marL="691650" lvl="1" indent="-291600">
              <a:spcBef>
                <a:spcPts val="50"/>
              </a:spcBef>
              <a:buFont typeface="Arial" panose="020B0604020202020204" pitchFamily="34" charset="0"/>
              <a:buChar char="•"/>
            </a:pPr>
            <a:r>
              <a:rPr lang="en-IN" sz="1800" i="1" dirty="0">
                <a:latin typeface="Calibri" panose="020F0502020204030204" pitchFamily="34" charset="0"/>
                <a:cs typeface="Calibri" panose="020F0502020204030204" pitchFamily="34" charset="0"/>
              </a:rPr>
              <a:t>Scenario 2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pPr eaLnBrk="1" hangingPunct="1">
              <a:defRPr/>
            </a:pPr>
            <a:r>
              <a:rPr lang="en-US" sz="4000" dirty="0">
                <a:effectLst/>
                <a:latin typeface="Calibri" panose="020F0502020204030204" pitchFamily="34" charset="0"/>
              </a:rPr>
              <a:t>Recognizing Race Discrimination </a:t>
            </a:r>
            <a:r>
              <a:rPr lang="en-US" sz="2400" dirty="0">
                <a:solidFill>
                  <a:prstClr val="black"/>
                </a:solidFill>
                <a:effectLst/>
                <a:latin typeface="Calibri" panose="020F0502020204030204" pitchFamily="34" charset="0"/>
              </a:rPr>
              <a:t>2</a:t>
            </a:r>
            <a:endParaRPr lang="en-US" sz="4000" dirty="0">
              <a:effectLst/>
              <a:latin typeface="Calibri" panose="020F0502020204030204" pitchFamily="34" charset="0"/>
            </a:endParaRPr>
          </a:p>
        </p:txBody>
      </p:sp>
      <p:sp>
        <p:nvSpPr>
          <p:cNvPr id="18435" name="Content Placeholder 2"/>
          <p:cNvSpPr>
            <a:spLocks noGrp="1"/>
          </p:cNvSpPr>
          <p:nvPr>
            <p:ph idx="1"/>
          </p:nvPr>
        </p:nvSpPr>
        <p:spPr>
          <a:xfrm>
            <a:off x="457200" y="1600200"/>
            <a:ext cx="8229600" cy="2057400"/>
          </a:xfrm>
          <a:ln>
            <a:noFill/>
          </a:ln>
        </p:spPr>
        <p:txBody>
          <a:bodyPr/>
          <a:lstStyle/>
          <a:p>
            <a:pPr eaLnBrk="1" hangingPunct="1">
              <a:defRPr/>
            </a:pPr>
            <a:r>
              <a:rPr lang="en-US" altLang="en-US" sz="1800" dirty="0">
                <a:latin typeface="Calibri" panose="020F0502020204030204" pitchFamily="34" charset="0"/>
                <a:cs typeface="Calibri" panose="020F0502020204030204" pitchFamily="34" charset="0"/>
              </a:rPr>
              <a:t>Employers  often unable to recognize behaviors that may be interpreted as race discrimination</a:t>
            </a:r>
          </a:p>
          <a:p>
            <a:pPr eaLnBrk="1" hangingPunct="1">
              <a:defRPr/>
            </a:pPr>
            <a:r>
              <a:rPr lang="en-US" altLang="en-US" sz="1800" dirty="0">
                <a:solidFill>
                  <a:srgbClr val="FF0000"/>
                </a:solidFill>
                <a:latin typeface="Calibri" panose="020F0502020204030204" pitchFamily="34" charset="0"/>
                <a:cs typeface="Calibri" panose="020F0502020204030204" pitchFamily="34" charset="0"/>
              </a:rPr>
              <a:t>Seemingly small or subtle cases of race discrimination.</a:t>
            </a:r>
          </a:p>
          <a:p>
            <a:pPr marL="691650" lvl="2" indent="-291600" eaLnBrk="1" hangingPunct="1">
              <a:lnSpc>
                <a:spcPct val="90000"/>
              </a:lnSpc>
              <a:spcBef>
                <a:spcPts val="1000"/>
              </a:spcBef>
              <a:buFont typeface="Arial" panose="020B0604020202020204" pitchFamily="34" charset="0"/>
              <a:buChar char="•"/>
              <a:defRPr/>
            </a:pPr>
            <a:r>
              <a:rPr lang="en-US" altLang="en-US" sz="1800" i="1" dirty="0">
                <a:solidFill>
                  <a:srgbClr val="0083C4"/>
                </a:solidFill>
                <a:latin typeface="Calibri" panose="020F0502020204030204" pitchFamily="34" charset="0"/>
                <a:cs typeface="Calibri" panose="020F0502020204030204" pitchFamily="34" charset="0"/>
              </a:rPr>
              <a:t>Bradley v. Pizzaco of Nebraska, Inc., d/b/a Domino’s Pizza: </a:t>
            </a:r>
            <a:r>
              <a:rPr lang="en-US" altLang="en-US" sz="1800" dirty="0">
                <a:latin typeface="Calibri" panose="020F0502020204030204" pitchFamily="34" charset="0"/>
                <a:cs typeface="Calibri" panose="020F0502020204030204" pitchFamily="34" charset="0"/>
              </a:rPr>
              <a:t>facially neutral “no-beards” policy had disparate impact on 50% of African American men vs. 5% of whites.  (Query: what could HR have done to prevent this expensive charge?)</a:t>
            </a:r>
          </a:p>
          <a:p>
            <a:pPr marL="691650" lvl="2" indent="-291600" eaLnBrk="1" hangingPunct="1">
              <a:lnSpc>
                <a:spcPct val="90000"/>
              </a:lnSpc>
              <a:spcBef>
                <a:spcPts val="1000"/>
              </a:spcBef>
              <a:buFont typeface="Arial" panose="020B0604020202020204" pitchFamily="34" charset="0"/>
              <a:buChar char="•"/>
              <a:defRPr/>
            </a:pPr>
            <a:r>
              <a:rPr lang="en-US" altLang="en-US" sz="1800" dirty="0">
                <a:solidFill>
                  <a:srgbClr val="FF0000"/>
                </a:solidFill>
                <a:latin typeface="Calibri" panose="020F0502020204030204" pitchFamily="34" charset="0"/>
                <a:cs typeface="Calibri" panose="020F0502020204030204" pitchFamily="34" charset="0"/>
              </a:rPr>
              <a:t>Disparate Impact case</a:t>
            </a:r>
            <a:r>
              <a:rPr lang="is-IS" altLang="en-US" sz="1800" dirty="0">
                <a:solidFill>
                  <a:srgbClr val="FF0000"/>
                </a:solidFill>
                <a:latin typeface="Calibri" panose="020F0502020204030204" pitchFamily="34" charset="0"/>
                <a:cs typeface="Calibri" panose="020F0502020204030204" pitchFamily="34" charset="0"/>
              </a:rPr>
              <a:t>….</a:t>
            </a:r>
            <a:r>
              <a:rPr lang="en-US" altLang="en-US" sz="1800" dirty="0">
                <a:solidFill>
                  <a:srgbClr val="FF0000"/>
                </a:solidFill>
                <a:latin typeface="Calibri" panose="020F0502020204030204" pitchFamily="34" charset="0"/>
                <a:cs typeface="Calibri" panose="020F0502020204030204" pitchFamily="34" charset="0"/>
              </a:rPr>
              <a:t>No beard policy</a:t>
            </a:r>
            <a:r>
              <a:rPr lang="is-IS" altLang="en-US" sz="1800" dirty="0">
                <a:solidFill>
                  <a:srgbClr val="FF0000"/>
                </a:solidFill>
                <a:latin typeface="Calibri" panose="020F0502020204030204" pitchFamily="34" charset="0"/>
                <a:cs typeface="Calibri" panose="020F0502020204030204" pitchFamily="34" charset="0"/>
              </a:rPr>
              <a:t>…Bradley was dismissed b.c he wouldn’t comply with policy b.c it lead to a skin condition which impacted mostly African-Americans</a:t>
            </a:r>
            <a:endParaRPr lang="en-US" altLang="en-US" sz="1800" dirty="0">
              <a:solidFill>
                <a:srgbClr val="FF0000"/>
              </a:solidFill>
              <a:latin typeface="Calibri" panose="020F0502020204030204" pitchFamily="34" charset="0"/>
              <a:cs typeface="Calibri" panose="020F0502020204030204" pitchFamily="34" charset="0"/>
            </a:endParaRPr>
          </a:p>
          <a:p>
            <a:pPr marL="691650" lvl="2" indent="-291600" eaLnBrk="1" hangingPunct="1">
              <a:lnSpc>
                <a:spcPct val="90000"/>
              </a:lnSpc>
              <a:spcBef>
                <a:spcPts val="1000"/>
              </a:spcBef>
              <a:buFont typeface="Arial" panose="020B0604020202020204" pitchFamily="34" charset="0"/>
              <a:buChar char="•"/>
              <a:defRPr/>
            </a:pPr>
            <a:r>
              <a:rPr lang="en-US" altLang="en-US" sz="1800" i="1" dirty="0">
                <a:latin typeface="Calibri" panose="020F0502020204030204" pitchFamily="34" charset="0"/>
                <a:cs typeface="Calibri" panose="020F0502020204030204" pitchFamily="34" charset="0"/>
              </a:rPr>
              <a:t>Scenario 3.</a:t>
            </a:r>
            <a:endParaRPr lang="da-DK" altLang="en-US" sz="1800" i="1" dirty="0">
              <a:latin typeface="Calibri" panose="020F0502020204030204" pitchFamily="34" charset="0"/>
              <a:cs typeface="Calibri" panose="020F0502020204030204" pitchFamily="34" charset="0"/>
            </a:endParaRPr>
          </a:p>
        </p:txBody>
      </p:sp>
      <p:sp>
        <p:nvSpPr>
          <p:cNvPr id="3" name="Content Placeholder 2"/>
          <p:cNvSpPr>
            <a:spLocks noGrp="1"/>
          </p:cNvSpPr>
          <p:nvPr>
            <p:ph idx="13"/>
          </p:nvPr>
        </p:nvSpPr>
        <p:spPr>
          <a:xfrm>
            <a:off x="457200" y="4724400"/>
            <a:ext cx="8229600" cy="1447800"/>
          </a:xfrm>
          <a:ln>
            <a:noFill/>
          </a:ln>
        </p:spPr>
        <p:txBody>
          <a:bodyPr/>
          <a:lstStyle/>
          <a:p>
            <a:pPr eaLnBrk="1" hangingPunct="1">
              <a:defRPr/>
            </a:pPr>
            <a:r>
              <a:rPr lang="en-IN" altLang="en-US" sz="1800" dirty="0">
                <a:solidFill>
                  <a:srgbClr val="FF0000"/>
                </a:solidFill>
                <a:latin typeface="Calibri" panose="020F0502020204030204" pitchFamily="34" charset="0"/>
                <a:cs typeface="Arial" charset="0"/>
              </a:rPr>
              <a:t>Unusual manifestation of racial discrimination </a:t>
            </a:r>
            <a:r>
              <a:rPr lang="en-US" altLang="en-US" sz="1800" dirty="0">
                <a:solidFill>
                  <a:srgbClr val="FF0000"/>
                </a:solidFill>
                <a:latin typeface="Calibri" panose="020F0502020204030204" pitchFamily="34" charset="0"/>
                <a:cs typeface="Arial" charset="0"/>
              </a:rPr>
              <a:t>covered by Title VII.</a:t>
            </a:r>
          </a:p>
          <a:p>
            <a:pPr marL="691650" lvl="2" indent="-291600" eaLnBrk="1" hangingPunct="1">
              <a:lnSpc>
                <a:spcPct val="90000"/>
              </a:lnSpc>
              <a:spcBef>
                <a:spcPts val="1000"/>
              </a:spcBef>
              <a:buFont typeface="Arial" panose="020B0604020202020204" pitchFamily="34" charset="0"/>
              <a:buChar char="•"/>
              <a:defRPr/>
            </a:pPr>
            <a:r>
              <a:rPr lang="da-DK" altLang="en-US" sz="1800" dirty="0">
                <a:latin typeface="Calibri" panose="020F0502020204030204" pitchFamily="34" charset="0"/>
                <a:cs typeface="Arial" charset="0"/>
              </a:rPr>
              <a:t>Case: </a:t>
            </a:r>
            <a:r>
              <a:rPr lang="da-DK" altLang="en-US" sz="1800" i="1" dirty="0">
                <a:latin typeface="Calibri" panose="020F0502020204030204" pitchFamily="34" charset="0"/>
                <a:cs typeface="Arial" charset="0"/>
              </a:rPr>
              <a:t>Chandler v. Fast Lane, Inc</a:t>
            </a:r>
            <a:r>
              <a:rPr lang="da-DK" altLang="en-US" sz="1800" dirty="0">
                <a:latin typeface="Calibri" panose="020F0502020204030204" pitchFamily="34" charset="0"/>
                <a:cs typeface="Arial" charset="0"/>
              </a:rPr>
              <a:t>.: ‘opposition’   </a:t>
            </a:r>
          </a:p>
          <a:p>
            <a:pPr marL="691650" lvl="2" indent="-291600" eaLnBrk="1" hangingPunct="1">
              <a:lnSpc>
                <a:spcPct val="90000"/>
              </a:lnSpc>
              <a:spcBef>
                <a:spcPts val="1000"/>
              </a:spcBef>
              <a:buFont typeface="Arial" panose="020B0604020202020204" pitchFamily="34" charset="0"/>
              <a:buChar char="•"/>
              <a:defRPr/>
            </a:pPr>
            <a:r>
              <a:rPr lang="da-DK" altLang="en-US" sz="1800" i="1" dirty="0">
                <a:solidFill>
                  <a:srgbClr val="FF0000"/>
                </a:solidFill>
                <a:latin typeface="Arial" charset="0"/>
                <a:cs typeface="Arial" charset="0"/>
              </a:rPr>
              <a:t>Disparate </a:t>
            </a:r>
            <a:r>
              <a:rPr lang="da-DK" altLang="en-US" sz="1800" i="1" dirty="0" err="1">
                <a:solidFill>
                  <a:srgbClr val="FF0000"/>
                </a:solidFill>
                <a:latin typeface="Arial" charset="0"/>
                <a:cs typeface="Arial" charset="0"/>
              </a:rPr>
              <a:t>treatment</a:t>
            </a:r>
            <a:r>
              <a:rPr lang="da-DK" altLang="en-US" sz="1800" i="1" dirty="0">
                <a:solidFill>
                  <a:srgbClr val="FF0000"/>
                </a:solidFill>
                <a:latin typeface="Arial" charset="0"/>
                <a:cs typeface="Arial" charset="0"/>
              </a:rPr>
              <a:t> and </a:t>
            </a:r>
            <a:r>
              <a:rPr lang="da-DK" altLang="en-US" sz="1800" i="1" dirty="0" err="1">
                <a:solidFill>
                  <a:srgbClr val="FF0000"/>
                </a:solidFill>
                <a:latin typeface="Arial" charset="0"/>
                <a:cs typeface="Arial" charset="0"/>
              </a:rPr>
              <a:t>constructive</a:t>
            </a:r>
            <a:r>
              <a:rPr lang="da-DK" altLang="en-US" sz="1800" i="1" dirty="0">
                <a:solidFill>
                  <a:srgbClr val="FF0000"/>
                </a:solidFill>
                <a:latin typeface="Arial" charset="0"/>
                <a:cs typeface="Arial" charset="0"/>
              </a:rPr>
              <a:t> </a:t>
            </a:r>
            <a:r>
              <a:rPr lang="da-DK" altLang="en-US" sz="1800" i="1" dirty="0" err="1">
                <a:solidFill>
                  <a:srgbClr val="FF0000"/>
                </a:solidFill>
                <a:latin typeface="Arial" charset="0"/>
                <a:cs typeface="Arial" charset="0"/>
              </a:rPr>
              <a:t>discharge</a:t>
            </a:r>
            <a:r>
              <a:rPr lang="is-IS" altLang="en-US" sz="1800" i="1" dirty="0">
                <a:solidFill>
                  <a:srgbClr val="FF0000"/>
                </a:solidFill>
                <a:latin typeface="Arial" charset="0"/>
                <a:cs typeface="Arial" charset="0"/>
              </a:rPr>
              <a:t>…</a:t>
            </a:r>
            <a:r>
              <a:rPr lang="da-DK" altLang="en-US" sz="1800" i="1" dirty="0">
                <a:solidFill>
                  <a:srgbClr val="FF0000"/>
                </a:solidFill>
                <a:latin typeface="Arial" charset="0"/>
                <a:cs typeface="Arial" charset="0"/>
              </a:rPr>
              <a:t>ER </a:t>
            </a:r>
            <a:r>
              <a:rPr lang="da-DK" altLang="en-US" sz="1800" i="1" dirty="0" err="1">
                <a:solidFill>
                  <a:srgbClr val="FF0000"/>
                </a:solidFill>
                <a:latin typeface="Arial" charset="0"/>
                <a:cs typeface="Arial" charset="0"/>
              </a:rPr>
              <a:t>can’t</a:t>
            </a:r>
            <a:r>
              <a:rPr lang="da-DK" altLang="en-US" sz="1800" i="1" dirty="0">
                <a:solidFill>
                  <a:srgbClr val="FF0000"/>
                </a:solidFill>
                <a:latin typeface="Arial" charset="0"/>
                <a:cs typeface="Arial" charset="0"/>
              </a:rPr>
              <a:t> force EE to </a:t>
            </a:r>
            <a:r>
              <a:rPr lang="da-DK" altLang="en-US" sz="1800" i="1" dirty="0" err="1">
                <a:solidFill>
                  <a:srgbClr val="FF0000"/>
                </a:solidFill>
                <a:latin typeface="Arial" charset="0"/>
                <a:cs typeface="Arial" charset="0"/>
              </a:rPr>
              <a:t>discriminate</a:t>
            </a:r>
            <a:r>
              <a:rPr lang="da-DK" altLang="en-US" sz="1800" i="1" dirty="0">
                <a:solidFill>
                  <a:srgbClr val="FF0000"/>
                </a:solidFill>
                <a:latin typeface="Arial" charset="0"/>
                <a:cs typeface="Arial" charset="0"/>
              </a:rPr>
              <a:t>, EE is stil </a:t>
            </a:r>
            <a:r>
              <a:rPr lang="da-DK" altLang="en-US" sz="1800" i="1" dirty="0" err="1">
                <a:solidFill>
                  <a:srgbClr val="FF0000"/>
                </a:solidFill>
                <a:latin typeface="Arial" charset="0"/>
                <a:cs typeface="Arial" charset="0"/>
              </a:rPr>
              <a:t>protected</a:t>
            </a:r>
            <a:endParaRPr lang="da-DK" altLang="en-US" sz="1800" i="1" dirty="0">
              <a:solidFill>
                <a:srgbClr val="FF0000"/>
              </a:solidFill>
              <a:latin typeface="Arial" charset="0"/>
              <a:cs typeface="Arial"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itle"/>
          <p:cNvSpPr>
            <a:spLocks noGrp="1" noChangeArrowheads="1"/>
          </p:cNvSpPr>
          <p:nvPr>
            <p:ph type="title"/>
          </p:nvPr>
        </p:nvSpPr>
        <p:spPr>
          <a:xfrm>
            <a:off x="457200" y="260350"/>
            <a:ext cx="8229600" cy="882650"/>
          </a:xfrm>
          <a:ln>
            <a:noFill/>
          </a:ln>
        </p:spPr>
        <p:txBody>
          <a:bodyPr/>
          <a:lstStyle/>
          <a:p>
            <a:pPr eaLnBrk="1" hangingPunct="1">
              <a:defRPr/>
            </a:pPr>
            <a:r>
              <a:rPr lang="en-US" dirty="0">
                <a:effectLst/>
                <a:latin typeface="Calibri" panose="020F0502020204030204" pitchFamily="34" charset="0"/>
              </a:rPr>
              <a:t>Racial Harassment</a:t>
            </a:r>
          </a:p>
        </p:txBody>
      </p:sp>
      <p:sp>
        <p:nvSpPr>
          <p:cNvPr id="19459" name="Content Placeholder  4"/>
          <p:cNvSpPr>
            <a:spLocks noGrp="1" noChangeArrowheads="1"/>
          </p:cNvSpPr>
          <p:nvPr>
            <p:ph idx="1"/>
          </p:nvPr>
        </p:nvSpPr>
        <p:spPr>
          <a:xfrm>
            <a:off x="457200" y="1143000"/>
            <a:ext cx="8229600" cy="5334000"/>
          </a:xfrm>
          <a:ln>
            <a:noFill/>
          </a:ln>
        </p:spPr>
        <p:txBody>
          <a:bodyPr/>
          <a:lstStyle/>
          <a:p>
            <a:pPr eaLnBrk="1" hangingPunct="1">
              <a:buFont typeface="Arial" panose="020B0604020202020204" pitchFamily="34" charset="0"/>
              <a:buChar char="•"/>
            </a:pPr>
            <a:r>
              <a:rPr lang="en-US" altLang="en-US" dirty="0">
                <a:latin typeface="Calibri" panose="020F0502020204030204" pitchFamily="34" charset="0"/>
                <a:cs typeface="Arial" charset="0"/>
              </a:rPr>
              <a:t>Like sex harassment, it is a particular form of </a:t>
            </a:r>
            <a:r>
              <a:rPr lang="en-US" altLang="en-US" dirty="0">
                <a:solidFill>
                  <a:srgbClr val="0083C4"/>
                </a:solidFill>
                <a:latin typeface="Calibri" panose="020F0502020204030204" pitchFamily="34" charset="0"/>
                <a:cs typeface="Arial" charset="0"/>
              </a:rPr>
              <a:t>disparate treatment </a:t>
            </a:r>
            <a:r>
              <a:rPr lang="en-US" altLang="en-US" dirty="0">
                <a:latin typeface="Calibri" panose="020F0502020204030204" pitchFamily="34" charset="0"/>
                <a:cs typeface="Arial" charset="0"/>
              </a:rPr>
              <a:t>discrimination </a:t>
            </a:r>
          </a:p>
          <a:p>
            <a:pPr lvl="1" eaLnBrk="1" hangingPunct="1">
              <a:buFont typeface="Arial" panose="020B0604020202020204" pitchFamily="34" charset="0"/>
              <a:buChar char="•"/>
            </a:pPr>
            <a:r>
              <a:rPr lang="en-US" altLang="en-US" dirty="0">
                <a:latin typeface="Calibri" panose="020F0502020204030204" pitchFamily="34" charset="0"/>
                <a:cs typeface="Arial" charset="0"/>
              </a:rPr>
              <a:t>a subset, rather than not a separate category</a:t>
            </a:r>
          </a:p>
          <a:p>
            <a:pPr lvl="1" eaLnBrk="1" hangingPunct="1">
              <a:buFont typeface="Arial" panose="020B0604020202020204" pitchFamily="34" charset="0"/>
              <a:buChar char="•"/>
            </a:pPr>
            <a:r>
              <a:rPr lang="en-US" altLang="en-US" dirty="0">
                <a:latin typeface="Calibri" panose="020F0502020204030204" pitchFamily="34" charset="0"/>
                <a:cs typeface="Arial" charset="0"/>
              </a:rPr>
              <a:t>common elements with </a:t>
            </a:r>
            <a:r>
              <a:rPr lang="en-US" altLang="en-US" dirty="0">
                <a:solidFill>
                  <a:srgbClr val="FF0000"/>
                </a:solidFill>
                <a:latin typeface="Calibri" panose="020F0502020204030204" pitchFamily="34" charset="0"/>
                <a:cs typeface="Arial" charset="0"/>
              </a:rPr>
              <a:t>‘hostile work environment’ </a:t>
            </a:r>
            <a:r>
              <a:rPr lang="en-US" altLang="en-US" dirty="0">
                <a:latin typeface="Calibri" panose="020F0502020204030204" pitchFamily="34" charset="0"/>
                <a:cs typeface="Arial" charset="0"/>
              </a:rPr>
              <a:t>sex harassment</a:t>
            </a:r>
          </a:p>
          <a:p>
            <a:pPr marL="457200" lvl="1" indent="0" eaLnBrk="1" hangingPunct="1">
              <a:buNone/>
            </a:pPr>
            <a:r>
              <a:rPr lang="en-US" altLang="en-US" sz="2800" dirty="0">
                <a:latin typeface="Calibri" panose="020F0502020204030204" pitchFamily="34" charset="0"/>
                <a:cs typeface="Arial" charset="0"/>
              </a:rPr>
              <a:t>Prima facie case elements: </a:t>
            </a:r>
          </a:p>
          <a:p>
            <a:pPr marL="291600" lvl="1" indent="-291600" eaLnBrk="1" hangingPunct="1">
              <a:lnSpc>
                <a:spcPct val="90000"/>
              </a:lnSpc>
              <a:spcBef>
                <a:spcPts val="1000"/>
              </a:spcBef>
              <a:buFont typeface="Arial" panose="020B0604020202020204" pitchFamily="34" charset="0"/>
              <a:buChar char="•"/>
              <a:defRPr/>
            </a:pPr>
            <a:r>
              <a:rPr lang="en-US" altLang="en-US" dirty="0">
                <a:latin typeface="Calibri" panose="020F0502020204030204" pitchFamily="34" charset="0"/>
                <a:cs typeface="Arial" charset="0"/>
              </a:rPr>
              <a:t>Conduct is </a:t>
            </a:r>
            <a:r>
              <a:rPr lang="en-US" altLang="en-US" i="1" dirty="0">
                <a:solidFill>
                  <a:srgbClr val="0083C4"/>
                </a:solidFill>
                <a:latin typeface="Calibri" panose="020F0502020204030204" pitchFamily="34" charset="0"/>
                <a:cs typeface="Arial" charset="0"/>
              </a:rPr>
              <a:t>unwelcome</a:t>
            </a:r>
            <a:r>
              <a:rPr lang="en-US" altLang="en-US" dirty="0">
                <a:latin typeface="Calibri" panose="020F0502020204030204" pitchFamily="34" charset="0"/>
                <a:cs typeface="Arial" charset="0"/>
              </a:rPr>
              <a:t>.</a:t>
            </a:r>
          </a:p>
          <a:p>
            <a:pPr marL="291600" lvl="1" indent="-291600" eaLnBrk="1" hangingPunct="1">
              <a:lnSpc>
                <a:spcPct val="90000"/>
              </a:lnSpc>
              <a:spcBef>
                <a:spcPts val="1000"/>
              </a:spcBef>
              <a:buFont typeface="Arial" panose="020B0604020202020204" pitchFamily="34" charset="0"/>
              <a:buChar char="•"/>
              <a:defRPr/>
            </a:pPr>
            <a:r>
              <a:rPr lang="en-US" altLang="en-US" dirty="0">
                <a:latin typeface="Calibri" panose="020F0502020204030204" pitchFamily="34" charset="0"/>
                <a:cs typeface="Arial" charset="0"/>
              </a:rPr>
              <a:t>Based on </a:t>
            </a:r>
            <a:r>
              <a:rPr lang="en-US" altLang="en-US" i="1" dirty="0">
                <a:solidFill>
                  <a:srgbClr val="0083C4"/>
                </a:solidFill>
                <a:latin typeface="Calibri" panose="020F0502020204030204" pitchFamily="34" charset="0"/>
                <a:cs typeface="Arial" charset="0"/>
              </a:rPr>
              <a:t>race</a:t>
            </a:r>
            <a:r>
              <a:rPr lang="en-US" altLang="en-US" dirty="0">
                <a:latin typeface="Calibri" panose="020F0502020204030204" pitchFamily="34" charset="0"/>
                <a:cs typeface="Arial" charset="0"/>
              </a:rPr>
              <a:t>.</a:t>
            </a:r>
          </a:p>
          <a:p>
            <a:pPr marL="291600" lvl="1" indent="-291600" eaLnBrk="1" hangingPunct="1">
              <a:lnSpc>
                <a:spcPct val="90000"/>
              </a:lnSpc>
              <a:spcBef>
                <a:spcPts val="1000"/>
              </a:spcBef>
              <a:buFont typeface="Arial" panose="020B0604020202020204" pitchFamily="34" charset="0"/>
              <a:buChar char="•"/>
              <a:defRPr/>
            </a:pPr>
            <a:r>
              <a:rPr lang="en-US" altLang="en-US" dirty="0">
                <a:latin typeface="Calibri" panose="020F0502020204030204" pitchFamily="34" charset="0"/>
                <a:cs typeface="Arial" charset="0"/>
              </a:rPr>
              <a:t>So </a:t>
            </a:r>
            <a:r>
              <a:rPr lang="en-US" altLang="en-US" i="1" dirty="0">
                <a:solidFill>
                  <a:srgbClr val="0083C4"/>
                </a:solidFill>
                <a:latin typeface="Calibri" panose="020F0502020204030204" pitchFamily="34" charset="0"/>
                <a:cs typeface="Arial" charset="0"/>
              </a:rPr>
              <a:t>severe and pervasive </a:t>
            </a:r>
            <a:r>
              <a:rPr lang="en-US" altLang="en-US" dirty="0">
                <a:latin typeface="Calibri" panose="020F0502020204030204" pitchFamily="34" charset="0"/>
                <a:cs typeface="Arial" charset="0"/>
              </a:rPr>
              <a:t>that it alters the conditions of employment, creating an abusive environment.</a:t>
            </a:r>
          </a:p>
          <a:p>
            <a:pPr marL="291600" lvl="1" indent="-291600" eaLnBrk="1" hangingPunct="1">
              <a:lnSpc>
                <a:spcPct val="90000"/>
              </a:lnSpc>
              <a:spcBef>
                <a:spcPts val="1000"/>
              </a:spcBef>
              <a:buFont typeface="Arial" panose="020B0604020202020204" pitchFamily="34" charset="0"/>
              <a:buChar char="•"/>
              <a:defRPr/>
            </a:pPr>
            <a:r>
              <a:rPr lang="en-US" altLang="en-US" i="1" dirty="0">
                <a:latin typeface="Calibri" panose="020F0502020204030204" pitchFamily="34" charset="0"/>
                <a:cs typeface="Arial" charset="0"/>
              </a:rPr>
              <a:t>There is a basis for imposing liability on the employer.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itle"/>
          <p:cNvSpPr>
            <a:spLocks noGrp="1" noChangeArrowheads="1"/>
          </p:cNvSpPr>
          <p:nvPr>
            <p:ph type="title"/>
          </p:nvPr>
        </p:nvSpPr>
        <p:spPr>
          <a:ln>
            <a:noFill/>
          </a:ln>
        </p:spPr>
        <p:txBody>
          <a:bodyPr/>
          <a:lstStyle/>
          <a:p>
            <a:pPr eaLnBrk="1" hangingPunct="1">
              <a:defRPr/>
            </a:pPr>
            <a:r>
              <a:rPr lang="en-US" dirty="0">
                <a:effectLst/>
                <a:latin typeface="Calibri" panose="020F0502020204030204" pitchFamily="34" charset="0"/>
              </a:rPr>
              <a:t>A Word About Color</a:t>
            </a:r>
            <a:endParaRPr lang="en-US" sz="2400" dirty="0">
              <a:effectLst/>
              <a:latin typeface="Calibri" panose="020F0502020204030204" pitchFamily="34" charset="0"/>
            </a:endParaRPr>
          </a:p>
        </p:txBody>
      </p:sp>
      <p:sp>
        <p:nvSpPr>
          <p:cNvPr id="20483" name="Content Placeholder 4"/>
          <p:cNvSpPr>
            <a:spLocks noGrp="1" noChangeArrowheads="1"/>
          </p:cNvSpPr>
          <p:nvPr>
            <p:ph idx="1"/>
          </p:nvPr>
        </p:nvSpPr>
        <p:spPr>
          <a:xfrm>
            <a:off x="457200" y="1600200"/>
            <a:ext cx="8229600" cy="1905000"/>
          </a:xfrm>
          <a:ln>
            <a:noFill/>
          </a:ln>
        </p:spPr>
        <p:txBody>
          <a:bodyPr/>
          <a:lstStyle/>
          <a:p>
            <a:pPr marL="0" indent="0" eaLnBrk="1" hangingPunct="1">
              <a:buNone/>
            </a:pPr>
            <a:r>
              <a:rPr lang="en-US" altLang="en-US" dirty="0">
                <a:latin typeface="Calibri" panose="020F0502020204030204" pitchFamily="34" charset="0"/>
                <a:cs typeface="Arial" charset="0"/>
              </a:rPr>
              <a:t>Color</a:t>
            </a:r>
            <a:r>
              <a:rPr lang="en-IN" altLang="en-US" dirty="0">
                <a:latin typeface="Calibri" panose="020F0502020204030204" pitchFamily="34" charset="0"/>
                <a:cs typeface="Arial" charset="0"/>
              </a:rPr>
              <a:t> has been a divisive issue for as long as African-Americans have been in the United States.</a:t>
            </a:r>
          </a:p>
          <a:p>
            <a:pPr marL="291600" lvl="1" indent="-291600" eaLnBrk="1" hangingPunct="1">
              <a:lnSpc>
                <a:spcPct val="90000"/>
              </a:lnSpc>
              <a:spcBef>
                <a:spcPts val="1000"/>
              </a:spcBef>
              <a:buFont typeface="Arial" panose="020B0604020202020204" pitchFamily="34" charset="0"/>
              <a:buChar char="•"/>
              <a:defRPr/>
            </a:pPr>
            <a:r>
              <a:rPr lang="en-US" altLang="en-US" dirty="0">
                <a:latin typeface="Calibri" panose="020F0502020204030204" pitchFamily="34" charset="0"/>
                <a:cs typeface="Arial" charset="0"/>
              </a:rPr>
              <a:t>One of the five categories included in Title VII as a prohibited basis for discrimination.</a:t>
            </a:r>
          </a:p>
        </p:txBody>
      </p:sp>
      <p:sp>
        <p:nvSpPr>
          <p:cNvPr id="2" name="Content Placeholder 1"/>
          <p:cNvSpPr>
            <a:spLocks noGrp="1"/>
          </p:cNvSpPr>
          <p:nvPr>
            <p:ph idx="13"/>
          </p:nvPr>
        </p:nvSpPr>
        <p:spPr>
          <a:xfrm>
            <a:off x="457200" y="3645408"/>
            <a:ext cx="8229600" cy="914400"/>
          </a:xfrm>
          <a:ln>
            <a:noFill/>
          </a:ln>
        </p:spPr>
        <p:txBody>
          <a:bodyPr/>
          <a:lstStyle/>
          <a:p>
            <a:pPr marL="291600" indent="-291600">
              <a:buFont typeface="Arial" panose="020B0604020202020204" pitchFamily="34" charset="0"/>
              <a:buChar char="•"/>
            </a:pPr>
            <a:r>
              <a:rPr lang="en-US" altLang="en-US" dirty="0">
                <a:solidFill>
                  <a:srgbClr val="FF0000"/>
                </a:solidFill>
                <a:latin typeface="Calibri" panose="020F0502020204030204" pitchFamily="34" charset="0"/>
                <a:cs typeface="Arial" charset="0"/>
              </a:rPr>
              <a:t>Color discrimination can exist among people of the same race</a:t>
            </a:r>
            <a:r>
              <a:rPr lang="en-US" altLang="en-US" dirty="0">
                <a:latin typeface="Calibri" panose="020F0502020204030204" pitchFamily="34" charset="0"/>
                <a:cs typeface="Arial" charset="0"/>
              </a:rPr>
              <a:t>.</a:t>
            </a:r>
          </a:p>
          <a:p>
            <a:pPr marL="291600" indent="-291600">
              <a:buFont typeface="Arial" panose="020B0604020202020204" pitchFamily="34" charset="0"/>
              <a:buChar char="•"/>
            </a:pPr>
            <a:r>
              <a:rPr lang="en-US" altLang="en-US" dirty="0">
                <a:latin typeface="Calibri" panose="020F0502020204030204" pitchFamily="34" charset="0"/>
                <a:cs typeface="Arial" charset="0"/>
              </a:rPr>
              <a:t>Color still matters a great deal in the workplace.</a:t>
            </a:r>
          </a:p>
          <a:p>
            <a:pPr marL="691650" lvl="1" indent="-291600">
              <a:buFont typeface="Arial" panose="020B0604020202020204" pitchFamily="34" charset="0"/>
              <a:buChar char="•"/>
            </a:pPr>
            <a:r>
              <a:rPr lang="en-US" i="1" dirty="0">
                <a:latin typeface="Calibri" panose="020F0502020204030204" pitchFamily="34" charset="0"/>
                <a:cs typeface="Arial" charset="0"/>
              </a:rPr>
              <a:t>Scenario 1</a:t>
            </a:r>
            <a:endParaRPr lang="en-IN" i="1" dirty="0">
              <a:latin typeface="Calibri" panose="020F050202020403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itle"/>
          <p:cNvSpPr>
            <a:spLocks noGrp="1" noChangeArrowheads="1"/>
          </p:cNvSpPr>
          <p:nvPr>
            <p:ph type="title"/>
          </p:nvPr>
        </p:nvSpPr>
        <p:spPr>
          <a:ln>
            <a:noFill/>
          </a:ln>
        </p:spPr>
        <p:txBody>
          <a:bodyPr/>
          <a:lstStyle/>
          <a:p>
            <a:pPr eaLnBrk="1" hangingPunct="1">
              <a:defRPr/>
            </a:pPr>
            <a:r>
              <a:rPr lang="en-US" dirty="0">
                <a:effectLst/>
                <a:latin typeface="Calibri" panose="020F0502020204030204" pitchFamily="34" charset="0"/>
              </a:rPr>
              <a:t>A Word About Color </a:t>
            </a:r>
            <a:endParaRPr lang="en-US" sz="2400" dirty="0">
              <a:effectLst/>
              <a:latin typeface="Calibri" panose="020F0502020204030204" pitchFamily="34" charset="0"/>
            </a:endParaRPr>
          </a:p>
        </p:txBody>
      </p:sp>
      <p:sp>
        <p:nvSpPr>
          <p:cNvPr id="20483" name="Content Placeholder 4"/>
          <p:cNvSpPr>
            <a:spLocks noGrp="1" noChangeArrowheads="1"/>
          </p:cNvSpPr>
          <p:nvPr>
            <p:ph idx="1"/>
          </p:nvPr>
        </p:nvSpPr>
        <p:spPr>
          <a:xfrm>
            <a:off x="2133600" y="1600200"/>
            <a:ext cx="4572000" cy="1905000"/>
          </a:xfrm>
          <a:ln>
            <a:noFill/>
          </a:ln>
        </p:spPr>
        <p:txBody>
          <a:bodyPr/>
          <a:lstStyle/>
          <a:p>
            <a:pPr marL="0" indent="0" eaLnBrk="1" hangingPunct="1">
              <a:buNone/>
            </a:pPr>
            <a:endParaRPr lang="en-US" altLang="en-US" dirty="0">
              <a:latin typeface="Calibri" panose="020F0502020204030204" pitchFamily="34" charset="0"/>
              <a:cs typeface="Arial" charset="0"/>
            </a:endParaRPr>
          </a:p>
        </p:txBody>
      </p:sp>
      <p:sp>
        <p:nvSpPr>
          <p:cNvPr id="2" name="Content Placeholder 1"/>
          <p:cNvSpPr>
            <a:spLocks noGrp="1"/>
          </p:cNvSpPr>
          <p:nvPr>
            <p:ph idx="13"/>
          </p:nvPr>
        </p:nvSpPr>
        <p:spPr>
          <a:xfrm>
            <a:off x="1981200" y="3645408"/>
            <a:ext cx="4724400" cy="914400"/>
          </a:xfrm>
          <a:ln>
            <a:noFill/>
          </a:ln>
        </p:spPr>
        <p:txBody>
          <a:bodyPr/>
          <a:lstStyle/>
          <a:p>
            <a:pPr marL="691650" lvl="1" indent="-291600">
              <a:buFont typeface="Arial" panose="020B0604020202020204" pitchFamily="34" charset="0"/>
              <a:buChar char="•"/>
            </a:pPr>
            <a:endParaRPr lang="en-IN" i="1" dirty="0">
              <a:latin typeface="Calibri" panose="020F0502020204030204" pitchFamily="34" charset="0"/>
            </a:endParaRPr>
          </a:p>
        </p:txBody>
      </p:sp>
      <p:pic>
        <p:nvPicPr>
          <p:cNvPr id="3" name="Picture 2">
            <a:extLst>
              <a:ext uri="{FF2B5EF4-FFF2-40B4-BE49-F238E27FC236}">
                <a16:creationId xmlns:a16="http://schemas.microsoft.com/office/drawing/2014/main" id="{994C82EE-38BC-4D65-B7EF-ECC7086C4439}"/>
              </a:ext>
            </a:extLst>
          </p:cNvPr>
          <p:cNvPicPr>
            <a:picLocks noChangeAspect="1"/>
          </p:cNvPicPr>
          <p:nvPr/>
        </p:nvPicPr>
        <p:blipFill>
          <a:blip r:embed="rId3"/>
          <a:stretch>
            <a:fillRect/>
          </a:stretch>
        </p:blipFill>
        <p:spPr>
          <a:xfrm>
            <a:off x="914400" y="1400174"/>
            <a:ext cx="6858000" cy="4695825"/>
          </a:xfrm>
          <a:prstGeom prst="rect">
            <a:avLst/>
          </a:prstGeom>
        </p:spPr>
      </p:pic>
    </p:spTree>
    <p:extLst>
      <p:ext uri="{BB962C8B-B14F-4D97-AF65-F5344CB8AC3E}">
        <p14:creationId xmlns:p14="http://schemas.microsoft.com/office/powerpoint/2010/main" val="1524442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pPr eaLnBrk="1" hangingPunct="1">
              <a:defRPr/>
            </a:pPr>
            <a:r>
              <a:rPr lang="en-US" dirty="0">
                <a:effectLst/>
                <a:latin typeface="Calibri" panose="020F0502020204030204" pitchFamily="34" charset="0"/>
              </a:rPr>
              <a:t>Management Tips</a:t>
            </a:r>
            <a:r>
              <a:rPr lang="en-US" sz="2400" dirty="0">
                <a:effectLst/>
                <a:latin typeface="Calibri" panose="020F0502020204030204" pitchFamily="34" charset="0"/>
              </a:rPr>
              <a:t> </a:t>
            </a:r>
          </a:p>
        </p:txBody>
      </p:sp>
      <p:sp>
        <p:nvSpPr>
          <p:cNvPr id="24579" name="Content Placeholder 2"/>
          <p:cNvSpPr>
            <a:spLocks noGrp="1"/>
          </p:cNvSpPr>
          <p:nvPr>
            <p:ph idx="1"/>
          </p:nvPr>
        </p:nvSpPr>
        <p:spPr>
          <a:xfrm>
            <a:off x="457200" y="1600201"/>
            <a:ext cx="8305800" cy="3276600"/>
          </a:xfrm>
          <a:ln>
            <a:noFill/>
          </a:ln>
        </p:spPr>
        <p:txBody>
          <a:bodyPr/>
          <a:lstStyle/>
          <a:p>
            <a:pPr marL="291600" lvl="1" indent="-291600" eaLnBrk="1" hangingPunct="1">
              <a:lnSpc>
                <a:spcPct val="90000"/>
              </a:lnSpc>
              <a:spcBef>
                <a:spcPts val="1000"/>
              </a:spcBef>
              <a:buFont typeface="Arial" panose="020B0604020202020204" pitchFamily="34" charset="0"/>
              <a:buChar char="•"/>
              <a:defRPr/>
            </a:pPr>
            <a:r>
              <a:rPr lang="en-IN" altLang="en-US" sz="1600" dirty="0">
                <a:latin typeface="Calibri" panose="020F0502020204030204" pitchFamily="34" charset="0"/>
                <a:cs typeface="Arial" charset="0"/>
              </a:rPr>
              <a:t>Believe that race discrimination occurs and be willing to investigate it when it is alleged.</a:t>
            </a:r>
            <a:endParaRPr lang="en-US" altLang="en-US" sz="1600" dirty="0">
              <a:latin typeface="Calibri" panose="020F0502020204030204" pitchFamily="34" charset="0"/>
              <a:cs typeface="Arial" charset="0"/>
            </a:endParaRPr>
          </a:p>
          <a:p>
            <a:pPr marL="291600" lvl="1" indent="-291600" eaLnBrk="1" hangingPunct="1">
              <a:lnSpc>
                <a:spcPct val="90000"/>
              </a:lnSpc>
              <a:spcBef>
                <a:spcPts val="1000"/>
              </a:spcBef>
              <a:buFont typeface="Arial" panose="020B0604020202020204" pitchFamily="34" charset="0"/>
              <a:buChar char="•"/>
              <a:defRPr/>
            </a:pPr>
            <a:r>
              <a:rPr lang="en-IN" altLang="en-US" sz="1600" dirty="0">
                <a:latin typeface="Calibri" panose="020F0502020204030204" pitchFamily="34" charset="0"/>
                <a:cs typeface="Arial" charset="0"/>
              </a:rPr>
              <a:t>Make sure that there is a top-down message that the workplace will not tolerate race discrimination in any form.</a:t>
            </a:r>
            <a:endParaRPr lang="en-US" altLang="en-US" sz="1600" dirty="0">
              <a:latin typeface="Calibri" panose="020F0502020204030204" pitchFamily="34" charset="0"/>
              <a:cs typeface="Arial" charset="0"/>
            </a:endParaRPr>
          </a:p>
          <a:p>
            <a:pPr marL="291600" lvl="1" indent="-291600" eaLnBrk="1" hangingPunct="1">
              <a:lnSpc>
                <a:spcPct val="90000"/>
              </a:lnSpc>
              <a:spcBef>
                <a:spcPts val="1000"/>
              </a:spcBef>
              <a:buFont typeface="Arial" panose="020B0604020202020204" pitchFamily="34" charset="0"/>
              <a:buChar char="•"/>
              <a:defRPr/>
            </a:pPr>
            <a:r>
              <a:rPr lang="en-IN" altLang="en-US" sz="1600" dirty="0">
                <a:latin typeface="Calibri" panose="020F0502020204030204" pitchFamily="34" charset="0"/>
                <a:cs typeface="Arial" charset="0"/>
              </a:rPr>
              <a:t>Do not shy away from discussing race when the issue arises.</a:t>
            </a:r>
            <a:endParaRPr lang="en-US" altLang="en-US" sz="1600" dirty="0">
              <a:latin typeface="Calibri" panose="020F0502020204030204" pitchFamily="34" charset="0"/>
              <a:cs typeface="Arial" charset="0"/>
            </a:endParaRPr>
          </a:p>
          <a:p>
            <a:pPr marL="291600" lvl="1" indent="-291600" eaLnBrk="1" hangingPunct="1">
              <a:lnSpc>
                <a:spcPct val="90000"/>
              </a:lnSpc>
              <a:spcBef>
                <a:spcPts val="1000"/>
              </a:spcBef>
              <a:buFont typeface="Arial" panose="020B0604020202020204" pitchFamily="34" charset="0"/>
              <a:buChar char="•"/>
              <a:defRPr/>
            </a:pPr>
            <a:r>
              <a:rPr lang="en-IN" altLang="en-US" sz="1600" dirty="0">
                <a:latin typeface="Calibri" panose="020F0502020204030204" pitchFamily="34" charset="0"/>
                <a:cs typeface="Arial" charset="0"/>
              </a:rPr>
              <a:t>Provide a positive, nonthreatening, constructive forum for the discussion of racial issues.</a:t>
            </a:r>
          </a:p>
          <a:p>
            <a:pPr marL="291600" lvl="1" indent="-291600" eaLnBrk="1" hangingPunct="1">
              <a:lnSpc>
                <a:spcPct val="90000"/>
              </a:lnSpc>
              <a:spcBef>
                <a:spcPts val="1000"/>
              </a:spcBef>
              <a:buFont typeface="Arial" panose="020B0604020202020204" pitchFamily="34" charset="0"/>
              <a:buChar char="•"/>
              <a:defRPr/>
            </a:pPr>
            <a:r>
              <a:rPr lang="en-IN" altLang="en-US" sz="1600" dirty="0">
                <a:latin typeface="Calibri" panose="020F0502020204030204" pitchFamily="34" charset="0"/>
                <a:cs typeface="Arial" charset="0"/>
              </a:rPr>
              <a:t>Be aware of cultural differences that may be connected, at least in part, to race, when doing things at the workplace.</a:t>
            </a:r>
          </a:p>
          <a:p>
            <a:pPr marL="291600" lvl="1" indent="-291600" eaLnBrk="1" hangingPunct="1">
              <a:lnSpc>
                <a:spcPct val="90000"/>
              </a:lnSpc>
              <a:spcBef>
                <a:spcPts val="1000"/>
              </a:spcBef>
              <a:buFont typeface="Arial" panose="020B0604020202020204" pitchFamily="34" charset="0"/>
              <a:buChar char="•"/>
              <a:defRPr/>
            </a:pPr>
            <a:r>
              <a:rPr lang="en-IN" altLang="en-US" sz="1600" dirty="0">
                <a:latin typeface="Calibri" panose="020F0502020204030204" pitchFamily="34" charset="0"/>
                <a:cs typeface="Arial" charset="0"/>
              </a:rPr>
              <a:t>When an employee reports discrimination based on race, do not suggest that he or she must be mistaken.</a:t>
            </a:r>
          </a:p>
          <a:p>
            <a:pPr marL="291600" lvl="1" indent="-291600" eaLnBrk="1" hangingPunct="1">
              <a:lnSpc>
                <a:spcPct val="90000"/>
              </a:lnSpc>
              <a:spcBef>
                <a:spcPts val="1000"/>
              </a:spcBef>
              <a:buFont typeface="Arial" panose="020B0604020202020204" pitchFamily="34" charset="0"/>
              <a:buChar char="•"/>
              <a:defRPr/>
            </a:pPr>
            <a:r>
              <a:rPr lang="en-IN" altLang="en-US" sz="1600" dirty="0">
                <a:latin typeface="Calibri" panose="020F0502020204030204" pitchFamily="34" charset="0"/>
                <a:cs typeface="Arial" charset="0"/>
              </a:rPr>
              <a:t>Offer support groups if there is an expressed need.</a:t>
            </a:r>
          </a:p>
          <a:p>
            <a:pPr algn="just">
              <a:buFont typeface="Arial" panose="020B0604020202020204" pitchFamily="34" charset="0"/>
              <a:buChar char="•"/>
            </a:pPr>
            <a:r>
              <a:rPr lang="en-US" sz="1600" dirty="0">
                <a:solidFill>
                  <a:srgbClr val="000000"/>
                </a:solidFill>
                <a:latin typeface="Calibri" panose="020F0502020204030204" pitchFamily="34" charset="0"/>
              </a:rPr>
              <a:t>Offer training in racial awareness and sensitivity. Courts have offered language indicating they will look more favorably on employers who do so. </a:t>
            </a:r>
          </a:p>
          <a:p>
            <a:pPr algn="just">
              <a:buFont typeface="Arial" panose="020B0604020202020204" pitchFamily="34" charset="0"/>
              <a:buChar char="•"/>
            </a:pPr>
            <a:r>
              <a:rPr lang="en-US" sz="1600" dirty="0">
                <a:solidFill>
                  <a:srgbClr val="000000"/>
                </a:solidFill>
                <a:latin typeface="Calibri" panose="020F0502020204030204" pitchFamily="34" charset="0"/>
              </a:rPr>
              <a:t>Constantly monitor events such as workplace hiring, termination, training, promotion, raises, and discipline to ensure that they are fair and even-handed. </a:t>
            </a:r>
            <a:endParaRPr lang="en-IN" altLang="en-US" sz="1600" dirty="0">
              <a:latin typeface="Calibri" panose="020F0502020204030204" pitchFamily="34" charset="0"/>
              <a:cs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2"/>
          <p:cNvSpPr>
            <a:spLocks noGrp="1"/>
          </p:cNvSpPr>
          <p:nvPr>
            <p:ph type="title"/>
          </p:nvPr>
        </p:nvSpPr>
        <p:spPr>
          <a:ln>
            <a:noFill/>
          </a:ln>
        </p:spPr>
        <p:txBody>
          <a:bodyPr/>
          <a:lstStyle/>
          <a:p>
            <a:pPr eaLnBrk="1" hangingPunct="1">
              <a:defRPr/>
            </a:pPr>
            <a:r>
              <a:rPr lang="en-US" dirty="0">
                <a:effectLst/>
                <a:latin typeface="Calibri" panose="020F0502020204030204" pitchFamily="34" charset="0"/>
              </a:rPr>
              <a:t>Learning Objectives </a:t>
            </a:r>
          </a:p>
        </p:txBody>
      </p:sp>
      <p:sp>
        <p:nvSpPr>
          <p:cNvPr id="4099" name="Content Placeholder 3"/>
          <p:cNvSpPr>
            <a:spLocks noGrp="1"/>
          </p:cNvSpPr>
          <p:nvPr>
            <p:ph idx="1"/>
          </p:nvPr>
        </p:nvSpPr>
        <p:spPr>
          <a:ln>
            <a:noFill/>
          </a:ln>
        </p:spPr>
        <p:txBody>
          <a:bodyPr/>
          <a:lstStyle/>
          <a:p>
            <a:pPr marL="291600" indent="-291600" eaLnBrk="1" hangingPunct="1">
              <a:lnSpc>
                <a:spcPct val="90000"/>
              </a:lnSpc>
              <a:spcBef>
                <a:spcPts val="1000"/>
              </a:spcBef>
              <a:buFont typeface="Arial" panose="020B0604020202020204" pitchFamily="34" charset="0"/>
              <a:buChar char="•"/>
            </a:pPr>
            <a:r>
              <a:rPr lang="en-IN" altLang="en-US" sz="1800" dirty="0">
                <a:latin typeface="Calibri" panose="020F0502020204030204" pitchFamily="34" charset="0"/>
                <a:cs typeface="Arial" charset="0"/>
              </a:rPr>
              <a:t>Discuss and give important details on the history of race discrimination and civil rights issues in the United States.</a:t>
            </a:r>
            <a:endParaRPr lang="en-US" altLang="en-US" sz="1800" dirty="0">
              <a:latin typeface="Calibri" panose="020F0502020204030204" pitchFamily="34" charset="0"/>
              <a:cs typeface="Arial" charset="0"/>
            </a:endParaRPr>
          </a:p>
          <a:p>
            <a:pPr marL="291600" indent="-291600" eaLnBrk="1" hangingPunct="1">
              <a:lnSpc>
                <a:spcPct val="90000"/>
              </a:lnSpc>
              <a:spcBef>
                <a:spcPts val="1000"/>
              </a:spcBef>
              <a:buFont typeface="Arial" panose="020B0604020202020204" pitchFamily="34" charset="0"/>
              <a:buChar char="•"/>
            </a:pPr>
            <a:r>
              <a:rPr lang="en-US" altLang="en-US" sz="1800" dirty="0">
                <a:latin typeface="Calibri" panose="020F0502020204030204" pitchFamily="34" charset="0"/>
                <a:cs typeface="Arial" charset="0"/>
              </a:rPr>
              <a:t>Explain the relevance of the history of civil rights </a:t>
            </a:r>
            <a:r>
              <a:rPr lang="en-IN" altLang="en-US" sz="1800" dirty="0">
                <a:latin typeface="Calibri" panose="020F0502020204030204" pitchFamily="34" charset="0"/>
                <a:cs typeface="Arial" charset="0"/>
              </a:rPr>
              <a:t>to present-day workplace race and </a:t>
            </a:r>
            <a:r>
              <a:rPr lang="en-US" altLang="en-US" sz="1800" dirty="0">
                <a:latin typeface="Calibri" panose="020F0502020204030204" pitchFamily="34" charset="0"/>
                <a:cs typeface="Arial" charset="0"/>
              </a:rPr>
              <a:t>color</a:t>
            </a:r>
            <a:r>
              <a:rPr lang="en-IN" altLang="en-US" sz="1800" dirty="0">
                <a:latin typeface="Calibri" panose="020F0502020204030204" pitchFamily="34" charset="0"/>
                <a:cs typeface="Arial" charset="0"/>
              </a:rPr>
              <a:t> discrimination issues.</a:t>
            </a:r>
            <a:endParaRPr lang="en-US" sz="1800" dirty="0">
              <a:latin typeface="Calibri" panose="020F0502020204030204" pitchFamily="34" charset="0"/>
            </a:endParaRPr>
          </a:p>
          <a:p>
            <a:pPr marL="291600" indent="-291600">
              <a:lnSpc>
                <a:spcPct val="90000"/>
              </a:lnSpc>
              <a:spcBef>
                <a:spcPts val="1000"/>
              </a:spcBef>
              <a:buFont typeface="Arial" panose="020B0604020202020204" pitchFamily="34" charset="0"/>
              <a:buChar char="•"/>
            </a:pPr>
            <a:r>
              <a:rPr lang="en-IN" sz="1800" dirty="0">
                <a:latin typeface="Calibri" panose="020F0502020204030204" pitchFamily="34" charset="0"/>
              </a:rPr>
              <a:t>Set forth the findings of several recent studies on race inequalities.</a:t>
            </a:r>
          </a:p>
          <a:p>
            <a:pPr marL="291600" indent="-291600" eaLnBrk="1" hangingPunct="1">
              <a:lnSpc>
                <a:spcPct val="90000"/>
              </a:lnSpc>
              <a:spcBef>
                <a:spcPts val="1000"/>
              </a:spcBef>
              <a:buFont typeface="Arial" panose="020B0604020202020204" pitchFamily="34" charset="0"/>
              <a:buChar char="•"/>
            </a:pPr>
            <a:r>
              <a:rPr lang="en-IN" altLang="en-US" sz="1800" dirty="0">
                <a:latin typeface="Calibri" panose="020F0502020204030204" pitchFamily="34" charset="0"/>
                <a:cs typeface="Arial" charset="0"/>
              </a:rPr>
              <a:t>Identify several ways that race and </a:t>
            </a:r>
            <a:r>
              <a:rPr lang="en-US" altLang="en-US" sz="1800" dirty="0">
                <a:latin typeface="Calibri" panose="020F0502020204030204" pitchFamily="34" charset="0"/>
                <a:cs typeface="Arial" charset="0"/>
              </a:rPr>
              <a:t>color </a:t>
            </a:r>
            <a:r>
              <a:rPr lang="en-IN" altLang="en-US" sz="1800" dirty="0">
                <a:latin typeface="Calibri" panose="020F0502020204030204" pitchFamily="34" charset="0"/>
                <a:cs typeface="Arial" charset="0"/>
              </a:rPr>
              <a:t>discrimination are manifested in the workplace.</a:t>
            </a:r>
          </a:p>
          <a:p>
            <a:pPr marL="291600" lvl="0" indent="-291600" eaLnBrk="1" hangingPunct="1">
              <a:lnSpc>
                <a:spcPct val="90000"/>
              </a:lnSpc>
              <a:spcBef>
                <a:spcPts val="1000"/>
              </a:spcBef>
              <a:buFont typeface="Arial" panose="020B0604020202020204" pitchFamily="34" charset="0"/>
              <a:buChar char="•"/>
            </a:pPr>
            <a:r>
              <a:rPr lang="en-US" altLang="en-US" sz="1800" dirty="0">
                <a:latin typeface="Calibri" panose="020F0502020204030204" pitchFamily="34" charset="0"/>
                <a:cs typeface="Arial" charset="0"/>
              </a:rPr>
              <a:t>Explain why national origin issues have recently been included under race discrimination claims by the E E O C </a:t>
            </a:r>
            <a:r>
              <a:rPr lang="en-IN" altLang="en-US" sz="1800" dirty="0">
                <a:latin typeface="Calibri" panose="020F0502020204030204" pitchFamily="34" charset="0"/>
                <a:cs typeface="Arial" charset="0"/>
              </a:rPr>
              <a:t>and why they remain different.</a:t>
            </a:r>
          </a:p>
          <a:p>
            <a:pPr marL="291600" lvl="0" indent="-291600" eaLnBrk="1" hangingPunct="1">
              <a:lnSpc>
                <a:spcPct val="90000"/>
              </a:lnSpc>
              <a:spcBef>
                <a:spcPts val="1000"/>
              </a:spcBef>
              <a:buFont typeface="Arial" panose="020B0604020202020204" pitchFamily="34" charset="0"/>
              <a:buChar char="•"/>
            </a:pPr>
            <a:r>
              <a:rPr lang="en-US" altLang="en-US" sz="1800" dirty="0">
                <a:latin typeface="Calibri" panose="020F0502020204030204" pitchFamily="34" charset="0"/>
                <a:cs typeface="Arial" charset="0"/>
              </a:rPr>
              <a:t>Describe ways in which an employer can avoid potential liability for race and color discrimination.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260350"/>
            <a:ext cx="8229600" cy="882650"/>
          </a:xfrm>
          <a:ln>
            <a:noFill/>
          </a:ln>
        </p:spPr>
        <p:txBody>
          <a:bodyPr/>
          <a:lstStyle/>
          <a:p>
            <a:pPr eaLnBrk="1" hangingPunct="1">
              <a:defRPr/>
            </a:pPr>
            <a:r>
              <a:rPr lang="en-US" dirty="0">
                <a:effectLst/>
                <a:latin typeface="Calibri" panose="020F0502020204030204" pitchFamily="34" charset="0"/>
              </a:rPr>
              <a:t>Statutory Basis </a:t>
            </a:r>
          </a:p>
        </p:txBody>
      </p:sp>
      <p:sp>
        <p:nvSpPr>
          <p:cNvPr id="5123" name="Content Placeholder 2"/>
          <p:cNvSpPr>
            <a:spLocks noGrp="1"/>
          </p:cNvSpPr>
          <p:nvPr>
            <p:ph idx="1"/>
          </p:nvPr>
        </p:nvSpPr>
        <p:spPr>
          <a:xfrm>
            <a:off x="457200" y="1371600"/>
            <a:ext cx="8382000" cy="4648200"/>
          </a:xfrm>
          <a:ln>
            <a:noFill/>
          </a:ln>
        </p:spPr>
        <p:txBody>
          <a:bodyPr/>
          <a:lstStyle/>
          <a:p>
            <a:pPr marL="0" indent="0">
              <a:buNone/>
            </a:pPr>
            <a:r>
              <a:rPr lang="en-US" sz="2400" dirty="0">
                <a:latin typeface="Calibri" panose="020F0502020204030204" pitchFamily="34" charset="0"/>
              </a:rPr>
              <a:t>It shall be an unlawful employment practice for an employer— </a:t>
            </a:r>
          </a:p>
          <a:p>
            <a:pPr marL="0" indent="0">
              <a:buNone/>
            </a:pPr>
            <a:r>
              <a:rPr lang="en-US" sz="2400" dirty="0">
                <a:latin typeface="Calibri" panose="020F0502020204030204" pitchFamily="34" charset="0"/>
              </a:rPr>
              <a:t>	(1) to fail or refuse to hire or to discharge any individual, or otherwise to discriminate against any individual with respect to his compensation, terms, conditions, or privileges of employment, because of such individual’s </a:t>
            </a:r>
            <a:r>
              <a:rPr lang="en-US" sz="2400" b="1" dirty="0">
                <a:latin typeface="Calibri" panose="020F0502020204030204" pitchFamily="34" charset="0"/>
              </a:rPr>
              <a:t>race, color </a:t>
            </a:r>
            <a:r>
              <a:rPr lang="en-US" sz="2400" dirty="0">
                <a:latin typeface="Calibri" panose="020F0502020204030204" pitchFamily="34" charset="0"/>
              </a:rPr>
              <a:t>. . . or </a:t>
            </a:r>
          </a:p>
          <a:p>
            <a:pPr marL="0" indent="0">
              <a:buNone/>
            </a:pPr>
            <a:r>
              <a:rPr lang="en-US" sz="2400" dirty="0">
                <a:latin typeface="Calibri" panose="020F0502020204030204" pitchFamily="34" charset="0"/>
              </a:rPr>
              <a:t>	(2) to limit, segregate, or classify his employees or applicants for employment in any way which would deprive or tend to deprive any individual of employment opportunities or otherwise adversely affect his status as an employee, because of such individual’s </a:t>
            </a:r>
            <a:r>
              <a:rPr lang="en-US" sz="2400" b="1" dirty="0">
                <a:latin typeface="Calibri" panose="020F0502020204030204" pitchFamily="34" charset="0"/>
              </a:rPr>
              <a:t>race, color </a:t>
            </a:r>
            <a:r>
              <a:rPr lang="en-US" sz="2400" dirty="0">
                <a:latin typeface="Calibri" panose="020F0502020204030204" pitchFamily="34" charset="0"/>
              </a:rPr>
              <a:t>. . . [Title VII of the Civil Rights Act of 1964, as amended, 42 U.S.C. § 2000e-2(a).] </a:t>
            </a:r>
          </a:p>
        </p:txBody>
      </p:sp>
    </p:spTree>
    <p:extLst>
      <p:ext uri="{BB962C8B-B14F-4D97-AF65-F5344CB8AC3E}">
        <p14:creationId xmlns:p14="http://schemas.microsoft.com/office/powerpoint/2010/main" val="2215048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229600" cy="730250"/>
          </a:xfrm>
          <a:ln>
            <a:noFill/>
          </a:ln>
        </p:spPr>
        <p:txBody>
          <a:bodyPr/>
          <a:lstStyle/>
          <a:p>
            <a:pPr eaLnBrk="1" hangingPunct="1">
              <a:defRPr/>
            </a:pPr>
            <a:r>
              <a:rPr lang="en-US" dirty="0">
                <a:effectLst/>
                <a:latin typeface="Calibri" panose="020F0502020204030204" pitchFamily="34" charset="0"/>
              </a:rPr>
              <a:t>Introduction</a:t>
            </a:r>
          </a:p>
        </p:txBody>
      </p:sp>
      <p:sp>
        <p:nvSpPr>
          <p:cNvPr id="6147" name="Content Placeholder  4"/>
          <p:cNvSpPr>
            <a:spLocks noGrp="1" noChangeArrowheads="1"/>
          </p:cNvSpPr>
          <p:nvPr>
            <p:ph idx="1"/>
          </p:nvPr>
        </p:nvSpPr>
        <p:spPr>
          <a:xfrm>
            <a:off x="457200" y="1143000"/>
            <a:ext cx="8229600" cy="4983163"/>
          </a:xfrm>
          <a:ln>
            <a:noFill/>
          </a:ln>
        </p:spPr>
        <p:txBody>
          <a:bodyPr/>
          <a:lstStyle/>
          <a:p>
            <a:pPr eaLnBrk="1" hangingPunct="1"/>
            <a:r>
              <a:rPr lang="en-US" altLang="en-US" sz="1400" dirty="0">
                <a:solidFill>
                  <a:srgbClr val="FF0000"/>
                </a:solidFill>
                <a:latin typeface="Calibri" panose="020F0502020204030204" pitchFamily="34" charset="0"/>
                <a:cs typeface="Calibri" panose="020F0502020204030204" pitchFamily="34" charset="0"/>
              </a:rPr>
              <a:t>Race</a:t>
            </a:r>
            <a:r>
              <a:rPr lang="en-US" altLang="en-US" sz="1400" dirty="0">
                <a:latin typeface="Calibri" panose="020F0502020204030204" pitchFamily="34" charset="0"/>
                <a:cs typeface="Calibri" panose="020F0502020204030204" pitchFamily="34" charset="0"/>
              </a:rPr>
              <a:t> is the first of the prohibited categories in Title VII</a:t>
            </a:r>
          </a:p>
          <a:p>
            <a:pPr eaLnBrk="1" hangingPunct="1"/>
            <a:r>
              <a:rPr lang="en-US" altLang="en-US" sz="1400" dirty="0">
                <a:latin typeface="Calibri" panose="020F0502020204030204" pitchFamily="34" charset="0"/>
                <a:cs typeface="Calibri" panose="020F0502020204030204" pitchFamily="34" charset="0"/>
              </a:rPr>
              <a:t>Remember:  </a:t>
            </a:r>
            <a:r>
              <a:rPr lang="en-US" altLang="en-US" sz="1400" dirty="0">
                <a:solidFill>
                  <a:srgbClr val="FF0000"/>
                </a:solidFill>
                <a:latin typeface="Calibri" panose="020F0502020204030204" pitchFamily="34" charset="0"/>
                <a:cs typeface="Calibri" panose="020F0502020204030204" pitchFamily="34" charset="0"/>
              </a:rPr>
              <a:t>The primary focus of the Civil Rights Act was on Race (primarily African-Americans)</a:t>
            </a:r>
          </a:p>
          <a:p>
            <a:pPr eaLnBrk="1" hangingPunct="1"/>
            <a:r>
              <a:rPr lang="en-IN" altLang="en-US" sz="1400" dirty="0">
                <a:latin typeface="Calibri" panose="020F0502020204030204" pitchFamily="34" charset="0"/>
                <a:cs typeface="Calibri" panose="020F0502020204030204" pitchFamily="34" charset="0"/>
              </a:rPr>
              <a:t>Southern Poverty Law </a:t>
            </a:r>
            <a:r>
              <a:rPr lang="en-US" altLang="en-US" sz="1400" dirty="0">
                <a:latin typeface="Calibri" panose="020F0502020204030204" pitchFamily="34" charset="0"/>
                <a:cs typeface="Calibri" panose="020F0502020204030204" pitchFamily="34" charset="0"/>
              </a:rPr>
              <a:t>Center</a:t>
            </a:r>
            <a:r>
              <a:rPr lang="en-IN" altLang="en-US" sz="1400" dirty="0">
                <a:latin typeface="Calibri" panose="020F0502020204030204" pitchFamily="34" charset="0"/>
                <a:cs typeface="Calibri" panose="020F0502020204030204" pitchFamily="34" charset="0"/>
              </a:rPr>
              <a:t> issued a report in February 2011 showing that the number of hate groups in the United States has risen to over 1,000.</a:t>
            </a:r>
            <a:endParaRPr lang="en-US" altLang="en-US" sz="1400" dirty="0">
              <a:latin typeface="Calibri" panose="020F0502020204030204" pitchFamily="34" charset="0"/>
              <a:cs typeface="Calibri" panose="020F0502020204030204" pitchFamily="34" charset="0"/>
            </a:endParaRPr>
          </a:p>
          <a:p>
            <a:pPr eaLnBrk="1" hangingPunct="1"/>
            <a:r>
              <a:rPr lang="en-US" altLang="en-US" sz="1400" dirty="0">
                <a:latin typeface="Calibri" panose="020F0502020204030204" pitchFamily="34" charset="0"/>
                <a:cs typeface="Calibri" panose="020F0502020204030204" pitchFamily="34" charset="0"/>
              </a:rPr>
              <a:t>A 2008 USA Today/Gallup poll found</a:t>
            </a:r>
          </a:p>
          <a:p>
            <a:pPr lvl="1" eaLnBrk="1" hangingPunct="1"/>
            <a:r>
              <a:rPr lang="en-US" altLang="en-US" sz="1400" dirty="0">
                <a:latin typeface="Calibri" panose="020F0502020204030204" pitchFamily="34" charset="0"/>
                <a:cs typeface="Calibri" panose="020F0502020204030204" pitchFamily="34" charset="0"/>
              </a:rPr>
              <a:t>51 percent of whites, 59 percent of Hispanics, and 78 percent of blacks thought that racism against blacks is widespread</a:t>
            </a:r>
          </a:p>
          <a:p>
            <a:pPr eaLnBrk="1" hangingPunct="1"/>
            <a:r>
              <a:rPr lang="en-US" altLang="en-US" sz="1400" dirty="0">
                <a:latin typeface="Calibri" panose="020F0502020204030204" pitchFamily="34" charset="0"/>
                <a:cs typeface="Calibri" panose="020F0502020204030204" pitchFamily="34" charset="0"/>
              </a:rPr>
              <a:t>E E O C</a:t>
            </a:r>
            <a:r>
              <a:rPr lang="en-IN" altLang="en-US" sz="1400" dirty="0">
                <a:latin typeface="Calibri" panose="020F0502020204030204" pitchFamily="34" charset="0"/>
                <a:cs typeface="Calibri" panose="020F0502020204030204" pitchFamily="34" charset="0"/>
              </a:rPr>
              <a:t>’s 2019 statistics still show that r</a:t>
            </a:r>
            <a:r>
              <a:rPr lang="en-US" altLang="en-US" sz="1400" dirty="0">
                <a:latin typeface="Calibri" panose="020F0502020204030204" pitchFamily="34" charset="0"/>
                <a:cs typeface="Calibri" panose="020F0502020204030204" pitchFamily="34" charset="0"/>
              </a:rPr>
              <a:t>ace discrimination claims account for </a:t>
            </a:r>
            <a:r>
              <a:rPr lang="en-US" altLang="en-US" sz="1400" dirty="0">
                <a:solidFill>
                  <a:srgbClr val="FF0000"/>
                </a:solidFill>
                <a:latin typeface="Calibri" panose="020F0502020204030204" pitchFamily="34" charset="0"/>
                <a:cs typeface="Calibri" panose="020F0502020204030204" pitchFamily="34" charset="0"/>
              </a:rPr>
              <a:t>one-third (35.3%) of total claims filed with EEOC</a:t>
            </a:r>
          </a:p>
          <a:p>
            <a:pPr eaLnBrk="1" hangingPunct="1"/>
            <a:r>
              <a:rPr lang="en-US" altLang="en-US" sz="1400" dirty="0">
                <a:solidFill>
                  <a:srgbClr val="FF0000"/>
                </a:solidFill>
                <a:latin typeface="Calibri" panose="020F0502020204030204" pitchFamily="34" charset="0"/>
                <a:cs typeface="Calibri" panose="020F0502020204030204" pitchFamily="34" charset="0"/>
              </a:rPr>
              <a:t>Remember: Two ways to prove race discrimination</a:t>
            </a:r>
          </a:p>
          <a:p>
            <a:pPr lvl="1" eaLnBrk="1" hangingPunct="1"/>
            <a:r>
              <a:rPr lang="en-US" altLang="en-US" sz="1400" dirty="0">
                <a:solidFill>
                  <a:srgbClr val="FF0000"/>
                </a:solidFill>
                <a:latin typeface="Calibri" panose="020F0502020204030204" pitchFamily="34" charset="0"/>
                <a:cs typeface="Calibri" panose="020F0502020204030204" pitchFamily="34" charset="0"/>
              </a:rPr>
              <a:t>Disparate Treatment</a:t>
            </a:r>
          </a:p>
          <a:p>
            <a:pPr lvl="2" eaLnBrk="1" hangingPunct="1"/>
            <a:r>
              <a:rPr lang="en-US" altLang="en-US" sz="1400" dirty="0">
                <a:solidFill>
                  <a:srgbClr val="FF0000"/>
                </a:solidFill>
                <a:latin typeface="Calibri" panose="020F0502020204030204" pitchFamily="34" charset="0"/>
                <a:cs typeface="Calibri" panose="020F0502020204030204" pitchFamily="34" charset="0"/>
              </a:rPr>
              <a:t>Direct racism</a:t>
            </a:r>
          </a:p>
          <a:p>
            <a:pPr lvl="2" eaLnBrk="1" hangingPunct="1"/>
            <a:r>
              <a:rPr lang="en-US" altLang="en-US" sz="1400" dirty="0">
                <a:solidFill>
                  <a:srgbClr val="FF0000"/>
                </a:solidFill>
                <a:latin typeface="Calibri" panose="020F0502020204030204" pitchFamily="34" charset="0"/>
                <a:cs typeface="Calibri" panose="020F0502020204030204" pitchFamily="34" charset="0"/>
              </a:rPr>
              <a:t>Indirect racism (i.e. McDonnell Douglas case)</a:t>
            </a:r>
          </a:p>
          <a:p>
            <a:pPr lvl="1" eaLnBrk="1" hangingPunct="1"/>
            <a:r>
              <a:rPr lang="en-US" altLang="en-US" sz="1400" dirty="0">
                <a:solidFill>
                  <a:srgbClr val="FF0000"/>
                </a:solidFill>
                <a:latin typeface="Calibri" panose="020F0502020204030204" pitchFamily="34" charset="0"/>
                <a:cs typeface="Calibri" panose="020F0502020204030204" pitchFamily="34" charset="0"/>
              </a:rPr>
              <a:t>Disparate Impact (i.e. Griggs case)</a:t>
            </a:r>
          </a:p>
          <a:p>
            <a:pPr eaLnBrk="1" hangingPunct="1"/>
            <a:r>
              <a:rPr lang="en-US" altLang="en-US" sz="1400" dirty="0">
                <a:latin typeface="Calibri" panose="020F0502020204030204" pitchFamily="34" charset="0"/>
                <a:cs typeface="Calibri" panose="020F0502020204030204" pitchFamily="34" charset="0"/>
              </a:rPr>
              <a:t>Enduring impact reflected in current race-related incidents and movements.   </a:t>
            </a:r>
          </a:p>
          <a:p>
            <a:pPr eaLnBrk="1" hangingPunct="1"/>
            <a:r>
              <a:rPr lang="en-US" altLang="en-US" sz="1400" dirty="0">
                <a:solidFill>
                  <a:srgbClr val="FF0000"/>
                </a:solidFill>
                <a:latin typeface="Calibri" panose="020F0502020204030204" pitchFamily="34" charset="0"/>
                <a:cs typeface="Calibri" panose="020F0502020204030204" pitchFamily="34" charset="0"/>
              </a:rPr>
              <a:t>Do you feel Racism is as rampant today as in year’s past?</a:t>
            </a:r>
          </a:p>
          <a:p>
            <a:pPr marL="291600" indent="-291600" eaLnBrk="1" hangingPunct="1">
              <a:lnSpc>
                <a:spcPct val="90000"/>
              </a:lnSpc>
              <a:spcBef>
                <a:spcPts val="1000"/>
              </a:spcBef>
              <a:buFont typeface="Arial" panose="020B0604020202020204" pitchFamily="34" charset="0"/>
              <a:buChar char="•"/>
            </a:pPr>
            <a:endParaRPr lang="en-US" altLang="en-US" sz="1400" dirty="0">
              <a:latin typeface="Calibri" panose="020F0502020204030204" pitchFamily="34" charset="0"/>
              <a:cs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pPr eaLnBrk="1" hangingPunct="1">
              <a:defRPr/>
            </a:pPr>
            <a:r>
              <a:rPr lang="en-IN" sz="3600" dirty="0">
                <a:effectLst/>
                <a:latin typeface="Calibri" panose="020F0502020204030204" pitchFamily="34" charset="0"/>
              </a:rPr>
              <a:t>Recent Studies on Race Inequalities</a:t>
            </a:r>
            <a:endParaRPr lang="en-US" sz="3600" dirty="0">
              <a:effectLst/>
              <a:latin typeface="Calibri" panose="020F0502020204030204" pitchFamily="34" charset="0"/>
            </a:endParaRPr>
          </a:p>
        </p:txBody>
      </p:sp>
      <p:sp>
        <p:nvSpPr>
          <p:cNvPr id="6147" name="Content Placeholder 4"/>
          <p:cNvSpPr>
            <a:spLocks noGrp="1" noChangeArrowheads="1"/>
          </p:cNvSpPr>
          <p:nvPr>
            <p:ph idx="1"/>
          </p:nvPr>
        </p:nvSpPr>
        <p:spPr>
          <a:xfrm>
            <a:off x="457200" y="1600201"/>
            <a:ext cx="8229600" cy="4648200"/>
          </a:xfrm>
          <a:ln>
            <a:noFill/>
          </a:ln>
        </p:spPr>
        <p:txBody>
          <a:bodyPr/>
          <a:lstStyle/>
          <a:p>
            <a:pPr marL="291600" indent="-291600" eaLnBrk="1" hangingPunct="1">
              <a:lnSpc>
                <a:spcPct val="90000"/>
              </a:lnSpc>
              <a:spcBef>
                <a:spcPts val="1000"/>
              </a:spcBef>
              <a:buFont typeface="Arial" panose="020B0604020202020204" pitchFamily="34" charset="0"/>
              <a:buChar char="•"/>
            </a:pPr>
            <a:r>
              <a:rPr lang="en-IN" altLang="en-US" sz="1800" dirty="0">
                <a:latin typeface="Calibri" panose="020F0502020204030204" pitchFamily="34" charset="0"/>
                <a:cs typeface="Arial" charset="0"/>
              </a:rPr>
              <a:t>Employers would rather hire a white man who had served time in prison than a black man who had not.</a:t>
            </a:r>
          </a:p>
          <a:p>
            <a:pPr marL="291600" indent="-291600" eaLnBrk="1" hangingPunct="1">
              <a:lnSpc>
                <a:spcPct val="90000"/>
              </a:lnSpc>
              <a:spcBef>
                <a:spcPts val="1000"/>
              </a:spcBef>
              <a:buFont typeface="Arial" panose="020B0604020202020204" pitchFamily="34" charset="0"/>
              <a:buChar char="•"/>
            </a:pPr>
            <a:r>
              <a:rPr lang="en-IN" altLang="en-US" sz="1800" dirty="0">
                <a:latin typeface="Calibri" panose="020F0502020204030204" pitchFamily="34" charset="0"/>
                <a:cs typeface="Arial" charset="0"/>
              </a:rPr>
              <a:t>Applicants with ethnic names received fewer </a:t>
            </a:r>
            <a:r>
              <a:rPr lang="en-US" altLang="en-US" sz="1800" dirty="0">
                <a:latin typeface="Calibri" panose="020F0502020204030204" pitchFamily="34" charset="0"/>
                <a:cs typeface="Arial" charset="0"/>
              </a:rPr>
              <a:t>callbacks</a:t>
            </a:r>
            <a:r>
              <a:rPr lang="en-IN" altLang="en-US" sz="1800" dirty="0">
                <a:latin typeface="Calibri" panose="020F0502020204030204" pitchFamily="34" charset="0"/>
                <a:cs typeface="Arial" charset="0"/>
              </a:rPr>
              <a:t> for jobs than the identical résumés with traditionally white names.</a:t>
            </a:r>
          </a:p>
          <a:p>
            <a:pPr marL="291600" indent="-291600" eaLnBrk="1" hangingPunct="1">
              <a:lnSpc>
                <a:spcPct val="90000"/>
              </a:lnSpc>
              <a:spcBef>
                <a:spcPts val="1000"/>
              </a:spcBef>
              <a:buFont typeface="Arial" panose="020B0604020202020204" pitchFamily="34" charset="0"/>
              <a:buChar char="•"/>
            </a:pPr>
            <a:r>
              <a:rPr lang="en-IN" altLang="en-US" sz="1800" dirty="0">
                <a:latin typeface="Calibri" panose="020F0502020204030204" pitchFamily="34" charset="0"/>
                <a:cs typeface="Arial" charset="0"/>
              </a:rPr>
              <a:t>Linguistic profiling: African-Americans who leave messages in response to ads often never receive return calls, while whites almost always do.</a:t>
            </a:r>
          </a:p>
          <a:p>
            <a:pPr marL="291600" indent="-291600" eaLnBrk="1" hangingPunct="1">
              <a:lnSpc>
                <a:spcPct val="90000"/>
              </a:lnSpc>
              <a:spcBef>
                <a:spcPts val="1000"/>
              </a:spcBef>
              <a:buFont typeface="Arial" panose="020B0604020202020204" pitchFamily="34" charset="0"/>
              <a:buChar char="•"/>
            </a:pPr>
            <a:r>
              <a:rPr lang="en-IN" altLang="en-US" sz="1800" dirty="0">
                <a:latin typeface="Calibri" panose="020F0502020204030204" pitchFamily="34" charset="0"/>
                <a:cs typeface="Arial" charset="0"/>
              </a:rPr>
              <a:t>Serious pay gaps persist along lines of race, gender and ethnicity.</a:t>
            </a:r>
          </a:p>
          <a:p>
            <a:pPr marL="291600" indent="-291600" eaLnBrk="1" hangingPunct="1">
              <a:lnSpc>
                <a:spcPct val="90000"/>
              </a:lnSpc>
              <a:spcBef>
                <a:spcPts val="1000"/>
              </a:spcBef>
              <a:buFont typeface="Arial" panose="020B0604020202020204" pitchFamily="34" charset="0"/>
              <a:buChar char="•"/>
            </a:pPr>
            <a:r>
              <a:rPr lang="en-US" sz="1800" dirty="0">
                <a:latin typeface="Calibri" panose="020F0502020204030204" pitchFamily="34" charset="0"/>
              </a:rPr>
              <a:t>Meta-analysis of every fieldwork experiment of hiring discrimination from 1989 through 2015 published in the </a:t>
            </a:r>
            <a:r>
              <a:rPr lang="en-US" sz="1800" i="1" dirty="0">
                <a:latin typeface="Calibri" panose="020F0502020204030204" pitchFamily="34" charset="0"/>
              </a:rPr>
              <a:t>Proceedings of the National Academy of Sciences</a:t>
            </a:r>
            <a:r>
              <a:rPr lang="en-US" sz="1800" dirty="0">
                <a:latin typeface="Calibri" panose="020F0502020204030204" pitchFamily="34" charset="0"/>
              </a:rPr>
              <a:t> in 2017 showed no change in racial discrimination in hiring since 1989. The results document a striking persistence of racial discrimination in U.S. labor markets. </a:t>
            </a:r>
            <a:endParaRPr lang="en-IN" altLang="en-US" sz="1800" dirty="0">
              <a:latin typeface="Calibri" panose="020F0502020204030204" pitchFamily="34" charset="0"/>
              <a:cs typeface="Arial" charset="0"/>
            </a:endParaRPr>
          </a:p>
          <a:p>
            <a:pPr marL="291600" indent="-291600" eaLnBrk="1" hangingPunct="1">
              <a:lnSpc>
                <a:spcPct val="90000"/>
              </a:lnSpc>
              <a:spcBef>
                <a:spcPts val="1000"/>
              </a:spcBef>
              <a:buFont typeface="Arial" panose="020B0604020202020204" pitchFamily="34" charset="0"/>
              <a:buChar char="•"/>
            </a:pPr>
            <a:r>
              <a:rPr lang="en-IN" altLang="en-US" sz="1800" dirty="0">
                <a:latin typeface="Calibri" panose="020F0502020204030204" pitchFamily="34" charset="0"/>
                <a:cs typeface="Arial" charset="0"/>
              </a:rPr>
              <a:t>Racial stereotypes and attitudes heavily influenced the </a:t>
            </a:r>
            <a:r>
              <a:rPr lang="en-US" altLang="en-US" sz="1800" dirty="0">
                <a:latin typeface="Calibri" panose="020F0502020204030204" pitchFamily="34" charset="0"/>
                <a:cs typeface="Arial" charset="0"/>
              </a:rPr>
              <a:t>labor</a:t>
            </a:r>
            <a:r>
              <a:rPr lang="en-IN" altLang="en-US" sz="1800" dirty="0">
                <a:latin typeface="Calibri" panose="020F0502020204030204" pitchFamily="34" charset="0"/>
                <a:cs typeface="Arial" charset="0"/>
              </a:rPr>
              <a:t> market.</a:t>
            </a:r>
          </a:p>
          <a:p>
            <a:pPr marL="291600" indent="-291600" eaLnBrk="1" hangingPunct="1">
              <a:lnSpc>
                <a:spcPct val="90000"/>
              </a:lnSpc>
              <a:spcBef>
                <a:spcPts val="1000"/>
              </a:spcBef>
              <a:buFont typeface="Arial" panose="020B0604020202020204" pitchFamily="34" charset="0"/>
              <a:buChar char="•"/>
            </a:pPr>
            <a:r>
              <a:rPr lang="en-IN" altLang="en-US" sz="1800" dirty="0">
                <a:latin typeface="Calibri" panose="020F0502020204030204" pitchFamily="34" charset="0"/>
                <a:cs typeface="Arial" charset="0"/>
              </a:rPr>
              <a:t>Majority of Americans say racism against blacks is widespread.</a:t>
            </a:r>
            <a:endParaRPr lang="en-US" altLang="en-US" sz="1800" dirty="0">
              <a:latin typeface="Calibri" panose="020F0502020204030204" pitchFamily="34" charset="0"/>
              <a:cs typeface="Arial" charset="0"/>
            </a:endParaRPr>
          </a:p>
        </p:txBody>
      </p:sp>
    </p:spTree>
    <p:extLst>
      <p:ext uri="{BB962C8B-B14F-4D97-AF65-F5344CB8AC3E}">
        <p14:creationId xmlns:p14="http://schemas.microsoft.com/office/powerpoint/2010/main" val="668339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itle"/>
          <p:cNvSpPr>
            <a:spLocks noGrp="1" noChangeArrowheads="1"/>
          </p:cNvSpPr>
          <p:nvPr>
            <p:ph type="title"/>
          </p:nvPr>
        </p:nvSpPr>
        <p:spPr>
          <a:ln>
            <a:noFill/>
          </a:ln>
        </p:spPr>
        <p:txBody>
          <a:bodyPr/>
          <a:lstStyle/>
          <a:p>
            <a:pPr eaLnBrk="1" hangingPunct="1">
              <a:defRPr/>
            </a:pPr>
            <a:r>
              <a:rPr lang="en-US" dirty="0">
                <a:effectLst/>
                <a:latin typeface="Calibri" panose="020F0502020204030204" pitchFamily="34" charset="0"/>
              </a:rPr>
              <a:t>Evolving Definitions of Race</a:t>
            </a:r>
          </a:p>
        </p:txBody>
      </p:sp>
      <p:sp>
        <p:nvSpPr>
          <p:cNvPr id="7171" name="Content Placeholder 5"/>
          <p:cNvSpPr>
            <a:spLocks noGrp="1" noChangeArrowheads="1"/>
          </p:cNvSpPr>
          <p:nvPr>
            <p:ph idx="1"/>
          </p:nvPr>
        </p:nvSpPr>
        <p:spPr>
          <a:xfrm>
            <a:off x="457200" y="1600200"/>
            <a:ext cx="8229600" cy="4876799"/>
          </a:xfrm>
          <a:ln>
            <a:noFill/>
          </a:ln>
        </p:spPr>
        <p:txBody>
          <a:bodyPr/>
          <a:lstStyle/>
          <a:p>
            <a:pPr marL="291600" indent="-291600" eaLnBrk="1" hangingPunct="1">
              <a:lnSpc>
                <a:spcPct val="90000"/>
              </a:lnSpc>
              <a:spcBef>
                <a:spcPts val="1000"/>
              </a:spcBef>
              <a:buFont typeface="Arial" panose="020B0604020202020204" pitchFamily="34" charset="0"/>
              <a:buChar char="•"/>
            </a:pPr>
            <a:r>
              <a:rPr lang="en-US" altLang="en-US" sz="1800" dirty="0">
                <a:latin typeface="Calibri" panose="020F0502020204030204" pitchFamily="34" charset="0"/>
                <a:cs typeface="Calibri" panose="020F0502020204030204" pitchFamily="34" charset="0"/>
              </a:rPr>
              <a:t>Traditional Title VII cases treated </a:t>
            </a:r>
            <a:r>
              <a:rPr lang="en-US" altLang="en-US" sz="1800" dirty="0">
                <a:solidFill>
                  <a:srgbClr val="FF0000"/>
                </a:solidFill>
                <a:latin typeface="Calibri" panose="020F0502020204030204" pitchFamily="34" charset="0"/>
                <a:cs typeface="Calibri" panose="020F0502020204030204" pitchFamily="34" charset="0"/>
              </a:rPr>
              <a:t>race as almost exclusively concerning African-Americans and whites</a:t>
            </a:r>
            <a:r>
              <a:rPr lang="en-US" altLang="en-US" sz="1800" dirty="0">
                <a:latin typeface="Calibri" panose="020F0502020204030204" pitchFamily="34" charset="0"/>
                <a:cs typeface="Calibri" panose="020F0502020204030204" pitchFamily="34" charset="0"/>
              </a:rPr>
              <a:t>.</a:t>
            </a:r>
          </a:p>
          <a:p>
            <a:pPr marL="691650" lvl="1" indent="-291600" eaLnBrk="1" hangingPunct="1">
              <a:lnSpc>
                <a:spcPct val="90000"/>
              </a:lnSpc>
              <a:spcBef>
                <a:spcPts val="1000"/>
              </a:spcBef>
              <a:buFont typeface="Arial" panose="020B0604020202020204" pitchFamily="34" charset="0"/>
              <a:buChar char="•"/>
            </a:pPr>
            <a:r>
              <a:rPr lang="en-US" altLang="en-US" sz="1800" dirty="0">
                <a:latin typeface="Calibri" panose="020F0502020204030204" pitchFamily="34" charset="0"/>
                <a:cs typeface="Calibri" panose="020F0502020204030204" pitchFamily="34" charset="0"/>
              </a:rPr>
              <a:t>Discrimination against other groups was considered primarily under the </a:t>
            </a:r>
            <a:r>
              <a:rPr lang="en-US" altLang="en-US" sz="1800" dirty="0">
                <a:solidFill>
                  <a:srgbClr val="0083C4"/>
                </a:solidFill>
                <a:latin typeface="Calibri" panose="020F0502020204030204" pitchFamily="34" charset="0"/>
                <a:cs typeface="Calibri" panose="020F0502020204030204" pitchFamily="34" charset="0"/>
              </a:rPr>
              <a:t>‘national origin’ </a:t>
            </a:r>
            <a:r>
              <a:rPr lang="en-US" altLang="en-US" sz="1800" dirty="0">
                <a:latin typeface="Calibri" panose="020F0502020204030204" pitchFamily="34" charset="0"/>
                <a:cs typeface="Calibri" panose="020F0502020204030204" pitchFamily="34" charset="0"/>
              </a:rPr>
              <a:t>category.</a:t>
            </a:r>
          </a:p>
          <a:p>
            <a:pPr marL="291600" indent="-291600" eaLnBrk="1" hangingPunct="1">
              <a:lnSpc>
                <a:spcPct val="90000"/>
              </a:lnSpc>
              <a:spcBef>
                <a:spcPts val="1000"/>
              </a:spcBef>
              <a:buFont typeface="Arial" panose="020B0604020202020204" pitchFamily="34" charset="0"/>
              <a:buChar char="•"/>
            </a:pPr>
            <a:r>
              <a:rPr lang="en-US" altLang="en-US" sz="1800" dirty="0">
                <a:latin typeface="Calibri" panose="020F0502020204030204" pitchFamily="34" charset="0"/>
                <a:cs typeface="Calibri" panose="020F0502020204030204" pitchFamily="34" charset="0"/>
              </a:rPr>
              <a:t>E E O C’s </a:t>
            </a:r>
            <a:r>
              <a:rPr lang="en-IN" altLang="en-US" sz="1800" dirty="0">
                <a:latin typeface="Calibri" panose="020F0502020204030204" pitchFamily="34" charset="0"/>
                <a:cs typeface="Calibri" panose="020F0502020204030204" pitchFamily="34" charset="0"/>
              </a:rPr>
              <a:t>Revised Race/National Origin Guidance</a:t>
            </a:r>
          </a:p>
          <a:p>
            <a:pPr lvl="1" eaLnBrk="1" hangingPunct="1">
              <a:defRPr/>
            </a:pPr>
            <a:r>
              <a:rPr lang="en-US" altLang="en-US" sz="1800" dirty="0">
                <a:latin typeface="Calibri" panose="020F0502020204030204" pitchFamily="34" charset="0"/>
                <a:cs typeface="Calibri" panose="020F0502020204030204" pitchFamily="34" charset="0"/>
              </a:rPr>
              <a:t>New forms of discrimination are emerging as workforce demographics evolve</a:t>
            </a:r>
          </a:p>
          <a:p>
            <a:pPr lvl="1" eaLnBrk="1" hangingPunct="1">
              <a:defRPr/>
            </a:pPr>
            <a:r>
              <a:rPr lang="en-US" altLang="en-US" sz="1800" dirty="0">
                <a:solidFill>
                  <a:srgbClr val="FF0000"/>
                </a:solidFill>
                <a:latin typeface="Calibri" panose="020F0502020204030204" pitchFamily="34" charset="0"/>
                <a:cs typeface="Calibri" panose="020F0502020204030204" pitchFamily="34" charset="0"/>
              </a:rPr>
              <a:t>Issue of race discrimination in America is multidimensional</a:t>
            </a:r>
          </a:p>
          <a:p>
            <a:pPr marL="691650" lvl="1" indent="-291600" eaLnBrk="1" hangingPunct="1">
              <a:lnSpc>
                <a:spcPct val="90000"/>
              </a:lnSpc>
              <a:spcBef>
                <a:spcPts val="1000"/>
              </a:spcBef>
              <a:buFont typeface="Arial" panose="020B0604020202020204" pitchFamily="34" charset="0"/>
              <a:buChar char="•"/>
            </a:pPr>
            <a:r>
              <a:rPr lang="en-IN" altLang="en-US" sz="1800" dirty="0">
                <a:latin typeface="Calibri" panose="020F0502020204030204" pitchFamily="34" charset="0"/>
                <a:cs typeface="Calibri" panose="020F0502020204030204" pitchFamily="34" charset="0"/>
              </a:rPr>
              <a:t>Acknowledges evolving demographics of interracial families and ‘multidimensional’ issue of race discrimination</a:t>
            </a:r>
          </a:p>
          <a:p>
            <a:pPr marL="691650" lvl="1" indent="-291600" eaLnBrk="1" hangingPunct="1">
              <a:lnSpc>
                <a:spcPct val="90000"/>
              </a:lnSpc>
              <a:spcBef>
                <a:spcPts val="1000"/>
              </a:spcBef>
              <a:buFont typeface="Arial" panose="020B0604020202020204" pitchFamily="34" charset="0"/>
              <a:buChar char="•"/>
            </a:pPr>
            <a:r>
              <a:rPr lang="en-IN" altLang="en-US" sz="1800" dirty="0">
                <a:latin typeface="Calibri" panose="020F0502020204030204" pitchFamily="34" charset="0"/>
                <a:cs typeface="Calibri" panose="020F0502020204030204" pitchFamily="34" charset="0"/>
              </a:rPr>
              <a:t>Increasing race and color charges alleging multiple or intersecting bases, e.g., age, gender, national origin etc.    </a:t>
            </a:r>
          </a:p>
          <a:p>
            <a:pPr marL="400050" lvl="1" indent="0" eaLnBrk="1" hangingPunct="1">
              <a:lnSpc>
                <a:spcPct val="90000"/>
              </a:lnSpc>
              <a:spcBef>
                <a:spcPts val="1000"/>
              </a:spcBef>
              <a:buNone/>
            </a:pPr>
            <a:r>
              <a:rPr lang="en-IN" altLang="en-US" sz="1800" dirty="0">
                <a:latin typeface="Calibri" panose="020F0502020204030204" pitchFamily="34" charset="0"/>
                <a:cs typeface="Calibri" panose="020F0502020204030204" pitchFamily="34" charset="0"/>
              </a:rPr>
              <a:t>Case:   </a:t>
            </a:r>
            <a:r>
              <a:rPr lang="en-US" altLang="en-US" sz="1800" dirty="0">
                <a:latin typeface="Calibri" panose="020F0502020204030204" pitchFamily="34" charset="0"/>
                <a:cs typeface="Calibri" panose="020F0502020204030204" pitchFamily="34" charset="0"/>
              </a:rPr>
              <a:t>Case: </a:t>
            </a:r>
            <a:r>
              <a:rPr lang="en-US" altLang="en-US" sz="1800" i="1" dirty="0">
                <a:solidFill>
                  <a:srgbClr val="0083C4"/>
                </a:solidFill>
                <a:latin typeface="Calibri" panose="020F0502020204030204" pitchFamily="34" charset="0"/>
                <a:cs typeface="Calibri" panose="020F0502020204030204" pitchFamily="34" charset="0"/>
              </a:rPr>
              <a:t>Alonzo v. Chase Manhattan Bank, N.A.</a:t>
            </a:r>
            <a:r>
              <a:rPr lang="en-US" altLang="en-US" sz="1800" dirty="0">
                <a:solidFill>
                  <a:srgbClr val="0083C4"/>
                </a:solidFill>
                <a:latin typeface="Calibri" panose="020F0502020204030204" pitchFamily="34" charset="0"/>
                <a:cs typeface="Calibri" panose="020F0502020204030204" pitchFamily="34" charset="0"/>
              </a:rPr>
              <a:t> </a:t>
            </a:r>
          </a:p>
          <a:p>
            <a:pPr marL="400050" lvl="1" indent="0" eaLnBrk="1" hangingPunct="1">
              <a:lnSpc>
                <a:spcPct val="90000"/>
              </a:lnSpc>
              <a:spcBef>
                <a:spcPts val="1000"/>
              </a:spcBef>
              <a:buNone/>
            </a:pPr>
            <a:endParaRPr lang="en-US" altLang="en-US" sz="1800" dirty="0">
              <a:latin typeface="Calibri" panose="020F0502020204030204" pitchFamily="34" charset="0"/>
              <a:cs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itle"/>
          <p:cNvSpPr>
            <a:spLocks noGrp="1" noChangeArrowheads="1"/>
          </p:cNvSpPr>
          <p:nvPr>
            <p:ph type="title"/>
          </p:nvPr>
        </p:nvSpPr>
        <p:spPr>
          <a:xfrm>
            <a:off x="609600" y="474662"/>
            <a:ext cx="8229600" cy="1049338"/>
          </a:xfrm>
          <a:ln>
            <a:noFill/>
          </a:ln>
        </p:spPr>
        <p:txBody>
          <a:bodyPr/>
          <a:lstStyle/>
          <a:p>
            <a:pPr eaLnBrk="1" hangingPunct="1">
              <a:defRPr/>
            </a:pPr>
            <a:r>
              <a:rPr lang="en-US" dirty="0">
                <a:effectLst/>
                <a:latin typeface="Calibri" panose="020F0502020204030204" pitchFamily="34" charset="0"/>
              </a:rPr>
              <a:t>E</a:t>
            </a:r>
            <a:r>
              <a:rPr lang="en-US" sz="100" dirty="0">
                <a:effectLst/>
                <a:latin typeface="Calibri" panose="020F0502020204030204" pitchFamily="34" charset="0"/>
              </a:rPr>
              <a:t> </a:t>
            </a:r>
            <a:r>
              <a:rPr lang="en-US" dirty="0">
                <a:effectLst/>
                <a:latin typeface="Calibri" panose="020F0502020204030204" pitchFamily="34" charset="0"/>
              </a:rPr>
              <a:t>E</a:t>
            </a:r>
            <a:r>
              <a:rPr lang="en-US" sz="100" dirty="0">
                <a:effectLst/>
                <a:latin typeface="Calibri" panose="020F0502020204030204" pitchFamily="34" charset="0"/>
              </a:rPr>
              <a:t> </a:t>
            </a:r>
            <a:r>
              <a:rPr lang="en-US" dirty="0">
                <a:effectLst/>
                <a:latin typeface="Calibri" panose="020F0502020204030204" pitchFamily="34" charset="0"/>
              </a:rPr>
              <a:t>O</a:t>
            </a:r>
            <a:r>
              <a:rPr lang="en-US" sz="100" dirty="0">
                <a:effectLst/>
                <a:latin typeface="Calibri" panose="020F0502020204030204" pitchFamily="34" charset="0"/>
              </a:rPr>
              <a:t> </a:t>
            </a:r>
            <a:r>
              <a:rPr lang="en-US" dirty="0">
                <a:effectLst/>
                <a:latin typeface="Calibri" panose="020F0502020204030204" pitchFamily="34" charset="0"/>
              </a:rPr>
              <a:t>C’s Revised </a:t>
            </a:r>
            <a:r>
              <a:rPr lang="en-US" dirty="0">
                <a:solidFill>
                  <a:srgbClr val="FF0000"/>
                </a:solidFill>
                <a:effectLst/>
                <a:latin typeface="Calibri" panose="020F0502020204030204" pitchFamily="34" charset="0"/>
              </a:rPr>
              <a:t>Race</a:t>
            </a:r>
            <a:r>
              <a:rPr lang="en-US" dirty="0">
                <a:effectLst/>
                <a:latin typeface="Calibri" panose="020F0502020204030204" pitchFamily="34" charset="0"/>
              </a:rPr>
              <a:t> Guidance </a:t>
            </a:r>
            <a:r>
              <a:rPr lang="en-US" sz="2400" dirty="0">
                <a:effectLst/>
                <a:latin typeface="Calibri" panose="020F0502020204030204" pitchFamily="34" charset="0"/>
              </a:rPr>
              <a:t> </a:t>
            </a:r>
          </a:p>
        </p:txBody>
      </p:sp>
      <p:sp>
        <p:nvSpPr>
          <p:cNvPr id="10243" name="Content Placeholder 5"/>
          <p:cNvSpPr>
            <a:spLocks noGrp="1" noChangeArrowheads="1"/>
          </p:cNvSpPr>
          <p:nvPr>
            <p:ph idx="1"/>
          </p:nvPr>
        </p:nvSpPr>
        <p:spPr>
          <a:xfrm>
            <a:off x="457200" y="1752600"/>
            <a:ext cx="8229600" cy="4630738"/>
          </a:xfrm>
          <a:ln>
            <a:noFill/>
          </a:ln>
        </p:spPr>
        <p:txBody>
          <a:bodyPr/>
          <a:lstStyle/>
          <a:p>
            <a:pPr marL="0" indent="0" eaLnBrk="1" hangingPunct="1">
              <a:spcBef>
                <a:spcPts val="1000"/>
              </a:spcBef>
              <a:buNone/>
            </a:pPr>
            <a:r>
              <a:rPr lang="en-US" altLang="en-US" dirty="0">
                <a:latin typeface="Calibri" panose="020F0502020204030204" pitchFamily="34" charset="0"/>
                <a:cs typeface="Arial" charset="0"/>
              </a:rPr>
              <a:t>Per Exhibit 6-6,  Title VII’s prohibition of race discrimination encompasses:</a:t>
            </a:r>
          </a:p>
          <a:p>
            <a:pPr marL="291600" lvl="1" indent="-291600" eaLnBrk="1" hangingPunct="1">
              <a:lnSpc>
                <a:spcPct val="90000"/>
              </a:lnSpc>
              <a:spcBef>
                <a:spcPts val="1000"/>
              </a:spcBef>
              <a:buFont typeface="Arial" panose="020B0604020202020204" pitchFamily="34" charset="0"/>
              <a:buChar char="•"/>
              <a:defRPr/>
            </a:pPr>
            <a:r>
              <a:rPr lang="en-US" altLang="en-US" dirty="0">
                <a:solidFill>
                  <a:srgbClr val="FF0000"/>
                </a:solidFill>
                <a:latin typeface="Calibri" panose="020F0502020204030204" pitchFamily="34" charset="0"/>
                <a:cs typeface="Arial" charset="0"/>
              </a:rPr>
              <a:t>Ancestry.</a:t>
            </a:r>
          </a:p>
          <a:p>
            <a:pPr marL="291600" lvl="1" indent="-291600" eaLnBrk="1" hangingPunct="1">
              <a:lnSpc>
                <a:spcPct val="90000"/>
              </a:lnSpc>
              <a:spcBef>
                <a:spcPts val="1000"/>
              </a:spcBef>
              <a:buFont typeface="Arial" panose="020B0604020202020204" pitchFamily="34" charset="0"/>
              <a:buChar char="•"/>
              <a:defRPr/>
            </a:pPr>
            <a:r>
              <a:rPr lang="en-US" altLang="en-US" dirty="0">
                <a:solidFill>
                  <a:srgbClr val="FF0000"/>
                </a:solidFill>
                <a:latin typeface="Calibri" panose="020F0502020204030204" pitchFamily="34" charset="0"/>
                <a:cs typeface="Arial" charset="0"/>
              </a:rPr>
              <a:t>Physical characteristics.</a:t>
            </a:r>
          </a:p>
          <a:p>
            <a:pPr marL="291600" lvl="1" indent="-291600" eaLnBrk="1" hangingPunct="1">
              <a:lnSpc>
                <a:spcPct val="90000"/>
              </a:lnSpc>
              <a:spcBef>
                <a:spcPts val="1000"/>
              </a:spcBef>
              <a:buFont typeface="Arial" panose="020B0604020202020204" pitchFamily="34" charset="0"/>
              <a:buChar char="•"/>
              <a:defRPr/>
            </a:pPr>
            <a:r>
              <a:rPr lang="en-US" altLang="en-US" dirty="0">
                <a:solidFill>
                  <a:srgbClr val="FF0000"/>
                </a:solidFill>
                <a:latin typeface="Calibri" panose="020F0502020204030204" pitchFamily="34" charset="0"/>
                <a:cs typeface="Arial" charset="0"/>
              </a:rPr>
              <a:t>Race-linked illness.</a:t>
            </a:r>
          </a:p>
          <a:p>
            <a:pPr marL="291600" lvl="1" indent="-291600" eaLnBrk="1" hangingPunct="1">
              <a:lnSpc>
                <a:spcPct val="90000"/>
              </a:lnSpc>
              <a:spcBef>
                <a:spcPts val="1000"/>
              </a:spcBef>
              <a:buFont typeface="Arial" panose="020B0604020202020204" pitchFamily="34" charset="0"/>
              <a:buChar char="•"/>
              <a:defRPr/>
            </a:pPr>
            <a:r>
              <a:rPr lang="en-US" altLang="en-US" dirty="0">
                <a:solidFill>
                  <a:srgbClr val="FF0000"/>
                </a:solidFill>
                <a:latin typeface="Calibri" panose="020F0502020204030204" pitchFamily="34" charset="0"/>
                <a:cs typeface="Arial" charset="0"/>
              </a:rPr>
              <a:t>Culture and perception.</a:t>
            </a:r>
          </a:p>
          <a:p>
            <a:pPr marL="291600" lvl="1" indent="-291600" eaLnBrk="1" hangingPunct="1">
              <a:lnSpc>
                <a:spcPct val="90000"/>
              </a:lnSpc>
              <a:spcBef>
                <a:spcPts val="1000"/>
              </a:spcBef>
              <a:buFont typeface="Arial" panose="020B0604020202020204" pitchFamily="34" charset="0"/>
              <a:buChar char="•"/>
              <a:defRPr/>
            </a:pPr>
            <a:r>
              <a:rPr lang="en-US" altLang="en-US" dirty="0">
                <a:solidFill>
                  <a:srgbClr val="FF0000"/>
                </a:solidFill>
                <a:latin typeface="Calibri" panose="020F0502020204030204" pitchFamily="34" charset="0"/>
                <a:cs typeface="Arial" charset="0"/>
              </a:rPr>
              <a:t>Association.</a:t>
            </a:r>
          </a:p>
          <a:p>
            <a:pPr marL="291600" lvl="1" indent="-291600" eaLnBrk="1" hangingPunct="1">
              <a:lnSpc>
                <a:spcPct val="90000"/>
              </a:lnSpc>
              <a:spcBef>
                <a:spcPts val="1000"/>
              </a:spcBef>
              <a:buFont typeface="Arial" panose="020B0604020202020204" pitchFamily="34" charset="0"/>
              <a:buChar char="•"/>
              <a:defRPr/>
            </a:pPr>
            <a:r>
              <a:rPr lang="en-US" altLang="en-US" dirty="0">
                <a:solidFill>
                  <a:srgbClr val="FF0000"/>
                </a:solidFill>
                <a:latin typeface="Calibri" panose="020F0502020204030204" pitchFamily="34" charset="0"/>
                <a:cs typeface="Arial" charset="0"/>
              </a:rPr>
              <a:t>Subgroup or “race plus.”</a:t>
            </a:r>
          </a:p>
          <a:p>
            <a:pPr marL="291600" lvl="1" indent="-291600" eaLnBrk="1" hangingPunct="1">
              <a:lnSpc>
                <a:spcPct val="90000"/>
              </a:lnSpc>
              <a:spcBef>
                <a:spcPts val="1000"/>
              </a:spcBef>
              <a:buFont typeface="Arial" panose="020B0604020202020204" pitchFamily="34" charset="0"/>
              <a:buChar char="•"/>
              <a:defRPr/>
            </a:pPr>
            <a:r>
              <a:rPr lang="en-US" altLang="en-US" dirty="0">
                <a:solidFill>
                  <a:srgbClr val="FF0000"/>
                </a:solidFill>
                <a:latin typeface="Calibri" panose="020F0502020204030204" pitchFamily="34" charset="0"/>
                <a:cs typeface="Arial" charset="0"/>
              </a:rPr>
              <a:t>“Reverse” race discrimination (against Caucasians).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ln>
            <a:noFill/>
          </a:ln>
        </p:spPr>
        <p:txBody>
          <a:bodyPr/>
          <a:lstStyle/>
          <a:p>
            <a:pPr eaLnBrk="1" hangingPunct="1">
              <a:defRPr/>
            </a:pPr>
            <a:r>
              <a:rPr lang="en-US" dirty="0">
                <a:effectLst/>
                <a:latin typeface="Calibri" panose="020F0502020204030204" pitchFamily="34" charset="0"/>
              </a:rPr>
              <a:t>E</a:t>
            </a:r>
            <a:r>
              <a:rPr lang="en-US" sz="100" dirty="0">
                <a:effectLst/>
                <a:latin typeface="Calibri" panose="020F0502020204030204" pitchFamily="34" charset="0"/>
              </a:rPr>
              <a:t>  </a:t>
            </a:r>
            <a:r>
              <a:rPr lang="en-US" dirty="0" err="1">
                <a:effectLst/>
                <a:latin typeface="Calibri" panose="020F0502020204030204" pitchFamily="34" charset="0"/>
              </a:rPr>
              <a:t>E</a:t>
            </a:r>
            <a:r>
              <a:rPr lang="en-US" sz="100" dirty="0">
                <a:effectLst/>
                <a:latin typeface="Calibri" panose="020F0502020204030204" pitchFamily="34" charset="0"/>
              </a:rPr>
              <a:t>   </a:t>
            </a:r>
            <a:r>
              <a:rPr lang="en-US" dirty="0">
                <a:effectLst/>
                <a:latin typeface="Calibri" panose="020F0502020204030204" pitchFamily="34" charset="0"/>
              </a:rPr>
              <a:t>O</a:t>
            </a:r>
            <a:r>
              <a:rPr lang="en-US" sz="100" dirty="0">
                <a:effectLst/>
                <a:latin typeface="Calibri" panose="020F0502020204030204" pitchFamily="34" charset="0"/>
              </a:rPr>
              <a:t>   </a:t>
            </a:r>
            <a:r>
              <a:rPr lang="en-US" dirty="0">
                <a:effectLst/>
                <a:latin typeface="Calibri" panose="020F0502020204030204" pitchFamily="34" charset="0"/>
              </a:rPr>
              <a:t>C’s </a:t>
            </a:r>
            <a:r>
              <a:rPr lang="en-US" dirty="0">
                <a:solidFill>
                  <a:srgbClr val="FF0000"/>
                </a:solidFill>
                <a:effectLst/>
                <a:latin typeface="Calibri" panose="020F0502020204030204" pitchFamily="34" charset="0"/>
              </a:rPr>
              <a:t>National Origin </a:t>
            </a:r>
            <a:r>
              <a:rPr lang="en-US" dirty="0">
                <a:effectLst/>
                <a:latin typeface="Calibri" panose="020F0502020204030204" pitchFamily="34" charset="0"/>
              </a:rPr>
              <a:t>Guidance</a:t>
            </a:r>
          </a:p>
        </p:txBody>
      </p:sp>
      <p:sp>
        <p:nvSpPr>
          <p:cNvPr id="11267" name="Content Placeholder 2"/>
          <p:cNvSpPr>
            <a:spLocks noGrp="1"/>
          </p:cNvSpPr>
          <p:nvPr>
            <p:ph idx="1"/>
          </p:nvPr>
        </p:nvSpPr>
        <p:spPr>
          <a:xfrm>
            <a:off x="457200" y="1545336"/>
            <a:ext cx="8229600" cy="2340864"/>
          </a:xfrm>
          <a:ln>
            <a:noFill/>
          </a:ln>
        </p:spPr>
        <p:txBody>
          <a:bodyPr/>
          <a:lstStyle/>
          <a:p>
            <a:pPr marL="0" indent="0" eaLnBrk="1" hangingPunct="1">
              <a:spcBef>
                <a:spcPts val="700"/>
              </a:spcBef>
              <a:buNone/>
            </a:pPr>
            <a:r>
              <a:rPr lang="en-US" altLang="en-US" dirty="0">
                <a:latin typeface="Calibri" panose="020F0502020204030204" pitchFamily="34" charset="0"/>
                <a:cs typeface="Arial" charset="0"/>
              </a:rPr>
              <a:t>National origin discrimination is prohibited based on:</a:t>
            </a:r>
          </a:p>
          <a:p>
            <a:pPr marL="291600" lvl="1" indent="-291600" eaLnBrk="1" hangingPunct="1">
              <a:lnSpc>
                <a:spcPct val="90000"/>
              </a:lnSpc>
              <a:spcBef>
                <a:spcPts val="1000"/>
              </a:spcBef>
              <a:buFont typeface="Arial" panose="020B0604020202020204" pitchFamily="34" charset="0"/>
              <a:buChar char="•"/>
              <a:defRPr/>
            </a:pPr>
            <a:r>
              <a:rPr lang="en-US" altLang="en-US" dirty="0">
                <a:latin typeface="Calibri" panose="020F0502020204030204" pitchFamily="34" charset="0"/>
                <a:cs typeface="Arial" charset="0"/>
              </a:rPr>
              <a:t>Employment Decisions.</a:t>
            </a:r>
          </a:p>
          <a:p>
            <a:pPr marL="291600" lvl="1" indent="-291600" eaLnBrk="1" hangingPunct="1">
              <a:lnSpc>
                <a:spcPct val="90000"/>
              </a:lnSpc>
              <a:spcBef>
                <a:spcPts val="1000"/>
              </a:spcBef>
              <a:buFont typeface="Arial" panose="020B0604020202020204" pitchFamily="34" charset="0"/>
              <a:buChar char="•"/>
              <a:defRPr/>
            </a:pPr>
            <a:r>
              <a:rPr lang="en-US" altLang="en-US" dirty="0">
                <a:latin typeface="Calibri" panose="020F0502020204030204" pitchFamily="34" charset="0"/>
                <a:cs typeface="Arial" charset="0"/>
              </a:rPr>
              <a:t>Harassment.</a:t>
            </a:r>
          </a:p>
          <a:p>
            <a:pPr marL="291600" lvl="1" indent="-291600" eaLnBrk="1" hangingPunct="1">
              <a:lnSpc>
                <a:spcPct val="90000"/>
              </a:lnSpc>
              <a:spcBef>
                <a:spcPts val="1000"/>
              </a:spcBef>
              <a:buFont typeface="Arial" panose="020B0604020202020204" pitchFamily="34" charset="0"/>
              <a:buChar char="•"/>
              <a:defRPr/>
            </a:pPr>
            <a:r>
              <a:rPr lang="en-US" altLang="en-US" dirty="0">
                <a:solidFill>
                  <a:srgbClr val="FF0000"/>
                </a:solidFill>
                <a:latin typeface="Calibri" panose="020F0502020204030204" pitchFamily="34" charset="0"/>
                <a:cs typeface="Arial" charset="0"/>
              </a:rPr>
              <a:t>Accent discrimination.</a:t>
            </a:r>
          </a:p>
          <a:p>
            <a:pPr marL="291600" lvl="1" indent="-291600" eaLnBrk="1" hangingPunct="1">
              <a:lnSpc>
                <a:spcPct val="90000"/>
              </a:lnSpc>
              <a:spcBef>
                <a:spcPts val="1000"/>
              </a:spcBef>
              <a:buFont typeface="Arial" panose="020B0604020202020204" pitchFamily="34" charset="0"/>
              <a:buChar char="•"/>
              <a:defRPr/>
            </a:pPr>
            <a:r>
              <a:rPr lang="en-US" altLang="en-US" dirty="0">
                <a:solidFill>
                  <a:srgbClr val="FF0000"/>
                </a:solidFill>
                <a:latin typeface="Calibri" panose="020F0502020204030204" pitchFamily="34" charset="0"/>
                <a:cs typeface="Arial" charset="0"/>
              </a:rPr>
              <a:t>English fluency and English-only rules.</a:t>
            </a:r>
          </a:p>
        </p:txBody>
      </p:sp>
      <p:sp>
        <p:nvSpPr>
          <p:cNvPr id="2" name="Content Placeholder 1"/>
          <p:cNvSpPr>
            <a:spLocks noGrp="1"/>
          </p:cNvSpPr>
          <p:nvPr>
            <p:ph idx="13"/>
          </p:nvPr>
        </p:nvSpPr>
        <p:spPr>
          <a:xfrm>
            <a:off x="457200" y="4018216"/>
            <a:ext cx="8229600" cy="1391984"/>
          </a:xfrm>
          <a:ln>
            <a:noFill/>
          </a:ln>
        </p:spPr>
        <p:txBody>
          <a:bodyPr/>
          <a:lstStyle/>
          <a:p>
            <a:pPr marL="0" indent="0" eaLnBrk="1" hangingPunct="1">
              <a:spcBef>
                <a:spcPts val="700"/>
              </a:spcBef>
              <a:buNone/>
            </a:pPr>
            <a:r>
              <a:rPr lang="en-US" altLang="en-US" dirty="0">
                <a:latin typeface="Calibri" panose="020F0502020204030204" pitchFamily="34" charset="0"/>
                <a:cs typeface="Arial" charset="0"/>
              </a:rPr>
              <a:t>Coverage of foreign nationals.</a:t>
            </a:r>
          </a:p>
          <a:p>
            <a:pPr marL="291600" lvl="1" indent="-291600" eaLnBrk="1" hangingPunct="1">
              <a:lnSpc>
                <a:spcPct val="90000"/>
              </a:lnSpc>
              <a:spcBef>
                <a:spcPts val="1000"/>
              </a:spcBef>
              <a:buFont typeface="Arial" panose="020B0604020202020204" pitchFamily="34" charset="0"/>
              <a:buChar char="•"/>
              <a:defRPr/>
            </a:pPr>
            <a:r>
              <a:rPr lang="en-US" altLang="en-US" dirty="0">
                <a:solidFill>
                  <a:srgbClr val="0083C4"/>
                </a:solidFill>
                <a:latin typeface="Calibri" panose="020F0502020204030204" pitchFamily="34" charset="0"/>
                <a:cs typeface="Arial" charset="0"/>
              </a:rPr>
              <a:t>Discrimination against </a:t>
            </a:r>
            <a:r>
              <a:rPr lang="en-IN" altLang="en-US" dirty="0">
                <a:solidFill>
                  <a:srgbClr val="0083C4"/>
                </a:solidFill>
                <a:latin typeface="Calibri" panose="020F0502020204030204" pitchFamily="34" charset="0"/>
                <a:cs typeface="Arial" charset="0"/>
              </a:rPr>
              <a:t>individuals employed in the United States </a:t>
            </a:r>
            <a:r>
              <a:rPr lang="en-US" altLang="en-US" dirty="0">
                <a:solidFill>
                  <a:srgbClr val="0083C4"/>
                </a:solidFill>
                <a:latin typeface="Calibri" panose="020F0502020204030204" pitchFamily="34" charset="0"/>
                <a:cs typeface="Arial" charset="0"/>
              </a:rPr>
              <a:t>is prohibited regardless of citizenship.</a:t>
            </a:r>
            <a:endParaRPr lang="en-IN" dirty="0">
              <a:solidFill>
                <a:srgbClr val="0083C4"/>
              </a:solidFill>
              <a:latin typeface="Calibri" panose="020F0502020204030204" pitchFamily="34" charset="0"/>
              <a:cs typeface="Arial"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itle"/>
          <p:cNvSpPr>
            <a:spLocks noGrp="1" noChangeArrowheads="1"/>
          </p:cNvSpPr>
          <p:nvPr>
            <p:ph type="title"/>
          </p:nvPr>
        </p:nvSpPr>
        <p:spPr>
          <a:xfrm>
            <a:off x="457200" y="260350"/>
            <a:ext cx="8229600" cy="730250"/>
          </a:xfrm>
          <a:ln>
            <a:noFill/>
          </a:ln>
        </p:spPr>
        <p:txBody>
          <a:bodyPr/>
          <a:lstStyle/>
          <a:p>
            <a:pPr eaLnBrk="1" hangingPunct="1">
              <a:defRPr/>
            </a:pPr>
            <a:r>
              <a:rPr lang="en-US" dirty="0">
                <a:effectLst/>
                <a:latin typeface="Calibri" panose="020F0502020204030204" pitchFamily="34" charset="0"/>
              </a:rPr>
              <a:t>Present-day Race Issues</a:t>
            </a:r>
          </a:p>
        </p:txBody>
      </p:sp>
      <p:sp>
        <p:nvSpPr>
          <p:cNvPr id="12291" name="Content Placeholder  5"/>
          <p:cNvSpPr>
            <a:spLocks noGrp="1" noChangeArrowheads="1"/>
          </p:cNvSpPr>
          <p:nvPr>
            <p:ph idx="1"/>
          </p:nvPr>
        </p:nvSpPr>
        <p:spPr>
          <a:xfrm>
            <a:off x="457200" y="1143000"/>
            <a:ext cx="8229600" cy="5181600"/>
          </a:xfrm>
          <a:ln>
            <a:noFill/>
          </a:ln>
        </p:spPr>
        <p:txBody>
          <a:bodyPr/>
          <a:lstStyle/>
          <a:p>
            <a:pPr eaLnBrk="1" hangingPunct="1">
              <a:spcBef>
                <a:spcPts val="1200"/>
              </a:spcBef>
              <a:buFont typeface="Arial" panose="020B0604020202020204" pitchFamily="34" charset="0"/>
              <a:buChar char="•"/>
            </a:pPr>
            <a:r>
              <a:rPr lang="en-US" altLang="en-US" sz="2400" dirty="0">
                <a:solidFill>
                  <a:srgbClr val="0083C4"/>
                </a:solidFill>
                <a:latin typeface="Calibri" panose="020F0502020204030204" pitchFamily="34" charset="0"/>
                <a:cs typeface="Calibri" panose="020F0502020204030204" pitchFamily="34" charset="0"/>
              </a:rPr>
              <a:t>‘New racism’ (belief that it’s been ‘solved’) - </a:t>
            </a:r>
            <a:r>
              <a:rPr lang="en-IN" altLang="en-US" sz="2400" dirty="0">
                <a:solidFill>
                  <a:srgbClr val="0083C4"/>
                </a:solidFill>
                <a:latin typeface="Calibri" panose="020F0502020204030204" pitchFamily="34" charset="0"/>
                <a:cs typeface="Calibri" panose="020F0502020204030204" pitchFamily="34" charset="0"/>
              </a:rPr>
              <a:t>Idea that whites think everything is fair for everyone, so nothing need be done to ensure equal opportunity anymore.</a:t>
            </a:r>
          </a:p>
          <a:p>
            <a:pPr lvl="1" eaLnBrk="1" hangingPunct="1">
              <a:spcBef>
                <a:spcPts val="1200"/>
              </a:spcBef>
              <a:buFont typeface="Arial" panose="020B0604020202020204" pitchFamily="34" charset="0"/>
              <a:buChar char="•"/>
            </a:pPr>
            <a:r>
              <a:rPr lang="en-IN" altLang="en-US" dirty="0">
                <a:latin typeface="Calibri" panose="020F0502020204030204" pitchFamily="34" charset="0"/>
                <a:cs typeface="Calibri" panose="020F0502020204030204" pitchFamily="34" charset="0"/>
              </a:rPr>
              <a:t>Pushback of movements exposing systemic racism</a:t>
            </a:r>
          </a:p>
          <a:p>
            <a:pPr lvl="1" eaLnBrk="1" hangingPunct="1">
              <a:spcBef>
                <a:spcPts val="1200"/>
              </a:spcBef>
              <a:buFont typeface="Arial" panose="020B0604020202020204" pitchFamily="34" charset="0"/>
              <a:buChar char="•"/>
            </a:pPr>
            <a:r>
              <a:rPr lang="en-IN" altLang="en-US" dirty="0">
                <a:latin typeface="Calibri" panose="020F0502020204030204" pitchFamily="34" charset="0"/>
                <a:cs typeface="Calibri" panose="020F0502020204030204" pitchFamily="34" charset="0"/>
              </a:rPr>
              <a:t>Rise of concern for unconscious bias </a:t>
            </a:r>
          </a:p>
          <a:p>
            <a:pPr eaLnBrk="1" hangingPunct="1">
              <a:spcBef>
                <a:spcPts val="1200"/>
              </a:spcBef>
              <a:buFont typeface="Arial" panose="020B0604020202020204" pitchFamily="34" charset="0"/>
              <a:buChar char="•"/>
            </a:pPr>
            <a:r>
              <a:rPr lang="en-US" altLang="en-US" sz="2400" dirty="0">
                <a:solidFill>
                  <a:srgbClr val="0083C4"/>
                </a:solidFill>
                <a:latin typeface="Calibri" panose="020F0502020204030204" pitchFamily="34" charset="0"/>
                <a:cs typeface="Calibri" panose="020F0502020204030204" pitchFamily="34" charset="0"/>
              </a:rPr>
              <a:t>‘Old racism’ incidents and charges also persist </a:t>
            </a:r>
          </a:p>
          <a:p>
            <a:pPr lvl="1" eaLnBrk="1" hangingPunct="1">
              <a:spcBef>
                <a:spcPts val="1200"/>
              </a:spcBef>
              <a:buFont typeface="Arial" panose="020B0604020202020204" pitchFamily="34" charset="0"/>
              <a:buChar char="•"/>
            </a:pPr>
            <a:r>
              <a:rPr lang="en-US" altLang="en-US" dirty="0">
                <a:latin typeface="Calibri" panose="020F0502020204030204" pitchFamily="34" charset="0"/>
                <a:cs typeface="Calibri" panose="020F0502020204030204" pitchFamily="34" charset="0"/>
              </a:rPr>
              <a:t>Wet Seal clothing chain “fit” award $7.5 million (2012)</a:t>
            </a:r>
          </a:p>
          <a:p>
            <a:pPr lvl="1" eaLnBrk="1" hangingPunct="1">
              <a:spcBef>
                <a:spcPts val="1200"/>
              </a:spcBef>
              <a:buFont typeface="Arial" panose="020B0604020202020204" pitchFamily="34" charset="0"/>
              <a:buChar char="•"/>
            </a:pPr>
            <a:r>
              <a:rPr lang="en-US" altLang="en-US" dirty="0">
                <a:latin typeface="Calibri" panose="020F0502020204030204" pitchFamily="34" charset="0"/>
                <a:cs typeface="Calibri" panose="020F0502020204030204" pitchFamily="34" charset="0"/>
              </a:rPr>
              <a:t>Cincinnati landlord ‘Whites Only’ pool sign (2013)</a:t>
            </a:r>
          </a:p>
          <a:p>
            <a:pPr lvl="1" eaLnBrk="1" hangingPunct="1">
              <a:spcBef>
                <a:spcPts val="1200"/>
              </a:spcBef>
              <a:buFont typeface="Arial" panose="020B0604020202020204" pitchFamily="34" charset="0"/>
              <a:buChar char="•"/>
            </a:pPr>
            <a:r>
              <a:rPr lang="en-US" altLang="en-US" dirty="0">
                <a:latin typeface="Calibri" panose="020F0502020204030204" pitchFamily="34" charset="0"/>
                <a:cs typeface="Calibri" panose="020F0502020204030204" pitchFamily="34" charset="0"/>
              </a:rPr>
              <a:t>Incidents in Charlottesville (2017), Capitol Building (2021)</a:t>
            </a:r>
          </a:p>
          <a:p>
            <a:pPr lvl="1" eaLnBrk="1" hangingPunct="1">
              <a:spcBef>
                <a:spcPts val="1200"/>
              </a:spcBef>
              <a:buFont typeface="Arial" panose="020B0604020202020204" pitchFamily="34" charset="0"/>
              <a:buChar char="•"/>
            </a:pPr>
            <a:r>
              <a:rPr lang="en-IN" altLang="en-US" dirty="0">
                <a:latin typeface="Calibri" panose="020F0502020204030204" pitchFamily="34" charset="0"/>
                <a:cs typeface="Calibri" panose="020F0502020204030204" pitchFamily="34" charset="0"/>
              </a:rPr>
              <a:t>Case: </a:t>
            </a:r>
            <a:r>
              <a:rPr lang="en-IN" altLang="en-US" i="1" dirty="0">
                <a:latin typeface="Calibri" panose="020F0502020204030204" pitchFamily="34" charset="0"/>
                <a:cs typeface="Calibri" panose="020F0502020204030204" pitchFamily="34" charset="0"/>
              </a:rPr>
              <a:t>Jones v. Horseshoe Casino and Hotel (2005)</a:t>
            </a:r>
            <a:endParaRPr lang="en-US" altLang="en-US" i="1" dirty="0">
              <a:latin typeface="Calibri" panose="020F0502020204030204" pitchFamily="34" charset="0"/>
              <a:cs typeface="Calibri" panose="020F0502020204030204" pitchFamily="34" charset="0"/>
            </a:endParaRPr>
          </a:p>
          <a:p>
            <a:pPr marL="457200" lvl="1" indent="0" eaLnBrk="1" hangingPunct="1">
              <a:spcBef>
                <a:spcPts val="1200"/>
              </a:spcBef>
              <a:buNone/>
            </a:pPr>
            <a:endParaRPr lang="en-US" altLang="en-US" dirty="0">
              <a:latin typeface="Calibri" panose="020F0502020204030204" pitchFamily="34" charset="0"/>
              <a:cs typeface="Calibri" panose="020F0502020204030204" pitchFamily="34"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7.0&quot;&gt;&lt;object type=&quot;1&quot; unique_id=&quot;10001&quot;&gt;&lt;object type=&quot;2&quot; unique_id=&quot;10544&quot;&gt;&lt;object type=&quot;3&quot; unique_id=&quot;10545&quot;&gt;&lt;property id=&quot;20148&quot; value=&quot;5&quot;/&gt;&lt;property id=&quot;20300&quot; value=&quot;Slide 1 - &amp;quot;Chapter 6&amp;#x0D;&amp;#x0A;Race and Color Discrimination&amp;quot;&quot;/&gt;&lt;property id=&quot;20307&quot; value=&quot;314&quot;/&gt;&lt;/object&gt;&lt;object type=&quot;3&quot; unique_id=&quot;10546&quot;&gt;&lt;property id=&quot;20148&quot; value=&quot;5&quot;/&gt;&lt;property id=&quot;20300&quot; value=&quot;Slide 2 - &amp;quot;Learning Objectives&amp;quot;&quot;/&gt;&lt;property id=&quot;20307&quot; value=&quot;307&quot;/&gt;&lt;/object&gt;&lt;object type=&quot;3&quot; unique_id=&quot;10547&quot;&gt;&lt;property id=&quot;20148&quot; value=&quot;5&quot;/&gt;&lt;property id=&quot;20300&quot; value=&quot;Slide 3 - &amp;quot;Learning Objectives&amp;quot;&quot;/&gt;&lt;property id=&quot;20307&quot; value=&quot;308&quot;/&gt;&lt;/object&gt;&lt;object type=&quot;3&quot; unique_id=&quot;10548&quot;&gt;&lt;property id=&quot;20148&quot; value=&quot;5&quot;/&gt;&lt;property id=&quot;20300&quot; value=&quot;Slide 4 - &amp;quot;Introduction&amp;quot;&quot;/&gt;&lt;property id=&quot;20307&quot; value=&quot;269&quot;/&gt;&lt;/object&gt;&lt;object type=&quot;3&quot; unique_id=&quot;10549&quot;&gt;&lt;property id=&quot;20148&quot; value=&quot;5&quot;/&gt;&lt;property id=&quot;20300&quot; value=&quot;Slide 5 - &amp;quot;Evolving Definitions of Race&amp;quot;&quot;/&gt;&lt;property id=&quot;20307&quot; value=&quot;299&quot;/&gt;&lt;/object&gt;&lt;object type=&quot;3&quot; unique_id=&quot;10550&quot;&gt;&lt;property id=&quot;20148&quot; value=&quot;5&quot;/&gt;&lt;property id=&quot;20300&quot; value=&quot;Slide 6 - &amp;quot;EEOC’s Revised Race/National Origin Guidance&amp;quot;&quot;/&gt;&lt;property id=&quot;20307&quot; value=&quot;313&quot;/&gt;&lt;/object&gt;&lt;object type=&quot;3&quot; unique_id=&quot;10551&quot;&gt;&lt;property id=&quot;20148&quot; value=&quot;5&quot;/&gt;&lt;property id=&quot;20300&quot; value=&quot;Slide 7 - &amp;quot;EEOC’s E-RACE Initiative&amp;quot;&quot;/&gt;&lt;property id=&quot;20307&quot; value=&quot;309&quot;/&gt;&lt;/object&gt;&lt;object type=&quot;3&quot; unique_id=&quot;10552&quot;&gt;&lt;property id=&quot;20148&quot; value=&quot;5&quot;/&gt;&lt;property id=&quot;20300&quot; value=&quot;Slide 8 - &amp;quot;EEOC’s Revised Race Guidance&amp;quot;&quot;/&gt;&lt;property id=&quot;20307&quot; value=&quot;301&quot;/&gt;&lt;/object&gt;&lt;object type=&quot;3&quot; unique_id=&quot;10553&quot;&gt;&lt;property id=&quot;20148&quot; value=&quot;5&quot;/&gt;&lt;property id=&quot;20300&quot; value=&quot;Slide 9 - &amp;quot;EEOC’s National Origin Guidance&amp;quot;&quot;/&gt;&lt;property id=&quot;20307&quot; value=&quot;310&quot;/&gt;&lt;/object&gt;&lt;object type=&quot;3&quot; unique_id=&quot;10554&quot;&gt;&lt;property id=&quot;20148&quot; value=&quot;5&quot;/&gt;&lt;property id=&quot;20300&quot; value=&quot;Slide 10 - &amp;quot;Present-day Race Issues&amp;quot;&quot;/&gt;&lt;property id=&quot;20307&quot; value=&quot;300&quot;/&gt;&lt;/object&gt;&lt;object type=&quot;3&quot; unique_id=&quot;10555&quot;&gt;&lt;property id=&quot;20148&quot; value=&quot;5&quot;/&gt;&lt;property id=&quot;20300&quot; value=&quot;Slide 11 - &amp;quot;Background of Racial Discrimination in the U.S.&amp;quot;&quot;/&gt;&lt;property id=&quot;20307&quot; value=&quot;270&quot;/&gt;&lt;/object&gt;&lt;object type=&quot;3&quot; unique_id=&quot;10556&quot;&gt;&lt;property id=&quot;20148&quot; value=&quot;5&quot;/&gt;&lt;property id=&quot;20300&quot; value=&quot;Slide 12 - &amp;quot;Background of Racial Discrimination in the U.S.&amp;quot;&quot;/&gt;&lt;property id=&quot;20307&quot; value=&quot;290&quot;/&gt;&lt;/object&gt;&lt;object type=&quot;3&quot; unique_id=&quot;10557&quot;&gt;&lt;property id=&quot;20148&quot; value=&quot;5&quot;/&gt;&lt;property id=&quot;20300&quot; value=&quot;Slide 13 - &amp;quot;Race: Putting It All Together&amp;quot;&quot;/&gt;&lt;property id=&quot;20307&quot; value=&quot;312&quot;/&gt;&lt;/object&gt;&lt;object type=&quot;3&quot; unique_id=&quot;10558&quot;&gt;&lt;property id=&quot;20148&quot; value=&quot;5&quot;/&gt;&lt;property id=&quot;20300&quot; value=&quot;Slide 14 - &amp;quot;General Considerations&amp;quot;&quot;/&gt;&lt;property id=&quot;20307&quot; value=&quot;271&quot;/&gt;&lt;/object&gt;&lt;object type=&quot;3&quot; unique_id=&quot;10559&quot;&gt;&lt;property id=&quot;20148&quot; value=&quot;5&quot;/&gt;&lt;property id=&quot;20300&quot; value=&quot;Slide 15 - &amp;quot;Recognizing Race Discrimination&amp;quot;&quot;/&gt;&lt;property id=&quot;20307&quot; value=&quot;272&quot;/&gt;&lt;/object&gt;&lt;object type=&quot;3&quot; unique_id=&quot;10560&quot;&gt;&lt;property id=&quot;20148&quot; value=&quot;5&quot;/&gt;&lt;property id=&quot;20300&quot; value=&quot;Slide 16 - &amp;quot;Recognizing Race Discrimination&amp;quot;&quot;/&gt;&lt;property id=&quot;20307&quot; value=&quot;315&quot;/&gt;&lt;/object&gt;&lt;object type=&quot;3&quot; unique_id=&quot;10561&quot;&gt;&lt;property id=&quot;20148&quot; value=&quot;5&quot;/&gt;&lt;property id=&quot;20300&quot; value=&quot;Slide 17 - &amp;quot;Racial Harassment&amp;quot;&quot;/&gt;&lt;property id=&quot;20307&quot; value=&quot;292&quot;/&gt;&lt;/object&gt;&lt;object type=&quot;3&quot; unique_id=&quot;10562&quot;&gt;&lt;property id=&quot;20148&quot; value=&quot;5&quot;/&gt;&lt;property id=&quot;20300&quot; value=&quot;Slide 18 - &amp;quot;Racial Harassment&amp;quot;&quot;/&gt;&lt;property id=&quot;20307&quot; value=&quot;304&quot;/&gt;&lt;/object&gt;&lt;object type=&quot;3&quot; unique_id=&quot;10563&quot;&gt;&lt;property id=&quot;20148&quot; value=&quot;5&quot;/&gt;&lt;property id=&quot;20300&quot; value=&quot;Slide 19 - &amp;quot;A Word About Color&amp;quot;&quot;/&gt;&lt;property id=&quot;20307&quot; value=&quot;273&quot;/&gt;&lt;/object&gt;&lt;object type=&quot;3&quot; unique_id=&quot;10564&quot;&gt;&lt;property id=&quot;20148&quot; value=&quot;5&quot;/&gt;&lt;property id=&quot;20300&quot; value=&quot;Slide 20 - &amp;quot;EEOC’s Color Guidance&amp;quot;&quot;/&gt;&lt;property id=&quot;20307&quot; value=&quot;311&quot;/&gt;&lt;/object&gt;&lt;object type=&quot;3&quot; unique_id=&quot;10565&quot;&gt;&lt;property id=&quot;20148&quot; value=&quot;5&quot;/&gt;&lt;property id=&quot;20300&quot; value=&quot;Slide 21 - &amp;quot;Management Tips &amp;quot;&quot;/&gt;&lt;property id=&quot;20307&quot; value=&quot;305&quot;/&gt;&lt;/object&gt;&lt;object type=&quot;3&quot; unique_id=&quot;10566&quot;&gt;&lt;property id=&quot;20148&quot; value=&quot;5&quot;/&gt;&lt;property id=&quot;20300&quot; value=&quot;Slide 22 - &amp;quot;Management Tips &amp;quot;&quot;/&gt;&lt;property id=&quot;20307&quot; value=&quot;306&quot;/&gt;&lt;/object&gt;&lt;object type=&quot;3&quot; unique_id=&quot;10567&quot;&gt;&lt;property id=&quot;20148&quot; value=&quot;5&quot;/&gt;&lt;property id=&quot;20300&quot; value=&quot;Slide 23 - &amp;quot;Management Tips &amp;quot;&quot;/&gt;&lt;property id=&quot;20307&quot; value=&quot;316&quot;/&gt;&lt;/object&gt;&lt;/object&gt;&lt;object type=&quot;8&quot; unique_id=&quot;10592&quot;&gt;&lt;/object&gt;&lt;/object&gt;&lt;/database&gt;"/>
  <p:tag name="MMPROD_NEXTUNIQUEID" val="10012"/>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pter Number">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1ABAF118341F49B3F97BCD1E57DDE2" ma:contentTypeVersion="6" ma:contentTypeDescription="Create a new document." ma:contentTypeScope="" ma:versionID="4796dbcb31bea3d0fd02e4ee949330af">
  <xsd:schema xmlns:xsd="http://www.w3.org/2001/XMLSchema" xmlns:xs="http://www.w3.org/2001/XMLSchema" xmlns:p="http://schemas.microsoft.com/office/2006/metadata/properties" xmlns:ns2="3b891efd-a537-4e57-a9a6-7bde74ae8a20" xmlns:ns3="aa4f5ada-9d1d-46d6-b705-f2cf90d05a91" targetNamespace="http://schemas.microsoft.com/office/2006/metadata/properties" ma:root="true" ma:fieldsID="7776fb78729b9f75e026cc4e6f0874e2" ns2:_="" ns3:_="">
    <xsd:import namespace="3b891efd-a537-4e57-a9a6-7bde74ae8a20"/>
    <xsd:import namespace="aa4f5ada-9d1d-46d6-b705-f2cf90d05a91"/>
    <xsd:element name="properties">
      <xsd:complexType>
        <xsd:sequence>
          <xsd:element name="documentManagement">
            <xsd:complexType>
              <xsd:all>
                <xsd:element ref="ns2:SharedWithUsers" minOccurs="0"/>
                <xsd:element ref="ns2:SharedWithDetails" minOccurs="0"/>
                <xsd:element ref="ns3:Date" minOccurs="0"/>
                <xsd:element ref="ns3:MediaServiceMetadata" minOccurs="0"/>
                <xsd:element ref="ns3:MediaServiceFastMetadata"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891efd-a537-4e57-a9a6-7bde74ae8a2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a4f5ada-9d1d-46d6-b705-f2cf90d05a91" elementFormDefault="qualified">
    <xsd:import namespace="http://schemas.microsoft.com/office/2006/documentManagement/types"/>
    <xsd:import namespace="http://schemas.microsoft.com/office/infopath/2007/PartnerControls"/>
    <xsd:element name="Date" ma:index="10" nillable="true" ma:displayName="Date" ma:format="DateOnly" ma:internalName="Date">
      <xsd:simpleType>
        <xsd:restriction base="dms:DateTime"/>
      </xsd:simpleType>
    </xsd:element>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 xmlns="aa4f5ada-9d1d-46d6-b705-f2cf90d05a91" xsi:nil="true"/>
  </documentManagement>
</p:properties>
</file>

<file path=customXml/itemProps1.xml><?xml version="1.0" encoding="utf-8"?>
<ds:datastoreItem xmlns:ds="http://schemas.openxmlformats.org/officeDocument/2006/customXml" ds:itemID="{F121A5F5-FE2C-4CA5-AB46-D49E14D24B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891efd-a537-4e57-a9a6-7bde74ae8a20"/>
    <ds:schemaRef ds:uri="aa4f5ada-9d1d-46d6-b705-f2cf90d05a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B6907A4-338D-468A-8B9C-CC1F3904A7DB}">
  <ds:schemaRefs>
    <ds:schemaRef ds:uri="http://schemas.microsoft.com/sharepoint/v3/contenttype/forms"/>
  </ds:schemaRefs>
</ds:datastoreItem>
</file>

<file path=customXml/itemProps3.xml><?xml version="1.0" encoding="utf-8"?>
<ds:datastoreItem xmlns:ds="http://schemas.openxmlformats.org/officeDocument/2006/customXml" ds:itemID="{DEAE89CE-7C3D-479B-A6E1-9BCA4C1D5C15}">
  <ds:schemaRefs>
    <ds:schemaRef ds:uri="http://purl.org/dc/dcmitype/"/>
    <ds:schemaRef ds:uri="http://purl.org/dc/elements/1.1/"/>
    <ds:schemaRef ds:uri="http://purl.org/dc/terms/"/>
    <ds:schemaRef ds:uri="http://www.w3.org/XML/1998/namespace"/>
    <ds:schemaRef ds:uri="http://schemas.openxmlformats.org/package/2006/metadata/core-properties"/>
    <ds:schemaRef ds:uri="3b891efd-a537-4e57-a9a6-7bde74ae8a20"/>
    <ds:schemaRef ds:uri="http://schemas.microsoft.com/office/2006/documentManagement/types"/>
    <ds:schemaRef ds:uri="http://schemas.microsoft.com/office/infopath/2007/PartnerControls"/>
    <ds:schemaRef ds:uri="aa4f5ada-9d1d-46d6-b705-f2cf90d05a91"/>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temp</Template>
  <TotalTime>3002</TotalTime>
  <Words>1863</Words>
  <Application>Microsoft Macintosh PowerPoint</Application>
  <PresentationFormat>On-screen Show (4:3)</PresentationFormat>
  <Paragraphs>162</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Times New Roman</vt:lpstr>
      <vt:lpstr>Calibri</vt:lpstr>
      <vt:lpstr>Palatino Linotype</vt:lpstr>
      <vt:lpstr>Arial</vt:lpstr>
      <vt:lpstr>Wingdings</vt:lpstr>
      <vt:lpstr>Courier New</vt:lpstr>
      <vt:lpstr>Century Gothic</vt:lpstr>
      <vt:lpstr>Chapter Number</vt:lpstr>
      <vt:lpstr>Chapter 6 Race and Color Discrimination</vt:lpstr>
      <vt:lpstr>Learning Objectives </vt:lpstr>
      <vt:lpstr>Statutory Basis </vt:lpstr>
      <vt:lpstr>Introduction</vt:lpstr>
      <vt:lpstr>Recent Studies on Race Inequalities</vt:lpstr>
      <vt:lpstr>Evolving Definitions of Race</vt:lpstr>
      <vt:lpstr>E E O C’s Revised Race Guidance  </vt:lpstr>
      <vt:lpstr>E  E   O   C’s National Origin Guidance</vt:lpstr>
      <vt:lpstr>Present-day Race Issues</vt:lpstr>
      <vt:lpstr>Background of Racial Discrimination in the United States </vt:lpstr>
      <vt:lpstr>Thurgood Marshall – architect of 30-year campaign v. segregation </vt:lpstr>
      <vt:lpstr>Race: Putting It All Together</vt:lpstr>
      <vt:lpstr>General Considerations</vt:lpstr>
      <vt:lpstr>Recognizing Race Discrimination 1</vt:lpstr>
      <vt:lpstr>Recognizing Race Discrimination 2</vt:lpstr>
      <vt:lpstr>Racial Harassment</vt:lpstr>
      <vt:lpstr>A Word About Color</vt:lpstr>
      <vt:lpstr>A Word About Color </vt:lpstr>
      <vt:lpstr>Management Tips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 Cushing</dc:creator>
  <cp:lastModifiedBy>Eric Belk</cp:lastModifiedBy>
  <cp:revision>278</cp:revision>
  <cp:lastPrinted>2014-07-21T19:32:06Z</cp:lastPrinted>
  <dcterms:created xsi:type="dcterms:W3CDTF">2005-08-04T17:31:30Z</dcterms:created>
  <dcterms:modified xsi:type="dcterms:W3CDTF">2021-09-30T01:21:05Z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0x010100581ABAF118341F49B3F97BCD1E57DDE2</vt:lpwstr>
  </property>
</Properties>
</file>