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93" r:id="rId5"/>
    <p:sldId id="274" r:id="rId6"/>
    <p:sldId id="286" r:id="rId7"/>
    <p:sldId id="258" r:id="rId8"/>
    <p:sldId id="260" r:id="rId9"/>
    <p:sldId id="287" r:id="rId10"/>
    <p:sldId id="294" r:id="rId11"/>
    <p:sldId id="261" r:id="rId12"/>
    <p:sldId id="262" r:id="rId13"/>
    <p:sldId id="288" r:id="rId14"/>
    <p:sldId id="263" r:id="rId15"/>
    <p:sldId id="264" r:id="rId16"/>
    <p:sldId id="265" r:id="rId17"/>
    <p:sldId id="295" r:id="rId18"/>
    <p:sldId id="276" r:id="rId19"/>
    <p:sldId id="277" r:id="rId20"/>
    <p:sldId id="284" r:id="rId21"/>
    <p:sldId id="279" r:id="rId22"/>
    <p:sldId id="282" r:id="rId23"/>
    <p:sldId id="291" r:id="rId24"/>
    <p:sldId id="29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sr Source" initials="Ansr" lastIdx="2" clrIdx="0"/>
  <p:cmAuthor id="2" name="Kavitha Melarcode Seetharaman" initials="KMS" lastIdx="43" clrIdx="1"/>
  <p:cmAuthor id="3" name="Anisha Maria Fernandes" initials="AMF" lastIdx="4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6" autoAdjust="0"/>
    <p:restoredTop sz="86369" autoAdjust="0"/>
  </p:normalViewPr>
  <p:slideViewPr>
    <p:cSldViewPr>
      <p:cViewPr varScale="1">
        <p:scale>
          <a:sx n="151" d="100"/>
          <a:sy n="151" d="100"/>
        </p:scale>
        <p:origin x="125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7DFD4-10AA-418C-81DB-20F6F8D36986}" type="datetimeFigureOut">
              <a:rPr lang="en-US" smtClean="0"/>
              <a:t>10/11/21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F042D-C492-416A-A9C8-60A737EC42A5}" type="slidenum">
              <a:rPr lang="en-US" smtClean="0"/>
              <a:t>‹#›</a:t>
            </a:fld>
            <a:endParaRPr lang="en-US"/>
          </a:p>
        </p:txBody>
      </p:sp>
    </p:spTree>
    <p:extLst>
      <p:ext uri="{BB962C8B-B14F-4D97-AF65-F5344CB8AC3E}">
        <p14:creationId xmlns:p14="http://schemas.microsoft.com/office/powerpoint/2010/main" val="3287710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F5D900AB-2044-41D6-8E15-F2EB04FC8E53}" type="slidenum">
              <a:rPr lang="en-US" smtClean="0"/>
              <a:pPr>
                <a:defRPr/>
              </a:pPr>
              <a:t>1</a:t>
            </a:fld>
            <a:endParaRPr lang="en-US"/>
          </a:p>
        </p:txBody>
      </p:sp>
    </p:spTree>
    <p:extLst>
      <p:ext uri="{BB962C8B-B14F-4D97-AF65-F5344CB8AC3E}">
        <p14:creationId xmlns:p14="http://schemas.microsoft.com/office/powerpoint/2010/main" val="1032037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B3822C8-E9C4-4C8C-A0C8-120948813971}" type="slidenum">
              <a:rPr lang="en-US">
                <a:solidFill>
                  <a:prstClr val="black"/>
                </a:solidFill>
                <a:latin typeface="Calibri" panose="020F0502020204030204" pitchFamily="34" charset="0"/>
              </a:rPr>
              <a:pPr eaLnBrk="1" hangingPunct="1"/>
              <a:t>13</a:t>
            </a:fld>
            <a:endParaRPr lang="en-US" dirty="0">
              <a:solidFill>
                <a:prstClr val="black"/>
              </a:solidFill>
              <a:latin typeface="Calibri" panose="020F050202020403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55953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F27E581-ECBE-422A-A535-873A2DA2E0EF}" type="slidenum">
              <a:rPr lang="en-US" smtClean="0">
                <a:latin typeface="Calibri" panose="020F0502020204030204" pitchFamily="34" charset="0"/>
              </a:rPr>
              <a:pPr eaLnBrk="1" hangingPunct="1"/>
              <a:t>15</a:t>
            </a:fld>
            <a:endParaRPr lang="en-US" dirty="0">
              <a:latin typeface="Calibri" panose="020F050202020403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41520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9E4C971-27E6-4666-9850-9179F66A1FCC}" type="slidenum">
              <a:rPr lang="en-US" smtClean="0">
                <a:latin typeface="Calibri" panose="020F0502020204030204" pitchFamily="34" charset="0"/>
              </a:rPr>
              <a:pPr eaLnBrk="1" hangingPunct="1"/>
              <a:t>16</a:t>
            </a:fld>
            <a:endParaRPr lang="en-US" dirty="0">
              <a:latin typeface="Calibri" panose="020F050202020403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1572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9E4C971-27E6-4666-9850-9179F66A1FCC}" type="slidenum">
              <a:rPr lang="en-US" smtClean="0">
                <a:latin typeface="Calibri" panose="020F0502020204030204" pitchFamily="34" charset="0"/>
              </a:rPr>
              <a:pPr eaLnBrk="1" hangingPunct="1"/>
              <a:t>17</a:t>
            </a:fld>
            <a:endParaRPr lang="en-US" dirty="0">
              <a:latin typeface="Calibri" panose="020F050202020403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0640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B6E1EEA-C08A-47AF-A5D1-2981A63DDD9F}" type="slidenum">
              <a:rPr lang="en-US" smtClean="0">
                <a:latin typeface="Calibri" panose="020F0502020204030204" pitchFamily="34" charset="0"/>
              </a:rPr>
              <a:pPr eaLnBrk="1" hangingPunct="1"/>
              <a:t>18</a:t>
            </a:fld>
            <a:endParaRPr lang="en-US" dirty="0">
              <a:latin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spcBef>
                <a:spcPct val="0"/>
              </a:spcBef>
            </a:pPr>
            <a:endParaRPr lang="en-US" dirty="0"/>
          </a:p>
        </p:txBody>
      </p:sp>
    </p:spTree>
    <p:extLst>
      <p:ext uri="{BB962C8B-B14F-4D97-AF65-F5344CB8AC3E}">
        <p14:creationId xmlns:p14="http://schemas.microsoft.com/office/powerpoint/2010/main" val="289997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C37079C-DECA-49FE-A998-363C8B2C4106}" type="slidenum">
              <a:rPr lang="en-US" smtClean="0">
                <a:latin typeface="Calibri" panose="020F0502020204030204" pitchFamily="34" charset="0"/>
              </a:rPr>
              <a:pPr eaLnBrk="1" hangingPunct="1"/>
              <a:t>19</a:t>
            </a:fld>
            <a:endParaRPr lang="en-US" dirty="0">
              <a:latin typeface="Calibri" panose="020F050202020403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188907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A9ABF29-F545-4E56-A504-8ADE5A4CCA0A}" type="slidenum">
              <a:rPr lang="en-US" smtClean="0">
                <a:latin typeface="Arial" charset="0"/>
              </a:rPr>
              <a:pPr eaLnBrk="1" hangingPunct="1"/>
              <a:t>20</a:t>
            </a:fld>
            <a:endParaRPr lang="en-US">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17045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8F9C136-5FB9-4278-9279-213A06695EBD}" type="slidenum">
              <a:rPr lang="en-US">
                <a:solidFill>
                  <a:prstClr val="black"/>
                </a:solidFill>
                <a:latin typeface="Calibri" panose="020F0502020204030204" pitchFamily="34" charset="0"/>
              </a:rPr>
              <a:pPr eaLnBrk="1" hangingPunct="1"/>
              <a:t>4</a:t>
            </a:fld>
            <a:endParaRPr lang="en-US" dirty="0">
              <a:solidFill>
                <a:prstClr val="black"/>
              </a:solidFill>
              <a:latin typeface="Calibri" panose="020F050202020403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00970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dirty="0"/>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B123159-BA64-4328-AA55-E9C6B2C7BC7B}" type="slidenum">
              <a:rPr lang="en-US">
                <a:solidFill>
                  <a:prstClr val="black"/>
                </a:solidFill>
                <a:latin typeface="Calibri" panose="020F0502020204030204" pitchFamily="34" charset="0"/>
              </a:rPr>
              <a:pPr eaLnBrk="1" hangingPunct="1"/>
              <a:t>5</a:t>
            </a:fld>
            <a:endParaRPr 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27704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dirty="0"/>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B123159-BA64-4328-AA55-E9C6B2C7BC7B}" type="slidenum">
              <a:rPr lang="en-US">
                <a:solidFill>
                  <a:prstClr val="black"/>
                </a:solidFill>
                <a:latin typeface="Calibri" panose="020F0502020204030204" pitchFamily="34" charset="0"/>
              </a:rPr>
              <a:pPr eaLnBrk="1" hangingPunct="1"/>
              <a:t>6</a:t>
            </a:fld>
            <a:endParaRPr 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0252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3FD84F2-731F-4351-8334-8A470CA8B783}" type="slidenum">
              <a:rPr lang="en-US">
                <a:solidFill>
                  <a:prstClr val="black"/>
                </a:solidFill>
                <a:latin typeface="Calibri" panose="020F0502020204030204" pitchFamily="34" charset="0"/>
              </a:rPr>
              <a:pPr eaLnBrk="1" hangingPunct="1"/>
              <a:t>8</a:t>
            </a:fld>
            <a:endParaRPr lang="en-US" dirty="0">
              <a:solidFill>
                <a:prstClr val="black"/>
              </a:solidFill>
              <a:latin typeface="Calibri" panose="020F050202020403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10971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327D186-C799-4F94-B79B-A79B3D09A317}" type="slidenum">
              <a:rPr lang="en-US">
                <a:solidFill>
                  <a:prstClr val="black"/>
                </a:solidFill>
                <a:latin typeface="Calibri" panose="020F0502020204030204" pitchFamily="34" charset="0"/>
              </a:rPr>
              <a:pPr eaLnBrk="1" hangingPunct="1"/>
              <a:t>9</a:t>
            </a:fld>
            <a:endParaRPr lang="en-US" dirty="0">
              <a:solidFill>
                <a:prstClr val="black"/>
              </a:solidFill>
              <a:latin typeface="Calibri" panose="020F050202020403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06154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327D186-C799-4F94-B79B-A79B3D09A317}" type="slidenum">
              <a:rPr lang="en-US">
                <a:solidFill>
                  <a:prstClr val="black"/>
                </a:solidFill>
                <a:latin typeface="Calibri" panose="020F0502020204030204" pitchFamily="34" charset="0"/>
              </a:rPr>
              <a:pPr eaLnBrk="1" hangingPunct="1"/>
              <a:t>10</a:t>
            </a:fld>
            <a:endParaRPr lang="en-US" dirty="0">
              <a:solidFill>
                <a:prstClr val="black"/>
              </a:solidFill>
              <a:latin typeface="Calibri" panose="020F050202020403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65267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D63D524-8FF7-41C0-9C9A-7D3D2E97A9BD}" type="slidenum">
              <a:rPr lang="en-US">
                <a:solidFill>
                  <a:prstClr val="black"/>
                </a:solidFill>
                <a:latin typeface="Calibri" panose="020F0502020204030204" pitchFamily="34" charset="0"/>
              </a:rPr>
              <a:pPr eaLnBrk="1" hangingPunct="1"/>
              <a:t>11</a:t>
            </a:fld>
            <a:endParaRPr lang="en-US" dirty="0">
              <a:solidFill>
                <a:prstClr val="black"/>
              </a:solidFill>
              <a:latin typeface="Calibri" panose="020F050202020403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13754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E7DDA20-36F5-4449-8683-C044ECBDA0AD}" type="slidenum">
              <a:rPr lang="en-US">
                <a:solidFill>
                  <a:prstClr val="black"/>
                </a:solidFill>
                <a:latin typeface="Calibri" panose="020F0502020204030204" pitchFamily="34" charset="0"/>
              </a:rPr>
              <a:pPr eaLnBrk="1" hangingPunct="1"/>
              <a:t>12</a:t>
            </a:fld>
            <a:endParaRPr lang="en-US" dirty="0">
              <a:solidFill>
                <a:prstClr val="black"/>
              </a:solidFill>
              <a:latin typeface="Calibri" panose="020F050202020403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4345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7F071E-F641-40B4-B75E-37BD424F006D}"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78326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0EF20FB1-E103-43BA-8FB5-EFC0F0D227F2}"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081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937D5652-6A68-4097-87D4-52FCF99AB5C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9748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021E2969-4FBE-4C75-9E13-A8854C9DC1B2}"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5702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ED786774-B929-40F0-8412-FE7BE637E274}" type="slidenum">
              <a:rPr lang="en-US"/>
              <a:pPr>
                <a:defRPr/>
              </a:pPr>
              <a:t>‹#›</a:t>
            </a:fld>
            <a:endParaRPr lang="en-US"/>
          </a:p>
        </p:txBody>
      </p:sp>
      <p:sp>
        <p:nvSpPr>
          <p:cNvPr id="13" name="Text Placeholder 2"/>
          <p:cNvSpPr>
            <a:spLocks noGrp="1"/>
          </p:cNvSpPr>
          <p:nvPr>
            <p:ph type="body" idx="14"/>
          </p:nvPr>
        </p:nvSpPr>
        <p:spPr>
          <a:xfrm>
            <a:off x="722313" y="5152497"/>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1357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a:defRPr/>
            </a:pPr>
            <a:fld id="{277EB336-94E9-4359-8C13-6B472538108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856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57200" y="1600201"/>
            <a:ext cx="8229600" cy="2514600"/>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a:defRPr/>
            </a:pPr>
            <a:fld id="{277EB336-94E9-4359-8C13-6B472538108D}" type="slidenum">
              <a:rPr lang="en-US">
                <a:solidFill>
                  <a:prstClr val="black">
                    <a:lumMod val="65000"/>
                    <a:lumOff val="35000"/>
                  </a:prstClr>
                </a:solidFill>
              </a:rPr>
              <a:pPr>
                <a:defRPr/>
              </a:pPr>
              <a:t>‹#›</a:t>
            </a:fld>
            <a:endParaRPr lang="en-US">
              <a:solidFill>
                <a:prstClr val="black">
                  <a:lumMod val="65000"/>
                  <a:lumOff val="35000"/>
                </a:prstClr>
              </a:solidFill>
            </a:endParaRPr>
          </a:p>
        </p:txBody>
      </p:sp>
      <p:sp>
        <p:nvSpPr>
          <p:cNvPr id="5" name="Content Placeholder 2"/>
          <p:cNvSpPr>
            <a:spLocks noGrp="1"/>
          </p:cNvSpPr>
          <p:nvPr>
            <p:ph idx="13"/>
          </p:nvPr>
        </p:nvSpPr>
        <p:spPr>
          <a:xfrm>
            <a:off x="457202" y="4267200"/>
            <a:ext cx="8229600" cy="1371601"/>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95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13752657-874B-4C3F-8A07-8F767EDC6546}" type="slidenum">
              <a:rPr lang="en-US">
                <a:solidFill>
                  <a:prstClr val="black">
                    <a:lumMod val="65000"/>
                    <a:lumOff val="35000"/>
                  </a:prstClr>
                </a:solidFill>
              </a:rPr>
              <a:pPr>
                <a:defRPr/>
              </a:pPr>
              <a:t>‹#›</a:t>
            </a:fld>
            <a:endParaRPr lang="en-US">
              <a:solidFill>
                <a:prstClr val="black">
                  <a:lumMod val="65000"/>
                  <a:lumOff val="35000"/>
                </a:prstClr>
              </a:solidFill>
            </a:endParaRPr>
          </a:p>
        </p:txBody>
      </p:sp>
      <p:sp>
        <p:nvSpPr>
          <p:cNvPr id="12" name="Text Placeholder 7"/>
          <p:cNvSpPr txBox="1">
            <a:spLocks/>
          </p:cNvSpPr>
          <p:nvPr userDrawn="1"/>
        </p:nvSpPr>
        <p:spPr>
          <a:xfrm>
            <a:off x="3706822" y="6541477"/>
            <a:ext cx="1688733" cy="179998"/>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900" dirty="0"/>
              <a:t>©2019 McGraw-Hill Education.</a:t>
            </a:r>
          </a:p>
        </p:txBody>
      </p:sp>
    </p:spTree>
    <p:extLst>
      <p:ext uri="{BB962C8B-B14F-4D97-AF65-F5344CB8AC3E}">
        <p14:creationId xmlns:p14="http://schemas.microsoft.com/office/powerpoint/2010/main" val="333137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6"/>
          </p:nvPr>
        </p:nvSpPr>
        <p:spPr/>
        <p:txBody>
          <a:bodyPr/>
          <a:lstStyle>
            <a:lvl1pPr>
              <a:defRPr/>
            </a:lvl1pPr>
          </a:lstStyle>
          <a:p>
            <a:pPr>
              <a:defRPr/>
            </a:pPr>
            <a:fld id="{F1C57E28-0E49-4EE4-90CC-B829F5F5640E}"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4166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7"/>
          </p:nvPr>
        </p:nvSpPr>
        <p:spPr/>
        <p:txBody>
          <a:bodyPr/>
          <a:lstStyle>
            <a:lvl1pPr>
              <a:defRPr/>
            </a:lvl1pPr>
          </a:lstStyle>
          <a:p>
            <a:pPr>
              <a:defRPr/>
            </a:pPr>
            <a:fld id="{CC6125BD-1F5E-415B-9CBC-3BE4F465C42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1225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B5920BB-2FFF-4BEC-9364-6105313E111E}"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6871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07FDE097-110A-45BF-AAB9-BB3E7106074D}"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4243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B08C85AA-104B-4D2A-B58C-C7C4DCE290B9}"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7538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FB6498FA-9AD3-44EC-8EDC-6156AB90C6EB}"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4533"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fontAlgn="base">
              <a:spcBef>
                <a:spcPct val="0"/>
              </a:spcBef>
              <a:spcAft>
                <a:spcPct val="0"/>
              </a:spcAft>
            </a:pPr>
            <a:r>
              <a:rPr lang="en-US" sz="1000" dirty="0">
                <a:solidFill>
                  <a:prstClr val="black"/>
                </a:solidFill>
                <a:effectLst>
                  <a:outerShdw blurRad="38100" dist="38100" dir="2700000" algn="tl">
                    <a:srgbClr val="C0C0C0"/>
                  </a:outerShdw>
                </a:effectLst>
                <a:latin typeface="Times New Roman" pitchFamily="18" charset="0"/>
              </a:rPr>
              <a:t>5-</a:t>
            </a:r>
          </a:p>
        </p:txBody>
      </p:sp>
      <p:sp>
        <p:nvSpPr>
          <p:cNvPr id="10" name="Text Placeholder 7"/>
          <p:cNvSpPr txBox="1">
            <a:spLocks/>
          </p:cNvSpPr>
          <p:nvPr userDrawn="1"/>
        </p:nvSpPr>
        <p:spPr>
          <a:xfrm>
            <a:off x="679936" y="6400801"/>
            <a:ext cx="8425963" cy="196850"/>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900" b="0" i="0" dirty="0">
                <a:solidFill>
                  <a:srgbClr val="222222"/>
                </a:solidFill>
                <a:effectLst/>
                <a:latin typeface="Arial" panose="020B0604020202020204" pitchFamily="34" charset="0"/>
              </a:rPr>
              <a:t>Copyright ©2022 McGraw-Hill Education. All rights reserved. No reproduction or distribution without the prior written consent of McGraw-Hill Education.</a:t>
            </a:r>
            <a:endParaRPr lang="en-US" sz="900" dirty="0"/>
          </a:p>
        </p:txBody>
      </p:sp>
    </p:spTree>
    <p:extLst>
      <p:ext uri="{BB962C8B-B14F-4D97-AF65-F5344CB8AC3E}">
        <p14:creationId xmlns:p14="http://schemas.microsoft.com/office/powerpoint/2010/main" val="129485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6"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Lst>
  <p:txStyles>
    <p:titleStyle>
      <a:lvl1pPr algn="ctr" rtl="0" eaLnBrk="0" fontAlgn="base" hangingPunct="0">
        <a:lnSpc>
          <a:spcPts val="5800"/>
        </a:lnSpc>
        <a:spcBef>
          <a:spcPct val="0"/>
        </a:spcBef>
        <a:spcAft>
          <a:spcPct val="0"/>
        </a:spcAft>
        <a:defRPr sz="4200" kern="1200">
          <a:solidFill>
            <a:schemeClr val="tx1"/>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rtl="0" eaLnBrk="0" fontAlgn="base" hangingPunct="0">
        <a:lnSpc>
          <a:spcPts val="5800"/>
        </a:lnSpc>
        <a:spcBef>
          <a:spcPct val="0"/>
        </a:spcBef>
        <a:spcAft>
          <a:spcPct val="0"/>
        </a:spcAft>
        <a:defRPr sz="4200">
          <a:solidFill>
            <a:schemeClr val="tx1"/>
          </a:solidFill>
          <a:latin typeface="Arial" charset="0"/>
          <a:cs typeface="Arial" charset="0"/>
        </a:defRPr>
      </a:lvl2pPr>
      <a:lvl3pPr algn="ctr" rtl="0" eaLnBrk="0" fontAlgn="base" hangingPunct="0">
        <a:lnSpc>
          <a:spcPts val="5800"/>
        </a:lnSpc>
        <a:spcBef>
          <a:spcPct val="0"/>
        </a:spcBef>
        <a:spcAft>
          <a:spcPct val="0"/>
        </a:spcAft>
        <a:defRPr sz="4200">
          <a:solidFill>
            <a:schemeClr val="tx1"/>
          </a:solidFill>
          <a:latin typeface="Arial" charset="0"/>
          <a:cs typeface="Arial" charset="0"/>
        </a:defRPr>
      </a:lvl3pPr>
      <a:lvl4pPr algn="ctr" rtl="0" eaLnBrk="0" fontAlgn="base" hangingPunct="0">
        <a:lnSpc>
          <a:spcPts val="5800"/>
        </a:lnSpc>
        <a:spcBef>
          <a:spcPct val="0"/>
        </a:spcBef>
        <a:spcAft>
          <a:spcPct val="0"/>
        </a:spcAft>
        <a:defRPr sz="4200">
          <a:solidFill>
            <a:schemeClr val="tx1"/>
          </a:solidFill>
          <a:latin typeface="Arial" charset="0"/>
          <a:cs typeface="Arial" charset="0"/>
        </a:defRPr>
      </a:lvl4pPr>
      <a:lvl5pPr algn="ctr" rtl="0" eaLnBrk="0" fontAlgn="base" hangingPunct="0">
        <a:lnSpc>
          <a:spcPts val="5800"/>
        </a:lnSpc>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ol.gov/dol/cfr/Title_41/Chapter_60.ht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49" y="2254928"/>
            <a:ext cx="3345664" cy="1790423"/>
          </a:xfrm>
          <a:ln>
            <a:noFill/>
          </a:ln>
        </p:spPr>
        <p:txBody>
          <a:bodyPr>
            <a:noAutofit/>
          </a:bodyPr>
          <a:lstStyle/>
          <a:p>
            <a:pPr>
              <a:defRPr/>
            </a:pPr>
            <a:r>
              <a:rPr lang="en-US" sz="3200" dirty="0">
                <a:solidFill>
                  <a:schemeClr val="tx1"/>
                </a:solidFill>
                <a:effectLst/>
                <a:latin typeface="Calibri" panose="020F0502020204030204" pitchFamily="34" charset="0"/>
                <a:cs typeface="Arial" charset="0"/>
              </a:rPr>
              <a:t>Chapter 5</a:t>
            </a:r>
            <a:br>
              <a:rPr lang="en-US" sz="3200" dirty="0">
                <a:solidFill>
                  <a:schemeClr val="tx1"/>
                </a:solidFill>
                <a:effectLst/>
                <a:latin typeface="Calibri" panose="020F0502020204030204" pitchFamily="34" charset="0"/>
                <a:cs typeface="Arial" charset="0"/>
              </a:rPr>
            </a:br>
            <a:r>
              <a:rPr lang="en-US" sz="3200" dirty="0">
                <a:solidFill>
                  <a:prstClr val="black"/>
                </a:solidFill>
                <a:effectLst/>
                <a:latin typeface="Calibri" panose="020F0502020204030204" pitchFamily="34" charset="0"/>
                <a:cs typeface="Arial" charset="0"/>
              </a:rPr>
              <a:t>Affirmative Action</a:t>
            </a:r>
            <a:endParaRPr lang="en-US" sz="3200" dirty="0">
              <a:solidFill>
                <a:schemeClr val="tx1"/>
              </a:solidFill>
              <a:effectLst/>
              <a:latin typeface="Calibri" panose="020F0502020204030204" pitchFamily="34" charset="0"/>
              <a:cs typeface="Arial" charset="0"/>
            </a:endParaRPr>
          </a:p>
        </p:txBody>
      </p:sp>
      <p:pic>
        <p:nvPicPr>
          <p:cNvPr id="7" name="Picture 6" descr="Book cover image">
            <a:extLst>
              <a:ext uri="{FF2B5EF4-FFF2-40B4-BE49-F238E27FC236}">
                <a16:creationId xmlns:a16="http://schemas.microsoft.com/office/drawing/2014/main" id="{B8D0628E-ADF2-4AAE-8E72-EE0D8AB7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 y="734217"/>
            <a:ext cx="4484083" cy="5458211"/>
          </a:xfrm>
          <a:prstGeom prst="rect">
            <a:avLst/>
          </a:prstGeom>
        </p:spPr>
      </p:pic>
      <p:sp>
        <p:nvSpPr>
          <p:cNvPr id="3" name="Text Placeholder 2"/>
          <p:cNvSpPr>
            <a:spLocks noGrp="1"/>
          </p:cNvSpPr>
          <p:nvPr>
            <p:ph type="body" idx="1"/>
          </p:nvPr>
        </p:nvSpPr>
        <p:spPr>
          <a:xfrm>
            <a:off x="665823" y="6426035"/>
            <a:ext cx="7820011" cy="319595"/>
          </a:xfrm>
          <a:ln>
            <a:noFill/>
          </a:ln>
        </p:spPr>
        <p:txBody>
          <a:bodyPr/>
          <a:lstStyle/>
          <a:p>
            <a:pPr lvl="0"/>
            <a:r>
              <a:rPr lang="en-IN" altLang="en-US" sz="900" dirty="0">
                <a:solidFill>
                  <a:prstClr val="black"/>
                </a:solidFill>
                <a:latin typeface="Calibri" panose="020F0502020204030204" pitchFamily="34" charset="0"/>
              </a:rPr>
              <a:t>©2022 McGraw-Hill Education. All rights reserved. Authorized only for instructor use in the classroom. No reproduction or further distribution permitted without the prior written consent of McGraw-Hill Education.</a:t>
            </a:r>
            <a:endParaRPr lang="en-IN" sz="900" dirty="0">
              <a:latin typeface="Calibri" panose="020F0502020204030204" pitchFamily="34" charset="0"/>
            </a:endParaRPr>
          </a:p>
        </p:txBody>
      </p:sp>
      <p:sp>
        <p:nvSpPr>
          <p:cNvPr id="4" name="Rectangle 3">
            <a:extLst>
              <a:ext uri="{FF2B5EF4-FFF2-40B4-BE49-F238E27FC236}">
                <a16:creationId xmlns:a16="http://schemas.microsoft.com/office/drawing/2014/main" id="{D443F898-53AE-472D-B0B3-A05808ABB5F6}"/>
              </a:ext>
            </a:extLst>
          </p:cNvPr>
          <p:cNvSpPr/>
          <p:nvPr/>
        </p:nvSpPr>
        <p:spPr>
          <a:xfrm>
            <a:off x="2209800" y="2590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5122F4-E0EA-4FE9-978D-DD8182A2637C}"/>
              </a:ext>
            </a:extLst>
          </p:cNvPr>
          <p:cNvPicPr>
            <a:picLocks noChangeAspect="1"/>
          </p:cNvPicPr>
          <p:nvPr/>
        </p:nvPicPr>
        <p:blipFill>
          <a:blip r:embed="rId4"/>
          <a:stretch>
            <a:fillRect/>
          </a:stretch>
        </p:blipFill>
        <p:spPr>
          <a:xfrm>
            <a:off x="252187" y="420954"/>
            <a:ext cx="4645555" cy="5797798"/>
          </a:xfrm>
          <a:prstGeom prst="rect">
            <a:avLst/>
          </a:prstGeom>
        </p:spPr>
      </p:pic>
    </p:spTree>
    <p:extLst>
      <p:ext uri="{BB962C8B-B14F-4D97-AF65-F5344CB8AC3E}">
        <p14:creationId xmlns:p14="http://schemas.microsoft.com/office/powerpoint/2010/main" val="33423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806450"/>
          </a:xfrm>
          <a:ln>
            <a:noFill/>
          </a:ln>
        </p:spPr>
        <p:txBody>
          <a:bodyPr/>
          <a:lstStyle/>
          <a:p>
            <a:r>
              <a:rPr lang="en-US" dirty="0">
                <a:solidFill>
                  <a:prstClr val="black"/>
                </a:solidFill>
                <a:effectLst/>
                <a:latin typeface="Calibri" panose="020F0502020204030204" pitchFamily="34" charset="0"/>
              </a:rPr>
              <a:t>E.O. 11246 Provisions </a:t>
            </a:r>
            <a:endParaRPr lang="en-US" dirty="0">
              <a:effectLst/>
              <a:latin typeface="Calibri" panose="020F0502020204030204" pitchFamily="34" charset="0"/>
            </a:endParaRPr>
          </a:p>
        </p:txBody>
      </p:sp>
      <p:sp>
        <p:nvSpPr>
          <p:cNvPr id="3" name="Content Placeholder 2"/>
          <p:cNvSpPr>
            <a:spLocks noGrp="1"/>
          </p:cNvSpPr>
          <p:nvPr>
            <p:ph idx="1"/>
          </p:nvPr>
        </p:nvSpPr>
        <p:spPr>
          <a:xfrm>
            <a:off x="457200" y="1219201"/>
            <a:ext cx="8382000" cy="4876800"/>
          </a:xfrm>
          <a:ln>
            <a:noFill/>
          </a:ln>
        </p:spPr>
        <p:txBody>
          <a:bodyPr/>
          <a:lstStyle/>
          <a:p>
            <a:r>
              <a:rPr lang="en-US" sz="1600" b="1" dirty="0">
                <a:solidFill>
                  <a:srgbClr val="FF0000"/>
                </a:solidFill>
                <a:latin typeface="Calibri" panose="020F0502020204030204" pitchFamily="34" charset="0"/>
                <a:cs typeface="Calibri" panose="020F0502020204030204" pitchFamily="34" charset="0"/>
              </a:rPr>
              <a:t>Executive Order 11246:  </a:t>
            </a:r>
            <a:r>
              <a:rPr lang="en-US" sz="1600" dirty="0">
                <a:solidFill>
                  <a:srgbClr val="3366FF"/>
                </a:solidFill>
                <a:latin typeface="Calibri" panose="020F0502020204030204" pitchFamily="34" charset="0"/>
                <a:cs typeface="Calibri" panose="020F0502020204030204" pitchFamily="34" charset="0"/>
              </a:rPr>
              <a:t>Requires </a:t>
            </a:r>
            <a:r>
              <a:rPr lang="en-US" sz="1600" u="sng" dirty="0">
                <a:solidFill>
                  <a:srgbClr val="3366FF"/>
                </a:solidFill>
                <a:latin typeface="Calibri" panose="020F0502020204030204" pitchFamily="34" charset="0"/>
                <a:cs typeface="Calibri" panose="020F0502020204030204" pitchFamily="34" charset="0"/>
              </a:rPr>
              <a:t>federal government contractors </a:t>
            </a:r>
            <a:r>
              <a:rPr lang="en-US" sz="1600" dirty="0">
                <a:solidFill>
                  <a:srgbClr val="3366FF"/>
                </a:solidFill>
                <a:latin typeface="Calibri" panose="020F0502020204030204" pitchFamily="34" charset="0"/>
                <a:cs typeface="Calibri" panose="020F0502020204030204" pitchFamily="34" charset="0"/>
              </a:rPr>
              <a:t>(suppliers of goods, services) to remedy inadequate representation of women and minorities in their workplace</a:t>
            </a:r>
          </a:p>
          <a:p>
            <a:r>
              <a:rPr lang="en-US" sz="1600" dirty="0">
                <a:solidFill>
                  <a:srgbClr val="FF0000"/>
                </a:solidFill>
                <a:latin typeface="Calibri" panose="020F0502020204030204" pitchFamily="34" charset="0"/>
                <a:cs typeface="Calibri" panose="020F0502020204030204" pitchFamily="34" charset="0"/>
              </a:rPr>
              <a:t>Who MUST COMPLY</a:t>
            </a:r>
          </a:p>
          <a:p>
            <a:pPr lvl="1"/>
            <a:r>
              <a:rPr lang="en-US" sz="1600" dirty="0">
                <a:solidFill>
                  <a:srgbClr val="FF0000"/>
                </a:solidFill>
                <a:latin typeface="Calibri" panose="020F0502020204030204" pitchFamily="34" charset="0"/>
                <a:cs typeface="Calibri" panose="020F0502020204030204" pitchFamily="34" charset="0"/>
              </a:rPr>
              <a:t>GENERALLY SPEAKING</a:t>
            </a:r>
            <a:r>
              <a:rPr lang="is-IS" sz="1600" dirty="0">
                <a:solidFill>
                  <a:srgbClr val="FF0000"/>
                </a:solidFill>
                <a:latin typeface="Calibri" panose="020F0502020204030204" pitchFamily="34" charset="0"/>
                <a:cs typeface="Calibri" panose="020F0502020204030204" pitchFamily="34" charset="0"/>
              </a:rPr>
              <a:t>…</a:t>
            </a:r>
            <a:r>
              <a:rPr lang="en-US" sz="1600" dirty="0">
                <a:solidFill>
                  <a:srgbClr val="FF0000"/>
                </a:solidFill>
                <a:latin typeface="Calibri" panose="020F0502020204030204" pitchFamily="34" charset="0"/>
                <a:cs typeface="Calibri" panose="020F0502020204030204" pitchFamily="34" charset="0"/>
              </a:rPr>
              <a:t>Private ER with </a:t>
            </a:r>
            <a:r>
              <a:rPr lang="en-IN" sz="1600" dirty="0">
                <a:solidFill>
                  <a:srgbClr val="FF0000"/>
                </a:solidFill>
                <a:latin typeface="Calibri" panose="020F0502020204030204" pitchFamily="34" charset="0"/>
                <a:cs typeface="Calibri" panose="020F0502020204030204" pitchFamily="34" charset="0"/>
              </a:rPr>
              <a:t>contracts of $10,000 or more have to comply with order </a:t>
            </a:r>
            <a:endParaRPr lang="en-US" sz="1600" dirty="0">
              <a:solidFill>
                <a:srgbClr val="FF0000"/>
              </a:solidFill>
              <a:latin typeface="Calibri" panose="020F0502020204030204" pitchFamily="34" charset="0"/>
              <a:cs typeface="Calibri" panose="020F0502020204030204" pitchFamily="34" charset="0"/>
            </a:endParaRPr>
          </a:p>
          <a:p>
            <a:pPr lvl="1"/>
            <a:r>
              <a:rPr lang="is-IS" sz="1600" dirty="0">
                <a:solidFill>
                  <a:srgbClr val="FF0000"/>
                </a:solidFill>
                <a:latin typeface="Calibri" panose="020F0502020204030204" pitchFamily="34" charset="0"/>
                <a:cs typeface="Calibri" panose="020F0502020204030204" pitchFamily="34" charset="0"/>
              </a:rPr>
              <a:t>HOWEVER...Size of Contract Does Matter! </a:t>
            </a:r>
            <a:r>
              <a:rPr lang="is-IS" sz="1600" i="1" dirty="0">
                <a:latin typeface="Calibri" panose="020F0502020204030204" pitchFamily="34" charset="0"/>
                <a:cs typeface="Calibri" panose="020F0502020204030204" pitchFamily="34" charset="0"/>
              </a:rPr>
              <a:t>Compliance requirements increases based on the size ($) of the contract and the number (#) of EEs.</a:t>
            </a:r>
          </a:p>
          <a:p>
            <a:pPr lvl="1"/>
            <a:r>
              <a:rPr lang="is-IS" sz="1600" dirty="0">
                <a:solidFill>
                  <a:srgbClr val="FF0000"/>
                </a:solidFill>
                <a:latin typeface="Calibri" panose="020F0502020204030204" pitchFamily="34" charset="0"/>
                <a:cs typeface="Calibri" panose="020F0502020204030204" pitchFamily="34" charset="0"/>
              </a:rPr>
              <a:t>For example, Private ER with 50 or more employees who have contracts with the federal government with goods or services worth $50,000 or more must develop a written affirmative action plan for each of his or her establishments within 120 days of the beginning of the contract.</a:t>
            </a:r>
          </a:p>
          <a:p>
            <a:pPr lvl="1"/>
            <a:r>
              <a:rPr lang="is-IS" sz="1600" dirty="0">
                <a:solidFill>
                  <a:srgbClr val="FF0000"/>
                </a:solidFill>
                <a:latin typeface="Calibri" panose="020F0502020204030204" pitchFamily="34" charset="0"/>
                <a:cs typeface="Calibri" panose="020F0502020204030204" pitchFamily="34" charset="0"/>
              </a:rPr>
              <a:t>In other words, if you do business with the government, you may be legally required to have an AA program</a:t>
            </a:r>
          </a:p>
          <a:p>
            <a:pPr lvl="1"/>
            <a:r>
              <a:rPr lang="is-IS" sz="1600" dirty="0">
                <a:solidFill>
                  <a:srgbClr val="FF0000"/>
                </a:solidFill>
                <a:latin typeface="Calibri" panose="020F0502020204030204" pitchFamily="34" charset="0"/>
                <a:cs typeface="Calibri" panose="020F0502020204030204" pitchFamily="34" charset="0"/>
              </a:rPr>
              <a:t>Also note that all PUBLIC ER (schools, universities, gov’t, etc.) are required to have an AA program</a:t>
            </a:r>
            <a:endParaRPr lang="en-US" sz="1600" dirty="0">
              <a:solidFill>
                <a:srgbClr val="FF0000"/>
              </a:solidFill>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Enforced by the </a:t>
            </a:r>
            <a:r>
              <a:rPr lang="en-US" sz="1600" b="1" u="sng" dirty="0">
                <a:solidFill>
                  <a:srgbClr val="FF0000"/>
                </a:solidFill>
                <a:latin typeface="Calibri" panose="020F0502020204030204" pitchFamily="34" charset="0"/>
                <a:cs typeface="Calibri" panose="020F0502020204030204" pitchFamily="34" charset="0"/>
              </a:rPr>
              <a:t>Office of Federal Contract Compliance Programs (OFCCP)</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08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solidFill>
                  <a:prstClr val="black"/>
                </a:solidFill>
                <a:effectLst/>
                <a:latin typeface="Calibri" panose="020F0502020204030204" pitchFamily="34" charset="0"/>
              </a:rPr>
              <a:t>Affirmative Action Plans </a:t>
            </a:r>
            <a:r>
              <a:rPr lang="en-US" sz="2400" dirty="0">
                <a:solidFill>
                  <a:prstClr val="black"/>
                </a:solidFill>
                <a:effectLst/>
                <a:latin typeface="Calibri" panose="020F0502020204030204" pitchFamily="34" charset="0"/>
              </a:rPr>
              <a:t>1</a:t>
            </a:r>
            <a:endParaRPr lang="en-US" dirty="0">
              <a:effectLst/>
              <a:latin typeface="Calibri" panose="020F0502020204030204" pitchFamily="34" charset="0"/>
            </a:endParaRPr>
          </a:p>
        </p:txBody>
      </p:sp>
      <p:sp>
        <p:nvSpPr>
          <p:cNvPr id="3" name="Content Placeholder 2"/>
          <p:cNvSpPr>
            <a:spLocks noGrp="1"/>
          </p:cNvSpPr>
          <p:nvPr>
            <p:ph idx="1"/>
          </p:nvPr>
        </p:nvSpPr>
        <p:spPr>
          <a:xfrm>
            <a:off x="457200" y="1600201"/>
            <a:ext cx="8229600" cy="1828799"/>
          </a:xfrm>
          <a:ln>
            <a:noFill/>
          </a:ln>
        </p:spPr>
        <p:txBody>
          <a:bodyPr/>
          <a:lstStyle/>
          <a:p>
            <a:r>
              <a:rPr lang="en-US" sz="1600" b="1" dirty="0">
                <a:solidFill>
                  <a:srgbClr val="FF0000"/>
                </a:solidFill>
                <a:latin typeface="Calibri" panose="020F0502020204030204" pitchFamily="34" charset="0"/>
                <a:cs typeface="Calibri" panose="020F0502020204030204" pitchFamily="34" charset="0"/>
              </a:rPr>
              <a:t>Affirmative action plan</a:t>
            </a:r>
            <a:r>
              <a:rPr lang="en-US" sz="1600" dirty="0">
                <a:solidFill>
                  <a:srgbClr val="FF0000"/>
                </a:solidFill>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Must be developed according to the rules set forth in the Code of Federal Regulations part 60-2</a:t>
            </a:r>
          </a:p>
          <a:p>
            <a:pPr lvl="1"/>
            <a:r>
              <a:rPr lang="en-US" sz="1600" dirty="0">
                <a:latin typeface="Calibri" panose="020F0502020204030204" pitchFamily="34" charset="0"/>
                <a:cs typeface="Calibri" panose="020F0502020204030204" pitchFamily="34" charset="0"/>
                <a:hlinkClick r:id="rId3"/>
              </a:rPr>
              <a:t>http://www.dol.gov/dol/cfr/Title_41/Chapter_60.htm</a:t>
            </a:r>
            <a:endParaRPr lang="en-US" sz="1600" dirty="0">
              <a:latin typeface="Calibri" panose="020F0502020204030204" pitchFamily="34" charset="0"/>
              <a:cs typeface="Calibri" panose="020F0502020204030204" pitchFamily="34" charset="0"/>
            </a:endParaRPr>
          </a:p>
          <a:p>
            <a:pPr lvl="1"/>
            <a:r>
              <a:rPr lang="en-US" sz="1600" b="1" i="1" dirty="0">
                <a:solidFill>
                  <a:srgbClr val="FF0000"/>
                </a:solidFill>
                <a:latin typeface="Calibri" panose="020F0502020204030204" pitchFamily="34" charset="0"/>
                <a:cs typeface="Calibri" panose="020F0502020204030204" pitchFamily="34" charset="0"/>
              </a:rPr>
              <a:t>A management tool</a:t>
            </a:r>
            <a:r>
              <a:rPr lang="is-IS" sz="1600" b="1" i="1" dirty="0">
                <a:solidFill>
                  <a:srgbClr val="FF0000"/>
                </a:solidFill>
                <a:latin typeface="Calibri" panose="020F0502020204030204" pitchFamily="34" charset="0"/>
                <a:cs typeface="Calibri" panose="020F0502020204030204" pitchFamily="34" charset="0"/>
              </a:rPr>
              <a:t>…</a:t>
            </a:r>
            <a:r>
              <a:rPr lang="en-US" sz="1600" b="1" i="1" dirty="0">
                <a:solidFill>
                  <a:srgbClr val="FF0000"/>
                </a:solidFill>
                <a:latin typeface="Calibri" panose="020F0502020204030204" pitchFamily="34" charset="0"/>
                <a:cs typeface="Calibri" panose="020F0502020204030204" pitchFamily="34" charset="0"/>
              </a:rPr>
              <a:t>The AA plan should contain placement goals for inclusion of women and minorities in the workplace and timetables for accomplishing the goals</a:t>
            </a:r>
          </a:p>
          <a:p>
            <a:r>
              <a:rPr lang="en-US" sz="1600" b="1" dirty="0">
                <a:solidFill>
                  <a:srgbClr val="FF0000"/>
                </a:solidFill>
                <a:latin typeface="Calibri" panose="020F0502020204030204" pitchFamily="34" charset="0"/>
                <a:cs typeface="Calibri" panose="020F0502020204030204" pitchFamily="34" charset="0"/>
              </a:rPr>
              <a:t>Underrepresentation / Underutilization</a:t>
            </a:r>
            <a:r>
              <a:rPr lang="en-US" sz="1600" dirty="0">
                <a:solidFill>
                  <a:srgbClr val="FF0000"/>
                </a:solidFill>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Significantly fewer minorities or woman in the workplace than relevant statistics indicate are available</a:t>
            </a:r>
          </a:p>
          <a:p>
            <a:pPr marL="742950" lvl="2" indent="-342900"/>
            <a:r>
              <a:rPr lang="en-US" sz="1600" dirty="0">
                <a:latin typeface="Calibri" panose="020F0502020204030204" pitchFamily="34" charset="0"/>
                <a:cs typeface="Calibri" panose="020F0502020204030204" pitchFamily="34" charset="0"/>
              </a:rPr>
              <a:t>Or their qualifications indicate they should be working at better jobs</a:t>
            </a:r>
          </a:p>
          <a:p>
            <a:r>
              <a:rPr lang="en-US" sz="1600" b="1" dirty="0">
                <a:solidFill>
                  <a:srgbClr val="FF0000"/>
                </a:solidFill>
                <a:latin typeface="Calibri" panose="020F0502020204030204" pitchFamily="34" charset="0"/>
                <a:cs typeface="Calibri" panose="020F0502020204030204" pitchFamily="34" charset="0"/>
              </a:rPr>
              <a:t>Organizational profile</a:t>
            </a:r>
            <a:r>
              <a:rPr lang="en-US" sz="1600" dirty="0">
                <a:solidFill>
                  <a:srgbClr val="FF0000"/>
                </a:solidFill>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Staffing patterns showing organizational units</a:t>
            </a:r>
          </a:p>
          <a:p>
            <a:pPr lvl="1"/>
            <a:r>
              <a:rPr lang="en-US" sz="1600" dirty="0">
                <a:latin typeface="Calibri" panose="020F0502020204030204" pitchFamily="34" charset="0"/>
                <a:cs typeface="Calibri" panose="020F0502020204030204" pitchFamily="34" charset="0"/>
              </a:rPr>
              <a:t>Their relationship to each other; and gender, race</a:t>
            </a:r>
          </a:p>
          <a:p>
            <a:pPr lvl="1"/>
            <a:r>
              <a:rPr lang="en-US" sz="1600" dirty="0">
                <a:latin typeface="Calibri" panose="020F0502020204030204" pitchFamily="34" charset="0"/>
                <a:cs typeface="Calibri" panose="020F0502020204030204" pitchFamily="34" charset="0"/>
              </a:rPr>
              <a:t>Ethnic composition</a:t>
            </a:r>
          </a:p>
          <a:p>
            <a:r>
              <a:rPr lang="en-US" sz="1600" b="1" dirty="0">
                <a:solidFill>
                  <a:srgbClr val="FF0000"/>
                </a:solidFill>
                <a:latin typeface="Calibri" panose="020F0502020204030204" pitchFamily="34" charset="0"/>
                <a:cs typeface="Calibri" panose="020F0502020204030204" pitchFamily="34" charset="0"/>
              </a:rPr>
              <a:t>Job group analysis</a:t>
            </a:r>
            <a:r>
              <a:rPr lang="en-US" sz="1600" dirty="0">
                <a:solidFill>
                  <a:srgbClr val="FF0000"/>
                </a:solidFill>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Combines job titles with similar content, wage rates, and opportunities</a:t>
            </a:r>
          </a:p>
        </p:txBody>
      </p:sp>
    </p:spTree>
    <p:extLst>
      <p:ext uri="{BB962C8B-B14F-4D97-AF65-F5344CB8AC3E}">
        <p14:creationId xmlns:p14="http://schemas.microsoft.com/office/powerpoint/2010/main" val="57442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effectLst/>
                <a:latin typeface="Calibri" panose="020F0502020204030204" pitchFamily="34" charset="0"/>
              </a:rPr>
              <a:t>Affirmative Action Plans </a:t>
            </a:r>
            <a:r>
              <a:rPr lang="en-US" sz="2400" dirty="0">
                <a:solidFill>
                  <a:prstClr val="black"/>
                </a:solidFill>
                <a:effectLst/>
                <a:latin typeface="Calibri" panose="020F0502020204030204" pitchFamily="34" charset="0"/>
              </a:rPr>
              <a:t>2</a:t>
            </a:r>
            <a:endParaRPr lang="en-US" dirty="0">
              <a:effectLst/>
              <a:latin typeface="Calibri" panose="020F0502020204030204" pitchFamily="34" charset="0"/>
            </a:endParaRPr>
          </a:p>
        </p:txBody>
      </p:sp>
      <p:sp>
        <p:nvSpPr>
          <p:cNvPr id="3" name="Content Placeholder 2"/>
          <p:cNvSpPr>
            <a:spLocks noGrp="1"/>
          </p:cNvSpPr>
          <p:nvPr>
            <p:ph idx="1"/>
          </p:nvPr>
        </p:nvSpPr>
        <p:spPr>
          <a:xfrm>
            <a:off x="457200" y="1676400"/>
            <a:ext cx="8229600" cy="4267200"/>
          </a:xfrm>
          <a:ln>
            <a:noFill/>
          </a:ln>
        </p:spPr>
        <p:txBody>
          <a:bodyPr/>
          <a:lstStyle/>
          <a:p>
            <a:pPr eaLnBrk="1" hangingPunct="1"/>
            <a:r>
              <a:rPr lang="en-US" b="1" dirty="0">
                <a:solidFill>
                  <a:srgbClr val="FF0000"/>
                </a:solidFill>
                <a:latin typeface="Calibri" panose="020F0502020204030204" pitchFamily="34" charset="0"/>
                <a:cs typeface="Calibri" panose="020F0502020204030204" pitchFamily="34" charset="0"/>
              </a:rPr>
              <a:t>Availability</a:t>
            </a:r>
            <a:r>
              <a:rPr lang="en-US" dirty="0">
                <a:solidFill>
                  <a:srgbClr val="FF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Minorities and women in a geographic area who are qualified for a particular position under consideration</a:t>
            </a:r>
          </a:p>
          <a:p>
            <a:pPr eaLnBrk="1" hangingPunct="1"/>
            <a:r>
              <a:rPr lang="en-US" dirty="0">
                <a:latin typeface="Calibri" panose="020F0502020204030204" pitchFamily="34" charset="0"/>
                <a:cs typeface="Calibri" panose="020F0502020204030204" pitchFamily="34" charset="0"/>
              </a:rPr>
              <a:t>Factors used to determine availability:</a:t>
            </a:r>
          </a:p>
          <a:p>
            <a:pPr lvl="1" eaLnBrk="1" hangingPunct="1"/>
            <a:r>
              <a:rPr lang="en-US" dirty="0">
                <a:latin typeface="Calibri" panose="020F0502020204030204" pitchFamily="34" charset="0"/>
                <a:cs typeface="Calibri" panose="020F0502020204030204" pitchFamily="34" charset="0"/>
              </a:rPr>
              <a:t>The percentage of minorities or women with requisite skills in the reasonable recruitment area</a:t>
            </a:r>
          </a:p>
          <a:p>
            <a:pPr lvl="1" eaLnBrk="1" hangingPunct="1"/>
            <a:r>
              <a:rPr lang="en-US" dirty="0">
                <a:latin typeface="Calibri" panose="020F0502020204030204" pitchFamily="34" charset="0"/>
                <a:cs typeface="Calibri" panose="020F0502020204030204" pitchFamily="34" charset="0"/>
              </a:rPr>
              <a:t>The percentage of minorities or women among those promotable, transferable, and trainable within the contractor’s organization</a:t>
            </a:r>
          </a:p>
        </p:txBody>
      </p:sp>
    </p:spTree>
    <p:extLst>
      <p:ext uri="{BB962C8B-B14F-4D97-AF65-F5344CB8AC3E}">
        <p14:creationId xmlns:p14="http://schemas.microsoft.com/office/powerpoint/2010/main" val="55271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solidFill>
                  <a:prstClr val="black"/>
                </a:solidFill>
                <a:effectLst/>
                <a:latin typeface="Calibri" panose="020F0502020204030204" pitchFamily="34" charset="0"/>
              </a:rPr>
              <a:t>Affirmative Action Plans </a:t>
            </a:r>
            <a:r>
              <a:rPr lang="en-US" sz="2400" dirty="0">
                <a:solidFill>
                  <a:prstClr val="black"/>
                </a:solidFill>
                <a:effectLst/>
                <a:latin typeface="Calibri" panose="020F0502020204030204" pitchFamily="34" charset="0"/>
              </a:rPr>
              <a:t>3</a:t>
            </a:r>
            <a:endParaRPr lang="en-US" dirty="0">
              <a:effectLst/>
              <a:latin typeface="Calibri" panose="020F0502020204030204" pitchFamily="34" charset="0"/>
            </a:endParaRPr>
          </a:p>
        </p:txBody>
      </p:sp>
      <p:sp>
        <p:nvSpPr>
          <p:cNvPr id="3" name="Content Placeholder 2"/>
          <p:cNvSpPr>
            <a:spLocks noGrp="1"/>
          </p:cNvSpPr>
          <p:nvPr>
            <p:ph idx="1"/>
          </p:nvPr>
        </p:nvSpPr>
        <p:spPr>
          <a:xfrm>
            <a:off x="457200" y="1600201"/>
            <a:ext cx="8229600" cy="4038600"/>
          </a:xfrm>
          <a:ln>
            <a:noFill/>
          </a:ln>
        </p:spPr>
        <p:txBody>
          <a:bodyPr/>
          <a:lstStyle/>
          <a:p>
            <a:pPr eaLnBrk="1" hangingPunct="1"/>
            <a:r>
              <a:rPr lang="en-US" sz="1800" b="1" dirty="0">
                <a:solidFill>
                  <a:srgbClr val="FF0000"/>
                </a:solidFill>
                <a:latin typeface="Calibri" panose="020F0502020204030204" pitchFamily="34" charset="0"/>
                <a:cs typeface="Calibri" panose="020F0502020204030204" pitchFamily="34" charset="0"/>
              </a:rPr>
              <a:t>Placement goal</a:t>
            </a:r>
            <a:r>
              <a:rPr lang="en-US" sz="1800" dirty="0">
                <a:solidFill>
                  <a:srgbClr val="FF000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Percentage of women and/or minorities to be hired or promoted to correct underrepresentation</a:t>
            </a:r>
          </a:p>
          <a:p>
            <a:pPr lvl="1" eaLnBrk="1" hangingPunct="1"/>
            <a:r>
              <a:rPr lang="en-US" sz="1800" dirty="0">
                <a:latin typeface="Calibri" panose="020F0502020204030204" pitchFamily="34" charset="0"/>
                <a:cs typeface="Calibri" panose="020F0502020204030204" pitchFamily="34" charset="0"/>
              </a:rPr>
              <a:t>Based on reasonable availability in the geographic area</a:t>
            </a:r>
          </a:p>
          <a:p>
            <a:pPr lvl="1" eaLnBrk="1" hangingPunct="1"/>
            <a:r>
              <a:rPr lang="en-US" sz="1800" dirty="0">
                <a:solidFill>
                  <a:srgbClr val="0070C0"/>
                </a:solidFill>
                <a:latin typeface="Calibri" panose="020F0502020204030204" pitchFamily="34" charset="0"/>
                <a:cs typeface="Calibri" panose="020F0502020204030204" pitchFamily="34" charset="0"/>
              </a:rPr>
              <a:t>Quotas are expressly forbidden</a:t>
            </a:r>
          </a:p>
          <a:p>
            <a:pPr lvl="1" eaLnBrk="1" hangingPunct="1"/>
            <a:r>
              <a:rPr lang="en-US" sz="1800" dirty="0">
                <a:latin typeface="Calibri" panose="020F0502020204030204" pitchFamily="34" charset="0"/>
                <a:cs typeface="Calibri" panose="020F0502020204030204" pitchFamily="34" charset="0"/>
              </a:rPr>
              <a:t>Action-oriented, more than business-as-usual</a:t>
            </a:r>
          </a:p>
          <a:p>
            <a:pPr lvl="1" eaLnBrk="1" hangingPunct="1"/>
            <a:r>
              <a:rPr lang="en-US" sz="1800" dirty="0">
                <a:latin typeface="Calibri" panose="020F0502020204030204" pitchFamily="34" charset="0"/>
                <a:cs typeface="Calibri" panose="020F0502020204030204" pitchFamily="34" charset="0"/>
              </a:rPr>
              <a:t>OFCCP audits: </a:t>
            </a:r>
            <a:r>
              <a:rPr lang="en-IN" sz="1800" dirty="0">
                <a:latin typeface="Calibri" panose="020F0502020204030204" pitchFamily="34" charset="0"/>
                <a:cs typeface="Calibri" panose="020F0502020204030204" pitchFamily="34" charset="0"/>
              </a:rPr>
              <a:t>Contractors must show that they have made good-faith efforts to remove any identified barriers to equal employment opportunity, expand employment opportunities, and produce measurable results</a:t>
            </a:r>
            <a:endParaRPr lang="en-US" sz="1800" dirty="0">
              <a:latin typeface="Calibri" panose="020F0502020204030204" pitchFamily="34" charset="0"/>
              <a:cs typeface="Calibri" panose="020F0502020204030204" pitchFamily="34" charset="0"/>
            </a:endParaRPr>
          </a:p>
          <a:p>
            <a:pPr eaLnBrk="1" hangingPunct="1"/>
            <a:r>
              <a:rPr lang="en-US" sz="1800" b="1" dirty="0">
                <a:solidFill>
                  <a:srgbClr val="FF0000"/>
                </a:solidFill>
                <a:latin typeface="Calibri" panose="020F0502020204030204" pitchFamily="34" charset="0"/>
                <a:cs typeface="Calibri" panose="020F0502020204030204" pitchFamily="34" charset="0"/>
              </a:rPr>
              <a:t>Corporate management compliance evaluations</a:t>
            </a:r>
            <a:r>
              <a:rPr lang="en-US" sz="1800" dirty="0">
                <a:solidFill>
                  <a:srgbClr val="FF0000"/>
                </a:solidFill>
                <a:latin typeface="Calibri" panose="020F0502020204030204" pitchFamily="34" charset="0"/>
                <a:cs typeface="Calibri" panose="020F0502020204030204" pitchFamily="34" charset="0"/>
              </a:rPr>
              <a:t>: </a:t>
            </a:r>
            <a:r>
              <a:rPr lang="en-IN" sz="1800" dirty="0">
                <a:latin typeface="Calibri" panose="020F0502020204030204" pitchFamily="34" charset="0"/>
                <a:cs typeface="Calibri" panose="020F0502020204030204" pitchFamily="34" charset="0"/>
              </a:rPr>
              <a:t>Designed to determine whether employees are encountering artificial barriers to advancement to mid- and senior-level corporate management</a:t>
            </a:r>
            <a:endParaRPr lang="en-US" sz="1800" b="1" dirty="0">
              <a:latin typeface="Calibri" panose="020F0502020204030204" pitchFamily="34" charset="0"/>
              <a:cs typeface="Calibri" panose="020F0502020204030204" pitchFamily="34" charset="0"/>
            </a:endParaRPr>
          </a:p>
          <a:p>
            <a:pPr lvl="1" eaLnBrk="1" hangingPunct="1"/>
            <a:r>
              <a:rPr lang="en-US" sz="1800" dirty="0">
                <a:latin typeface="Calibri" panose="020F0502020204030204" pitchFamily="34" charset="0"/>
                <a:cs typeface="Calibri" panose="020F0502020204030204" pitchFamily="34" charset="0"/>
              </a:rPr>
              <a:t>OFCCP Equal Opportunity Survey every year</a:t>
            </a:r>
          </a:p>
        </p:txBody>
      </p:sp>
    </p:spTree>
    <p:extLst>
      <p:ext uri="{BB962C8B-B14F-4D97-AF65-F5344CB8AC3E}">
        <p14:creationId xmlns:p14="http://schemas.microsoft.com/office/powerpoint/2010/main" val="3940547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6DC0-1999-469F-8F70-18E66B54DA43}"/>
              </a:ext>
            </a:extLst>
          </p:cNvPr>
          <p:cNvSpPr>
            <a:spLocks noGrp="1"/>
          </p:cNvSpPr>
          <p:nvPr>
            <p:ph type="title"/>
          </p:nvPr>
        </p:nvSpPr>
        <p:spPr>
          <a:xfrm>
            <a:off x="431334" y="228600"/>
            <a:ext cx="8229600" cy="1125538"/>
          </a:xfrm>
          <a:ln>
            <a:noFill/>
          </a:ln>
        </p:spPr>
        <p:txBody>
          <a:bodyPr/>
          <a:lstStyle/>
          <a:p>
            <a:r>
              <a:rPr lang="en-US" dirty="0">
                <a:solidFill>
                  <a:prstClr val="black"/>
                </a:solidFill>
                <a:effectLst/>
                <a:latin typeface="Calibri" panose="020F0502020204030204" pitchFamily="34" charset="0"/>
              </a:rPr>
              <a:t>Penalties for Noncompliance</a:t>
            </a:r>
            <a:endParaRPr lang="en-US" dirty="0"/>
          </a:p>
        </p:txBody>
      </p:sp>
      <p:sp>
        <p:nvSpPr>
          <p:cNvPr id="3" name="Content Placeholder 2">
            <a:extLst>
              <a:ext uri="{FF2B5EF4-FFF2-40B4-BE49-F238E27FC236}">
                <a16:creationId xmlns:a16="http://schemas.microsoft.com/office/drawing/2014/main" id="{3A7991DB-E5FF-46F4-B5D9-79070F28BAE9}"/>
              </a:ext>
            </a:extLst>
          </p:cNvPr>
          <p:cNvSpPr>
            <a:spLocks noGrp="1"/>
          </p:cNvSpPr>
          <p:nvPr>
            <p:ph idx="1"/>
          </p:nvPr>
        </p:nvSpPr>
        <p:spPr>
          <a:xfrm>
            <a:off x="457200" y="1447800"/>
            <a:ext cx="8229600" cy="4678363"/>
          </a:xfrm>
          <a:ln>
            <a:noFill/>
          </a:ln>
        </p:spPr>
        <p:txBody>
          <a:bodyPr/>
          <a:lstStyle/>
          <a:p>
            <a:r>
              <a:rPr lang="en-US" sz="2000" dirty="0">
                <a:latin typeface="Calibri" panose="020F0502020204030204" pitchFamily="34" charset="0"/>
                <a:cs typeface="Calibri" panose="020F0502020204030204" pitchFamily="34" charset="0"/>
              </a:rPr>
              <a:t>What is important to OFCCP?</a:t>
            </a:r>
          </a:p>
          <a:p>
            <a:pPr lvl="1"/>
            <a:r>
              <a:rPr lang="en-US" sz="2000" dirty="0">
                <a:solidFill>
                  <a:srgbClr val="FF0000"/>
                </a:solidFill>
                <a:latin typeface="Calibri" panose="020F0502020204030204" pitchFamily="34" charset="0"/>
                <a:cs typeface="Calibri" panose="020F0502020204030204" pitchFamily="34" charset="0"/>
              </a:rPr>
              <a:t>The nature and extent of the contractor’s good-faith affirmative action activities</a:t>
            </a:r>
          </a:p>
          <a:p>
            <a:pPr lvl="1"/>
            <a:r>
              <a:rPr lang="en-US" sz="2000" dirty="0">
                <a:latin typeface="Calibri" panose="020F0502020204030204" pitchFamily="34" charset="0"/>
                <a:cs typeface="Calibri" panose="020F0502020204030204" pitchFamily="34" charset="0"/>
              </a:rPr>
              <a:t>The appropriateness of those activities to the problems the contractor has identified in the workplace</a:t>
            </a:r>
          </a:p>
          <a:p>
            <a:r>
              <a:rPr lang="en-US" sz="2000" dirty="0">
                <a:latin typeface="Calibri" panose="020F0502020204030204" pitchFamily="34" charset="0"/>
                <a:cs typeface="Calibri" panose="020F0502020204030204" pitchFamily="34" charset="0"/>
              </a:rPr>
              <a:t>The Department of Labor/OFCCP or the appropriate contracting agency can impose a number of </a:t>
            </a:r>
            <a:r>
              <a:rPr lang="en-US" sz="2000" u="sng" dirty="0">
                <a:latin typeface="Calibri" panose="020F0502020204030204" pitchFamily="34" charset="0"/>
                <a:cs typeface="Calibri" panose="020F0502020204030204" pitchFamily="34" charset="0"/>
              </a:rPr>
              <a:t>monetary penalties </a:t>
            </a:r>
            <a:r>
              <a:rPr lang="en-US" sz="2000" dirty="0">
                <a:latin typeface="Calibri" panose="020F0502020204030204" pitchFamily="34" charset="0"/>
                <a:cs typeface="Calibri" panose="020F0502020204030204" pitchFamily="34" charset="0"/>
              </a:rPr>
              <a:t>on the employer, including </a:t>
            </a:r>
            <a:r>
              <a:rPr lang="en-US" sz="2000" dirty="0">
                <a:solidFill>
                  <a:srgbClr val="FF0000"/>
                </a:solidFill>
                <a:latin typeface="Calibri" panose="020F0502020204030204" pitchFamily="34" charset="0"/>
                <a:cs typeface="Calibri" panose="020F0502020204030204" pitchFamily="34" charset="0"/>
              </a:rPr>
              <a:t>“debarment” </a:t>
            </a:r>
            <a:r>
              <a:rPr lang="en-US" sz="2000" dirty="0">
                <a:latin typeface="Calibri" panose="020F0502020204030204" pitchFamily="34" charset="0"/>
                <a:cs typeface="Calibri" panose="020F0502020204030204" pitchFamily="34" charset="0"/>
              </a:rPr>
              <a:t>(</a:t>
            </a:r>
            <a:r>
              <a:rPr lang="en-US" sz="2000" u="sng" dirty="0">
                <a:solidFill>
                  <a:srgbClr val="FF0000"/>
                </a:solidFill>
                <a:latin typeface="Calibri" panose="020F0502020204030204" pitchFamily="34" charset="0"/>
                <a:cs typeface="Calibri" panose="020F0502020204030204" pitchFamily="34" charset="0"/>
              </a:rPr>
              <a:t>banning company from future contracts for a period of time</a:t>
            </a:r>
            <a:r>
              <a:rPr lang="en-US" sz="2000" dirty="0">
                <a:latin typeface="Calibri" panose="020F0502020204030204" pitchFamily="34" charset="0"/>
                <a:cs typeface="Calibri" panose="020F0502020204030204" pitchFamily="34" charset="0"/>
              </a:rPr>
              <a:t>)</a:t>
            </a:r>
          </a:p>
          <a:p>
            <a:r>
              <a:rPr lang="en-US" sz="2000" dirty="0">
                <a:latin typeface="Calibri" panose="020F0502020204030204" pitchFamily="34" charset="0"/>
                <a:cs typeface="Calibri" panose="020F0502020204030204" pitchFamily="34" charset="0"/>
              </a:rPr>
              <a:t>The DOL/OFCCP must make reasonable efforts to secure compliance by conference, conciliation, mediation, and persuasion before requesting the U.S. Attorney General to act, or before canceling or surrendering a contract</a:t>
            </a:r>
          </a:p>
          <a:p>
            <a:pPr marL="457200" lvl="1" indent="0">
              <a:buNone/>
            </a:pPr>
            <a:endParaRPr lang="en-US" sz="2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3689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730250"/>
          </a:xfrm>
          <a:ln>
            <a:noFill/>
          </a:ln>
        </p:spPr>
        <p:txBody>
          <a:bodyPr/>
          <a:lstStyle/>
          <a:p>
            <a:r>
              <a:rPr lang="en-US" dirty="0">
                <a:solidFill>
                  <a:prstClr val="black"/>
                </a:solidFill>
                <a:effectLst/>
                <a:latin typeface="Calibri" panose="020F0502020204030204" pitchFamily="34" charset="0"/>
              </a:rPr>
              <a:t>Judicial Affirmative Action</a:t>
            </a:r>
            <a:endParaRPr lang="en-US" dirty="0">
              <a:effectLst/>
              <a:latin typeface="Calibri" panose="020F0502020204030204" pitchFamily="34" charset="0"/>
            </a:endParaRPr>
          </a:p>
        </p:txBody>
      </p:sp>
      <p:sp>
        <p:nvSpPr>
          <p:cNvPr id="3" name="Content Placeholder 2"/>
          <p:cNvSpPr>
            <a:spLocks noGrp="1"/>
          </p:cNvSpPr>
          <p:nvPr>
            <p:ph idx="1"/>
          </p:nvPr>
        </p:nvSpPr>
        <p:spPr>
          <a:xfrm>
            <a:off x="457200" y="1143000"/>
            <a:ext cx="8305800" cy="5105400"/>
          </a:xfrm>
          <a:ln>
            <a:noFill/>
          </a:ln>
        </p:spPr>
        <p:txBody>
          <a:bodyPr/>
          <a:lstStyle/>
          <a:p>
            <a:pPr marL="0" lvl="1" indent="0">
              <a:lnSpc>
                <a:spcPct val="90000"/>
              </a:lnSpc>
              <a:spcBef>
                <a:spcPts val="1000"/>
              </a:spcBef>
              <a:buNone/>
            </a:pPr>
            <a:r>
              <a:rPr lang="en-US" sz="2000" b="1" dirty="0">
                <a:solidFill>
                  <a:srgbClr val="FF0000"/>
                </a:solidFill>
                <a:latin typeface="Calibri" panose="020F0502020204030204" pitchFamily="34" charset="0"/>
                <a:cs typeface="Arial" charset="0"/>
              </a:rPr>
              <a:t>Judicial affirmative action: </a:t>
            </a:r>
            <a:r>
              <a:rPr lang="en-US" sz="2000" dirty="0">
                <a:latin typeface="Calibri" panose="020F0502020204030204" pitchFamily="34" charset="0"/>
                <a:cs typeface="Arial" charset="0"/>
              </a:rPr>
              <a:t>Affirmative action </a:t>
            </a:r>
            <a:r>
              <a:rPr lang="en-US" sz="2000" dirty="0">
                <a:solidFill>
                  <a:srgbClr val="0070C0"/>
                </a:solidFill>
                <a:latin typeface="Calibri" panose="020F0502020204030204" pitchFamily="34" charset="0"/>
                <a:cs typeface="Arial" charset="0"/>
              </a:rPr>
              <a:t>ordered by a court for </a:t>
            </a:r>
            <a:r>
              <a:rPr lang="en-IN" sz="2000" dirty="0">
                <a:solidFill>
                  <a:srgbClr val="0070C0"/>
                </a:solidFill>
                <a:latin typeface="Calibri" panose="020F0502020204030204" pitchFamily="34" charset="0"/>
                <a:cs typeface="Arial" charset="0"/>
              </a:rPr>
              <a:t>discrimination found </a:t>
            </a:r>
            <a:r>
              <a:rPr lang="en-IN" sz="2000" dirty="0">
                <a:latin typeface="Calibri" panose="020F0502020204030204" pitchFamily="34" charset="0"/>
                <a:cs typeface="Arial" charset="0"/>
              </a:rPr>
              <a:t>by the court to have occurred</a:t>
            </a:r>
            <a:r>
              <a:rPr lang="en-US" sz="2000" dirty="0">
                <a:latin typeface="Calibri" panose="020F0502020204030204" pitchFamily="34" charset="0"/>
                <a:cs typeface="Arial" charset="0"/>
              </a:rPr>
              <a:t>, rather than arising from Executive Order 11246.</a:t>
            </a:r>
          </a:p>
          <a:p>
            <a:pPr lvl="1">
              <a:buFont typeface="Arial" panose="020B0604020202020204" pitchFamily="34" charset="0"/>
              <a:buChar char="•"/>
            </a:pPr>
            <a:r>
              <a:rPr lang="en-US" sz="2000" dirty="0">
                <a:solidFill>
                  <a:prstClr val="black"/>
                </a:solidFill>
                <a:latin typeface="Calibri" panose="020F0502020204030204" pitchFamily="34" charset="0"/>
                <a:cs typeface="Arial" charset="0"/>
              </a:rPr>
              <a:t>Unusual remedy. There are no specific regulations or requirements regarding form of affirmative action Order.</a:t>
            </a:r>
          </a:p>
          <a:p>
            <a:pPr lvl="1">
              <a:buFont typeface="Arial" panose="020B0604020202020204" pitchFamily="34" charset="0"/>
              <a:buChar char="•"/>
            </a:pPr>
            <a:r>
              <a:rPr lang="en-US" sz="2000" dirty="0">
                <a:solidFill>
                  <a:prstClr val="black"/>
                </a:solidFill>
                <a:latin typeface="Calibri" panose="020F0502020204030204" pitchFamily="34" charset="0"/>
                <a:cs typeface="Arial" charset="0"/>
              </a:rPr>
              <a:t>Creatures of judicial remedy. Context is key.</a:t>
            </a:r>
          </a:p>
          <a:p>
            <a:pPr marL="691650" lvl="2" indent="-291600">
              <a:lnSpc>
                <a:spcPct val="90000"/>
              </a:lnSpc>
              <a:spcBef>
                <a:spcPts val="1000"/>
              </a:spcBef>
              <a:buFont typeface="Arial" panose="020B0604020202020204" pitchFamily="34" charset="0"/>
              <a:buChar char="•"/>
            </a:pPr>
            <a:r>
              <a:rPr lang="en-IN" dirty="0">
                <a:latin typeface="Calibri" panose="020F0502020204030204" pitchFamily="34" charset="0"/>
                <a:cs typeface="Arial" charset="0"/>
              </a:rPr>
              <a:t>However, </a:t>
            </a:r>
            <a:r>
              <a:rPr lang="en-IN" dirty="0">
                <a:solidFill>
                  <a:srgbClr val="0070C0"/>
                </a:solidFill>
                <a:latin typeface="Calibri" panose="020F0502020204030204" pitchFamily="34" charset="0"/>
                <a:cs typeface="Arial" charset="0"/>
              </a:rPr>
              <a:t>No quotas allowed</a:t>
            </a:r>
            <a:r>
              <a:rPr lang="en-IN" dirty="0">
                <a:latin typeface="Calibri" panose="020F0502020204030204" pitchFamily="34" charset="0"/>
                <a:cs typeface="Arial" charset="0"/>
              </a:rPr>
              <a:t>, per </a:t>
            </a:r>
            <a:r>
              <a:rPr lang="en-IN" dirty="0">
                <a:solidFill>
                  <a:srgbClr val="FF0000"/>
                </a:solidFill>
                <a:latin typeface="Calibri" panose="020F0502020204030204" pitchFamily="34" charset="0"/>
                <a:cs typeface="Arial" charset="0"/>
              </a:rPr>
              <a:t>U</a:t>
            </a:r>
            <a:r>
              <a:rPr lang="en-IN" i="1" dirty="0">
                <a:solidFill>
                  <a:srgbClr val="FF0000"/>
                </a:solidFill>
                <a:latin typeface="Calibri" panose="020F0502020204030204" pitchFamily="34" charset="0"/>
                <a:cs typeface="Arial" charset="0"/>
              </a:rPr>
              <a:t>niversity of California v. Bakke</a:t>
            </a:r>
            <a:r>
              <a:rPr lang="en-IN" dirty="0">
                <a:latin typeface="Calibri" panose="020F0502020204030204" pitchFamily="34" charset="0"/>
                <a:cs typeface="Arial" charset="0"/>
              </a:rPr>
              <a:t>.</a:t>
            </a:r>
            <a:endParaRPr lang="en-US" dirty="0">
              <a:latin typeface="Calibri" panose="020F0502020204030204" pitchFamily="34" charset="0"/>
              <a:cs typeface="Arial" charset="0"/>
            </a:endParaRPr>
          </a:p>
          <a:p>
            <a:pPr marL="291600" lvl="1" indent="-291600">
              <a:lnSpc>
                <a:spcPct val="90000"/>
              </a:lnSpc>
              <a:spcBef>
                <a:spcPts val="1000"/>
              </a:spcBef>
              <a:buFont typeface="Arial" panose="020B0604020202020204" pitchFamily="34" charset="0"/>
              <a:buChar char="•"/>
            </a:pPr>
            <a:r>
              <a:rPr lang="en-US" sz="2000" dirty="0">
                <a:latin typeface="Calibri" panose="020F0502020204030204" pitchFamily="34" charset="0"/>
                <a:cs typeface="Arial" charset="0"/>
              </a:rPr>
              <a:t>Case</a:t>
            </a:r>
            <a:r>
              <a:rPr lang="en-US" sz="2000" i="1" dirty="0">
                <a:latin typeface="Calibri" panose="020F0502020204030204" pitchFamily="34" charset="0"/>
                <a:cs typeface="Arial" charset="0"/>
              </a:rPr>
              <a:t>: </a:t>
            </a:r>
            <a:r>
              <a:rPr lang="en-US" sz="2000" i="1" dirty="0">
                <a:solidFill>
                  <a:srgbClr val="FF0000"/>
                </a:solidFill>
                <a:latin typeface="Calibri" panose="020F0502020204030204" pitchFamily="34" charset="0"/>
                <a:cs typeface="Arial" charset="0"/>
              </a:rPr>
              <a:t>Local 28, Sheet Metal Workers v. E </a:t>
            </a:r>
            <a:r>
              <a:rPr lang="en-US" sz="2000" i="1" dirty="0" err="1">
                <a:solidFill>
                  <a:srgbClr val="FF0000"/>
                </a:solidFill>
                <a:latin typeface="Calibri" panose="020F0502020204030204" pitchFamily="34" charset="0"/>
                <a:cs typeface="Arial" charset="0"/>
              </a:rPr>
              <a:t>E</a:t>
            </a:r>
            <a:r>
              <a:rPr lang="en-US" sz="2000" i="1" dirty="0">
                <a:solidFill>
                  <a:srgbClr val="FF0000"/>
                </a:solidFill>
                <a:latin typeface="Calibri" panose="020F0502020204030204" pitchFamily="34" charset="0"/>
                <a:cs typeface="Arial" charset="0"/>
              </a:rPr>
              <a:t> O C</a:t>
            </a:r>
            <a:r>
              <a:rPr lang="en-US" sz="2000" dirty="0">
                <a:solidFill>
                  <a:srgbClr val="FF0000"/>
                </a:solidFill>
                <a:latin typeface="Calibri" panose="020F0502020204030204" pitchFamily="34" charset="0"/>
                <a:cs typeface="Arial" charset="0"/>
              </a:rPr>
              <a:t>.</a:t>
            </a:r>
          </a:p>
          <a:p>
            <a:pPr marL="691650" lvl="2" indent="-291600">
              <a:lnSpc>
                <a:spcPct val="90000"/>
              </a:lnSpc>
              <a:spcBef>
                <a:spcPts val="1000"/>
              </a:spcBef>
              <a:buFont typeface="Arial" panose="020B0604020202020204" pitchFamily="34" charset="0"/>
              <a:buChar char="•"/>
            </a:pPr>
            <a:r>
              <a:rPr lang="en-US" dirty="0">
                <a:latin typeface="Calibri" panose="020F0502020204030204" pitchFamily="34" charset="0"/>
                <a:cs typeface="Arial" charset="0"/>
              </a:rPr>
              <a:t>Severe, specific requirements to address Union recalcitrance re prior Orders </a:t>
            </a:r>
          </a:p>
          <a:p>
            <a:pPr marL="691650" lvl="2" indent="-291600">
              <a:lnSpc>
                <a:spcPct val="90000"/>
              </a:lnSpc>
              <a:spcBef>
                <a:spcPts val="1000"/>
              </a:spcBef>
              <a:buFont typeface="Arial" panose="020B0604020202020204" pitchFamily="34" charset="0"/>
              <a:buChar char="•"/>
            </a:pPr>
            <a:r>
              <a:rPr lang="en-US" dirty="0">
                <a:latin typeface="Calibri" panose="020F0502020204030204" pitchFamily="34" charset="0"/>
                <a:cs typeface="Arial" charset="0"/>
              </a:rPr>
              <a:t>Take-Away: Quotas are a No-No, however in extreme circumstances, courts may allow TEMPORARY quotas when ER (or unions) don’t comply with outrageous violations of discrimination or the law.</a:t>
            </a:r>
          </a:p>
          <a:p>
            <a:pPr marL="291600" lvl="1" indent="-291600">
              <a:lnSpc>
                <a:spcPct val="90000"/>
              </a:lnSpc>
              <a:spcBef>
                <a:spcPts val="1000"/>
              </a:spcBef>
              <a:buFont typeface="Arial" panose="020B0604020202020204" pitchFamily="34" charset="0"/>
              <a:buChar char="•"/>
            </a:pPr>
            <a:r>
              <a:rPr lang="en-US" sz="2000" i="1" dirty="0">
                <a:latin typeface="Calibri" panose="020F0502020204030204" pitchFamily="34" charset="0"/>
                <a:cs typeface="Arial" charset="0"/>
              </a:rPr>
              <a:t>Scenario 1 </a:t>
            </a:r>
            <a:r>
              <a:rPr lang="en-US" sz="2000" dirty="0">
                <a:latin typeface="Calibri" panose="020F0502020204030204" pitchFamily="34" charset="0"/>
                <a:cs typeface="Arial" charset="0"/>
              </a:rPr>
              <a:t>	</a:t>
            </a:r>
          </a:p>
        </p:txBody>
      </p:sp>
    </p:spTree>
    <p:extLst>
      <p:ext uri="{BB962C8B-B14F-4D97-AF65-F5344CB8AC3E}">
        <p14:creationId xmlns:p14="http://schemas.microsoft.com/office/powerpoint/2010/main" val="1220742488"/>
      </p:ext>
    </p:extLst>
  </p:cSld>
  <p:clrMapOvr>
    <a:masterClrMapping/>
  </p:clrMapOvr>
  <mc:AlternateContent xmlns:mc="http://schemas.openxmlformats.org/markup-compatibility/2006" xmlns:p14="http://schemas.microsoft.com/office/powerpoint/2010/main">
    <mc:Choice Requires="p14">
      <p:transition spd="slow" p14:dur="2000" advTm="759959"/>
    </mc:Choice>
    <mc:Fallback xmlns="">
      <p:transition spd="slow" advTm="75995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4000" dirty="0">
                <a:solidFill>
                  <a:prstClr val="black"/>
                </a:solidFill>
                <a:effectLst/>
                <a:latin typeface="Calibri" panose="020F0502020204030204" pitchFamily="34" charset="0"/>
              </a:rPr>
              <a:t>Voluntary Affirmative Action </a:t>
            </a:r>
            <a:r>
              <a:rPr lang="en-US" sz="4400" dirty="0">
                <a:solidFill>
                  <a:prstClr val="black"/>
                </a:solidFill>
                <a:effectLst/>
                <a:latin typeface="Calibri" panose="020F0502020204030204" pitchFamily="34" charset="0"/>
              </a:rPr>
              <a:t> </a:t>
            </a:r>
            <a:r>
              <a:rPr lang="en-US" sz="2800" dirty="0">
                <a:solidFill>
                  <a:prstClr val="black"/>
                </a:solidFill>
                <a:effectLst/>
                <a:latin typeface="Calibri" panose="020F0502020204030204" pitchFamily="34" charset="0"/>
              </a:rPr>
              <a:t>1</a:t>
            </a:r>
            <a:endParaRPr lang="en-US" dirty="0">
              <a:effectLst/>
              <a:latin typeface="Calibri" panose="020F0502020204030204" pitchFamily="34" charset="0"/>
            </a:endParaRPr>
          </a:p>
        </p:txBody>
      </p:sp>
      <p:sp>
        <p:nvSpPr>
          <p:cNvPr id="3" name="Content Placeholder 2"/>
          <p:cNvSpPr>
            <a:spLocks noGrp="1"/>
          </p:cNvSpPr>
          <p:nvPr>
            <p:ph idx="1"/>
          </p:nvPr>
        </p:nvSpPr>
        <p:spPr>
          <a:xfrm>
            <a:off x="457200" y="1524000"/>
            <a:ext cx="8229600" cy="4953000"/>
          </a:xfrm>
          <a:ln>
            <a:noFill/>
          </a:ln>
        </p:spPr>
        <p:txBody>
          <a:bodyPr/>
          <a:lstStyle/>
          <a:p>
            <a:pPr marL="0" indent="0" eaLnBrk="1" hangingPunct="1">
              <a:buNone/>
            </a:pPr>
            <a:r>
              <a:rPr lang="en-US" sz="1400" dirty="0">
                <a:solidFill>
                  <a:srgbClr val="FF0000"/>
                </a:solidFill>
                <a:latin typeface="Calibri" panose="020F0502020204030204" pitchFamily="34" charset="0"/>
                <a:cs typeface="Calibri" panose="020F0502020204030204" pitchFamily="34" charset="0"/>
              </a:rPr>
              <a:t>Employers or unions can adopt an affirmative action plan on their own, compelled by neither the E.O. nor any court order (as a judicial remedy).</a:t>
            </a:r>
          </a:p>
          <a:p>
            <a:pPr eaLnBrk="1" hangingPunct="1">
              <a:buFont typeface="Arial" panose="020B0604020202020204" pitchFamily="34" charset="0"/>
              <a:buChar char="•"/>
            </a:pPr>
            <a:r>
              <a:rPr lang="en-US" sz="1400" dirty="0">
                <a:solidFill>
                  <a:srgbClr val="0070C0"/>
                </a:solidFill>
                <a:latin typeface="Calibri" panose="020F0502020204030204" pitchFamily="34" charset="0"/>
                <a:cs typeface="Calibri" panose="020F0502020204030204" pitchFamily="34" charset="0"/>
              </a:rPr>
              <a:t>Proactive measure to redress existing imbalance, avoid future discrimination claims</a:t>
            </a:r>
          </a:p>
          <a:p>
            <a:r>
              <a:rPr lang="en-IN" sz="1400" dirty="0">
                <a:latin typeface="Calibri" panose="020F0502020204030204" pitchFamily="34" charset="0"/>
                <a:cs typeface="Calibri" panose="020F0502020204030204" pitchFamily="34" charset="0"/>
              </a:rPr>
              <a:t>After the Court for the first time dealt with the issue of affirmative action in the </a:t>
            </a:r>
            <a:r>
              <a:rPr lang="en-IN" sz="1400" i="1" dirty="0">
                <a:latin typeface="Calibri" panose="020F0502020204030204" pitchFamily="34" charset="0"/>
                <a:cs typeface="Calibri" panose="020F0502020204030204" pitchFamily="34" charset="0"/>
              </a:rPr>
              <a:t>Bakke </a:t>
            </a:r>
            <a:r>
              <a:rPr lang="en-IN" sz="1400" dirty="0">
                <a:latin typeface="Calibri" panose="020F0502020204030204" pitchFamily="34" charset="0"/>
                <a:cs typeface="Calibri" panose="020F0502020204030204" pitchFamily="34" charset="0"/>
              </a:rPr>
              <a:t>case, the next big questions were whether a similar analysis applied:</a:t>
            </a:r>
            <a:endParaRPr lang="en-US" sz="1400" dirty="0">
              <a:latin typeface="Calibri" panose="020F0502020204030204" pitchFamily="34" charset="0"/>
              <a:cs typeface="Calibri" panose="020F0502020204030204" pitchFamily="34" charset="0"/>
            </a:endParaRPr>
          </a:p>
          <a:p>
            <a:pPr lvl="1"/>
            <a:r>
              <a:rPr lang="en-IN" sz="1400" dirty="0">
                <a:latin typeface="Calibri" panose="020F0502020204030204" pitchFamily="34" charset="0"/>
                <a:cs typeface="Calibri" panose="020F0502020204030204" pitchFamily="34" charset="0"/>
              </a:rPr>
              <a:t>If the affirmative action plan involved private rather than state action.</a:t>
            </a:r>
            <a:endParaRPr lang="en-US" sz="1400" dirty="0">
              <a:latin typeface="Calibri" panose="020F0502020204030204" pitchFamily="34" charset="0"/>
              <a:cs typeface="Calibri" panose="020F0502020204030204" pitchFamily="34" charset="0"/>
            </a:endParaRPr>
          </a:p>
          <a:p>
            <a:pPr lvl="1"/>
            <a:r>
              <a:rPr lang="en-IN" sz="1400" dirty="0">
                <a:latin typeface="Calibri" panose="020F0502020204030204" pitchFamily="34" charset="0"/>
                <a:cs typeface="Calibri" panose="020F0502020204030204" pitchFamily="34" charset="0"/>
              </a:rPr>
              <a:t>If the plan involved a workplace rather than a university admissions program.</a:t>
            </a:r>
            <a:endParaRPr lang="en-US" sz="1400" dirty="0">
              <a:latin typeface="Calibri" panose="020F0502020204030204" pitchFamily="34" charset="0"/>
              <a:cs typeface="Calibri" panose="020F0502020204030204" pitchFamily="34" charset="0"/>
            </a:endParaRPr>
          </a:p>
          <a:p>
            <a:pPr lvl="1"/>
            <a:r>
              <a:rPr lang="en-IN" sz="1400" dirty="0">
                <a:latin typeface="Calibri" panose="020F0502020204030204" pitchFamily="34" charset="0"/>
                <a:cs typeface="Calibri" panose="020F0502020204030204" pitchFamily="34" charset="0"/>
              </a:rPr>
              <a:t>Whether voluntary affirmative action plans are permissible rather than only those required by Executive Order 11246 or imposed by a court to remedy prior discrimination that was found to have existed.</a:t>
            </a:r>
            <a:endParaRPr lang="en-US" sz="1400" dirty="0">
              <a:latin typeface="Calibri" panose="020F0502020204030204" pitchFamily="34" charset="0"/>
              <a:cs typeface="Calibri" panose="020F0502020204030204" pitchFamily="34" charset="0"/>
            </a:endParaRPr>
          </a:p>
          <a:p>
            <a:pPr eaLnBrk="1" hangingPunct="1"/>
            <a:r>
              <a:rPr lang="en-US" sz="1400" dirty="0">
                <a:latin typeface="Calibri" panose="020F0502020204030204" pitchFamily="34" charset="0"/>
                <a:cs typeface="Calibri" panose="020F0502020204030204" pitchFamily="34" charset="0"/>
              </a:rPr>
              <a:t>The opportunity to have those important Title VII developmental questions answered came the year after Bakke, in the </a:t>
            </a:r>
            <a:r>
              <a:rPr lang="en-US" sz="1400" i="1" dirty="0">
                <a:solidFill>
                  <a:srgbClr val="0070C0"/>
                </a:solidFill>
                <a:latin typeface="Calibri" panose="020F0502020204030204" pitchFamily="34" charset="0"/>
                <a:cs typeface="Calibri" panose="020F0502020204030204" pitchFamily="34" charset="0"/>
              </a:rPr>
              <a:t>United Steelworkers of America, AFL-CIO v. Weber</a:t>
            </a:r>
            <a:r>
              <a:rPr lang="en-US" sz="1400" dirty="0">
                <a:solidFill>
                  <a:srgbClr val="0070C0"/>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case (</a:t>
            </a:r>
            <a:r>
              <a:rPr lang="en-US" sz="1400" dirty="0">
                <a:solidFill>
                  <a:srgbClr val="FF0000"/>
                </a:solidFill>
                <a:latin typeface="Calibri" panose="020F0502020204030204" pitchFamily="34" charset="0"/>
                <a:cs typeface="Calibri" panose="020F0502020204030204" pitchFamily="34" charset="0"/>
              </a:rPr>
              <a:t>this is the landmark case dealing with </a:t>
            </a:r>
            <a:r>
              <a:rPr lang="en-US" sz="1400" u="sng" dirty="0">
                <a:solidFill>
                  <a:srgbClr val="FF0000"/>
                </a:solidFill>
                <a:latin typeface="Calibri" panose="020F0502020204030204" pitchFamily="34" charset="0"/>
                <a:cs typeface="Calibri" panose="020F0502020204030204" pitchFamily="34" charset="0"/>
              </a:rPr>
              <a:t>voluntary</a:t>
            </a:r>
            <a:r>
              <a:rPr lang="en-US" sz="1400" dirty="0">
                <a:solidFill>
                  <a:srgbClr val="FF0000"/>
                </a:solidFill>
                <a:latin typeface="Calibri" panose="020F0502020204030204" pitchFamily="34" charset="0"/>
                <a:cs typeface="Calibri" panose="020F0502020204030204" pitchFamily="34" charset="0"/>
              </a:rPr>
              <a:t> AA</a:t>
            </a:r>
            <a:r>
              <a:rPr lang="en-US" sz="1400" dirty="0">
                <a:latin typeface="Calibri" panose="020F0502020204030204" pitchFamily="34" charset="0"/>
                <a:cs typeface="Calibri" panose="020F0502020204030204" pitchFamily="34" charset="0"/>
              </a:rPr>
              <a:t>). </a:t>
            </a:r>
          </a:p>
          <a:p>
            <a:pPr lvl="1" eaLnBrk="1" hangingPunct="1"/>
            <a:r>
              <a:rPr lang="en-US" sz="1400" dirty="0">
                <a:solidFill>
                  <a:srgbClr val="0070C0"/>
                </a:solidFill>
                <a:latin typeface="Calibri" panose="020F0502020204030204" pitchFamily="34" charset="0"/>
                <a:cs typeface="Calibri" panose="020F0502020204030204" pitchFamily="34" charset="0"/>
              </a:rPr>
              <a:t>YES…it is legal for PRIVATE ER to adopt a VOLUNTARY AA Plan!</a:t>
            </a:r>
          </a:p>
          <a:p>
            <a:pPr eaLnBrk="1" hangingPunct="1"/>
            <a:r>
              <a:rPr lang="en-US" sz="1400" dirty="0">
                <a:solidFill>
                  <a:srgbClr val="0070C0"/>
                </a:solidFill>
                <a:latin typeface="Calibri" panose="020F0502020204030204" pitchFamily="34" charset="0"/>
                <a:cs typeface="Calibri" panose="020F0502020204030204" pitchFamily="34" charset="0"/>
              </a:rPr>
              <a:t>Voluntary AA can be used as a proactive measure to avoid future discrimination claims</a:t>
            </a:r>
          </a:p>
          <a:p>
            <a:pPr lvl="1" eaLnBrk="1" hangingPunct="1"/>
            <a:r>
              <a:rPr lang="en-US" sz="1400" i="1" dirty="0">
                <a:solidFill>
                  <a:prstClr val="black"/>
                </a:solidFill>
                <a:latin typeface="Calibri" panose="020F0502020204030204" pitchFamily="34" charset="0"/>
                <a:cs typeface="Calibri" panose="020F0502020204030204" pitchFamily="34" charset="0"/>
              </a:rPr>
              <a:t>Scenario 2 </a:t>
            </a:r>
            <a:r>
              <a:rPr lang="en-US" sz="1400" dirty="0">
                <a:solidFill>
                  <a:srgbClr val="3366FF"/>
                </a:solidFill>
                <a:latin typeface="Calibri" panose="020F0502020204030204" pitchFamily="34" charset="0"/>
                <a:cs typeface="Calibri" panose="020F0502020204030204" pitchFamily="34" charset="0"/>
              </a:rPr>
              <a:t>(it is permissible for an ER to have voluntary AA plan so long as certain conditions are met)</a:t>
            </a:r>
            <a:endParaRPr lang="en-US" sz="1400" i="1" dirty="0">
              <a:solidFill>
                <a:srgbClr val="3366FF"/>
              </a:solidFill>
              <a:latin typeface="Calibri" panose="020F0502020204030204" pitchFamily="34" charset="0"/>
              <a:cs typeface="Calibri" panose="020F0502020204030204" pitchFamily="34" charset="0"/>
            </a:endParaRPr>
          </a:p>
          <a:p>
            <a:pPr marL="291600" lvl="1" indent="-291600">
              <a:lnSpc>
                <a:spcPct val="90000"/>
              </a:lnSpc>
              <a:spcBef>
                <a:spcPts val="1000"/>
              </a:spcBef>
              <a:buFont typeface="Arial" panose="020B0604020202020204" pitchFamily="34" charset="0"/>
              <a:buChar char="•"/>
            </a:pPr>
            <a:r>
              <a:rPr lang="en-US" sz="1400" i="1" dirty="0">
                <a:latin typeface="Calibri" panose="020F0502020204030204" pitchFamily="34" charset="0"/>
                <a:cs typeface="Calibri" panose="020F0502020204030204" pitchFamily="34" charset="0"/>
              </a:rPr>
              <a:t>Scenarios 2 and 3</a:t>
            </a:r>
          </a:p>
        </p:txBody>
      </p:sp>
    </p:spTree>
    <p:extLst>
      <p:ext uri="{BB962C8B-B14F-4D97-AF65-F5344CB8AC3E}">
        <p14:creationId xmlns:p14="http://schemas.microsoft.com/office/powerpoint/2010/main" val="1898712609"/>
      </p:ext>
    </p:extLst>
  </p:cSld>
  <p:clrMapOvr>
    <a:masterClrMapping/>
  </p:clrMapOvr>
  <mc:AlternateContent xmlns:mc="http://schemas.openxmlformats.org/markup-compatibility/2006" xmlns:p14="http://schemas.microsoft.com/office/powerpoint/2010/main">
    <mc:Choice Requires="p14">
      <p:transition spd="slow" p14:dur="2000" advTm="518532"/>
    </mc:Choice>
    <mc:Fallback xmlns="">
      <p:transition spd="slow" advTm="51853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4000" dirty="0">
                <a:solidFill>
                  <a:prstClr val="black"/>
                </a:solidFill>
                <a:effectLst/>
                <a:latin typeface="Calibri" panose="020F0502020204030204" pitchFamily="34" charset="0"/>
              </a:rPr>
              <a:t>Voluntary Affirmative Action </a:t>
            </a:r>
            <a:r>
              <a:rPr lang="en-US" sz="2400" dirty="0">
                <a:solidFill>
                  <a:prstClr val="black"/>
                </a:solidFill>
                <a:effectLst/>
                <a:latin typeface="Calibri" panose="020F0502020204030204" pitchFamily="34" charset="0"/>
              </a:rPr>
              <a:t>2</a:t>
            </a:r>
            <a:endParaRPr lang="en-US" dirty="0">
              <a:effectLst/>
              <a:latin typeface="Calibri" panose="020F0502020204030204" pitchFamily="34" charset="0"/>
            </a:endParaRPr>
          </a:p>
        </p:txBody>
      </p:sp>
      <p:sp>
        <p:nvSpPr>
          <p:cNvPr id="3" name="Content Placeholder 2"/>
          <p:cNvSpPr>
            <a:spLocks noGrp="1"/>
          </p:cNvSpPr>
          <p:nvPr>
            <p:ph idx="1"/>
          </p:nvPr>
        </p:nvSpPr>
        <p:spPr>
          <a:xfrm>
            <a:off x="457200" y="1981200"/>
            <a:ext cx="8229600" cy="3581401"/>
          </a:xfrm>
          <a:ln>
            <a:noFill/>
          </a:ln>
        </p:spPr>
        <p:txBody>
          <a:bodyPr/>
          <a:lstStyle/>
          <a:p>
            <a:pPr marL="0" indent="0" eaLnBrk="1" hangingPunct="1">
              <a:buNone/>
            </a:pPr>
            <a:r>
              <a:rPr lang="en-US" sz="2600" dirty="0">
                <a:solidFill>
                  <a:prstClr val="black"/>
                </a:solidFill>
                <a:latin typeface="Calibri" panose="020F0502020204030204" pitchFamily="34" charset="0"/>
                <a:cs typeface="Arial" charset="0"/>
              </a:rPr>
              <a:t>Based on </a:t>
            </a:r>
            <a:r>
              <a:rPr lang="en-US" sz="2600" i="1" dirty="0">
                <a:solidFill>
                  <a:srgbClr val="0070C0"/>
                </a:solidFill>
                <a:latin typeface="Calibri" panose="020F0502020204030204" pitchFamily="34" charset="0"/>
                <a:cs typeface="Arial" charset="0"/>
              </a:rPr>
              <a:t>Weber</a:t>
            </a:r>
            <a:r>
              <a:rPr lang="en-US" sz="2600" dirty="0">
                <a:solidFill>
                  <a:prstClr val="black"/>
                </a:solidFill>
                <a:latin typeface="Calibri" panose="020F0502020204030204" pitchFamily="34" charset="0"/>
                <a:cs typeface="Arial" charset="0"/>
              </a:rPr>
              <a:t> case and Case 2, </a:t>
            </a:r>
            <a:r>
              <a:rPr lang="en-IN" sz="2600" i="1" dirty="0">
                <a:solidFill>
                  <a:srgbClr val="0070C0"/>
                </a:solidFill>
                <a:latin typeface="Calibri" panose="020F0502020204030204" pitchFamily="34" charset="0"/>
              </a:rPr>
              <a:t>Johnson v. Transportation Agency</a:t>
            </a:r>
            <a:r>
              <a:rPr lang="en-IN" sz="2600" i="1" dirty="0">
                <a:latin typeface="Calibri" panose="020F0502020204030204" pitchFamily="34" charset="0"/>
              </a:rPr>
              <a:t>, </a:t>
            </a:r>
            <a:r>
              <a:rPr lang="en-US" sz="2600" dirty="0">
                <a:solidFill>
                  <a:prstClr val="black"/>
                </a:solidFill>
                <a:latin typeface="Calibri" panose="020F0502020204030204" pitchFamily="34" charset="0"/>
                <a:cs typeface="Arial" charset="0"/>
              </a:rPr>
              <a:t>plans must be carefully designed so that they:</a:t>
            </a:r>
          </a:p>
          <a:p>
            <a:pPr marL="291600" lvl="1" indent="-291600">
              <a:lnSpc>
                <a:spcPct val="90000"/>
              </a:lnSpc>
              <a:spcBef>
                <a:spcPts val="1000"/>
              </a:spcBef>
              <a:buFont typeface="Arial" panose="020B0604020202020204" pitchFamily="34" charset="0"/>
              <a:buChar char="•"/>
            </a:pPr>
            <a:r>
              <a:rPr lang="en-US" dirty="0">
                <a:solidFill>
                  <a:srgbClr val="FF0000"/>
                </a:solidFill>
                <a:latin typeface="Calibri" panose="020F0502020204030204" pitchFamily="34" charset="0"/>
                <a:cs typeface="Arial" charset="0"/>
              </a:rPr>
              <a:t>There is a factual basis for the AA plan. There should be a manifest racial or gender imbalance in the organization.</a:t>
            </a:r>
          </a:p>
          <a:p>
            <a:pPr marL="291600" lvl="1" indent="-291600">
              <a:lnSpc>
                <a:spcPct val="90000"/>
              </a:lnSpc>
              <a:spcBef>
                <a:spcPts val="1000"/>
              </a:spcBef>
              <a:buFont typeface="Arial" panose="020B0604020202020204" pitchFamily="34" charset="0"/>
              <a:buChar char="•"/>
            </a:pPr>
            <a:r>
              <a:rPr lang="en-US" dirty="0">
                <a:solidFill>
                  <a:srgbClr val="FF0000"/>
                </a:solidFill>
                <a:latin typeface="Calibri" panose="020F0502020204030204" pitchFamily="34" charset="0"/>
                <a:cs typeface="Arial" charset="0"/>
              </a:rPr>
              <a:t>Do not unnecessarily trammel rights of majority workers. </a:t>
            </a:r>
          </a:p>
          <a:p>
            <a:pPr marL="291600" lvl="1" indent="-291600">
              <a:lnSpc>
                <a:spcPct val="90000"/>
              </a:lnSpc>
              <a:spcBef>
                <a:spcPts val="1000"/>
              </a:spcBef>
              <a:buFont typeface="Arial" panose="020B0604020202020204" pitchFamily="34" charset="0"/>
              <a:buChar char="•"/>
            </a:pPr>
            <a:r>
              <a:rPr lang="en-US" dirty="0">
                <a:solidFill>
                  <a:srgbClr val="FF0000"/>
                </a:solidFill>
                <a:latin typeface="Calibri" panose="020F0502020204030204" pitchFamily="34" charset="0"/>
                <a:cs typeface="Arial" charset="0"/>
              </a:rPr>
              <a:t>Do not set aside positions for women or minorities </a:t>
            </a:r>
            <a:r>
              <a:rPr lang="en-IN" dirty="0">
                <a:solidFill>
                  <a:srgbClr val="FF0000"/>
                </a:solidFill>
                <a:latin typeface="Calibri" panose="020F0502020204030204" pitchFamily="34" charset="0"/>
                <a:cs typeface="Arial" charset="0"/>
              </a:rPr>
              <a:t>as quotas to be met.</a:t>
            </a:r>
            <a:endParaRPr lang="en-US" dirty="0">
              <a:solidFill>
                <a:srgbClr val="FF0000"/>
              </a:solidFill>
              <a:latin typeface="Calibri" panose="020F0502020204030204" pitchFamily="34" charset="0"/>
              <a:cs typeface="Arial" charset="0"/>
            </a:endParaRPr>
          </a:p>
          <a:p>
            <a:pPr marL="291600" lvl="1" indent="-291600">
              <a:lnSpc>
                <a:spcPct val="90000"/>
              </a:lnSpc>
              <a:spcBef>
                <a:spcPts val="1000"/>
              </a:spcBef>
              <a:buFont typeface="Arial" panose="020B0604020202020204" pitchFamily="34" charset="0"/>
              <a:buChar char="•"/>
            </a:pPr>
            <a:r>
              <a:rPr lang="en-US" dirty="0">
                <a:solidFill>
                  <a:srgbClr val="FF0000"/>
                </a:solidFill>
                <a:latin typeface="Calibri" panose="020F0502020204030204" pitchFamily="34" charset="0"/>
                <a:cs typeface="Arial" charset="0"/>
              </a:rPr>
              <a:t>Are temporary – when goal is reached, Plan ends.</a:t>
            </a:r>
          </a:p>
          <a:p>
            <a:pPr marL="291600" lvl="1" indent="-291600">
              <a:lnSpc>
                <a:spcPct val="90000"/>
              </a:lnSpc>
              <a:spcBef>
                <a:spcPts val="1000"/>
              </a:spcBef>
              <a:buFont typeface="Arial" panose="020B0604020202020204" pitchFamily="34" charset="0"/>
              <a:buChar char="•"/>
            </a:pPr>
            <a:r>
              <a:rPr lang="en-IN" dirty="0">
                <a:solidFill>
                  <a:srgbClr val="FF0000"/>
                </a:solidFill>
                <a:latin typeface="Calibri" panose="020F0502020204030204" pitchFamily="34" charset="0"/>
                <a:cs typeface="Arial" charset="0"/>
              </a:rPr>
              <a:t>Cause only minimal intrusion into the legitimate, settled expectations of other employees.</a:t>
            </a:r>
          </a:p>
        </p:txBody>
      </p:sp>
    </p:spTree>
    <p:extLst>
      <p:ext uri="{BB962C8B-B14F-4D97-AF65-F5344CB8AC3E}">
        <p14:creationId xmlns:p14="http://schemas.microsoft.com/office/powerpoint/2010/main" val="2331025217"/>
      </p:ext>
    </p:extLst>
  </p:cSld>
  <p:clrMapOvr>
    <a:masterClrMapping/>
  </p:clrMapOvr>
  <mc:AlternateContent xmlns:mc="http://schemas.openxmlformats.org/markup-compatibility/2006" xmlns:p14="http://schemas.microsoft.com/office/powerpoint/2010/main">
    <mc:Choice Requires="p14">
      <p:transition spd="slow" p14:dur="2000" advTm="518532"/>
    </mc:Choice>
    <mc:Fallback xmlns="">
      <p:transition spd="slow" advTm="51853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b="1" dirty="0">
                <a:solidFill>
                  <a:prstClr val="black"/>
                </a:solidFill>
                <a:effectLst/>
                <a:latin typeface="Calibri" panose="020F0502020204030204" pitchFamily="34" charset="0"/>
              </a:rPr>
              <a:t>Reverse Discrimination </a:t>
            </a:r>
            <a:endParaRPr lang="en-US" dirty="0">
              <a:effectLst/>
              <a:latin typeface="Calibri" panose="020F0502020204030204" pitchFamily="34" charset="0"/>
            </a:endParaRPr>
          </a:p>
        </p:txBody>
      </p:sp>
      <p:sp>
        <p:nvSpPr>
          <p:cNvPr id="3" name="Content Placeholder 2"/>
          <p:cNvSpPr>
            <a:spLocks noGrp="1"/>
          </p:cNvSpPr>
          <p:nvPr>
            <p:ph idx="1"/>
          </p:nvPr>
        </p:nvSpPr>
        <p:spPr>
          <a:xfrm>
            <a:off x="457200" y="1981200"/>
            <a:ext cx="8153400" cy="4114799"/>
          </a:xfrm>
          <a:ln>
            <a:noFill/>
          </a:ln>
        </p:spPr>
        <p:txBody>
          <a:bodyPr/>
          <a:lstStyle/>
          <a:p>
            <a:pPr marL="291600" lvl="1" indent="-291600">
              <a:lnSpc>
                <a:spcPct val="90000"/>
              </a:lnSpc>
              <a:spcBef>
                <a:spcPts val="1000"/>
              </a:spcBef>
              <a:buFont typeface="Arial" panose="020B0604020202020204" pitchFamily="34" charset="0"/>
              <a:buChar char="•"/>
            </a:pPr>
            <a:r>
              <a:rPr lang="en-US" sz="2800" b="1" dirty="0">
                <a:solidFill>
                  <a:srgbClr val="FF0000"/>
                </a:solidFill>
                <a:latin typeface="Calibri" panose="020F0502020204030204" pitchFamily="34" charset="0"/>
                <a:cs typeface="Arial" charset="0"/>
              </a:rPr>
              <a:t>Reverse discrimination: </a:t>
            </a:r>
            <a:r>
              <a:rPr lang="en-US" sz="2800" dirty="0">
                <a:latin typeface="Calibri" panose="020F0502020204030204" pitchFamily="34" charset="0"/>
                <a:cs typeface="Arial" charset="0"/>
              </a:rPr>
              <a:t>Claim brought by a majority member who feels adversely affected by the use of an employer’s affirmative action plan (e.g., </a:t>
            </a:r>
            <a:r>
              <a:rPr lang="en-US" sz="2800" i="1" dirty="0">
                <a:latin typeface="Calibri" panose="020F0502020204030204" pitchFamily="34" charset="0"/>
                <a:cs typeface="Arial" charset="0"/>
              </a:rPr>
              <a:t>Weber v. Steelworkers</a:t>
            </a:r>
            <a:r>
              <a:rPr lang="en-US" sz="2800" dirty="0">
                <a:latin typeface="Calibri" panose="020F0502020204030204" pitchFamily="34" charset="0"/>
                <a:cs typeface="Arial" charset="0"/>
              </a:rPr>
              <a:t> case)</a:t>
            </a:r>
          </a:p>
          <a:p>
            <a:pPr marL="691650" lvl="2" indent="-291600">
              <a:lnSpc>
                <a:spcPct val="90000"/>
              </a:lnSpc>
              <a:spcBef>
                <a:spcPts val="1000"/>
              </a:spcBef>
              <a:buFont typeface="Arial" panose="020B0604020202020204" pitchFamily="34" charset="0"/>
              <a:buChar char="•"/>
            </a:pPr>
            <a:r>
              <a:rPr lang="en-US" sz="2400" dirty="0">
                <a:latin typeface="Calibri" panose="020F0502020204030204" pitchFamily="34" charset="0"/>
                <a:cs typeface="Arial" charset="0"/>
              </a:rPr>
              <a:t>Claim accounts for about 3% of EEOC charges </a:t>
            </a:r>
          </a:p>
          <a:p>
            <a:pPr marL="691650" lvl="2" indent="-291600">
              <a:lnSpc>
                <a:spcPct val="90000"/>
              </a:lnSpc>
              <a:spcBef>
                <a:spcPts val="1000"/>
              </a:spcBef>
              <a:buFont typeface="Arial" panose="020B0604020202020204" pitchFamily="34" charset="0"/>
              <a:buChar char="•"/>
            </a:pPr>
            <a:r>
              <a:rPr lang="en-US" sz="2400" dirty="0">
                <a:latin typeface="Calibri" panose="020F0502020204030204" pitchFamily="34" charset="0"/>
                <a:cs typeface="Arial" charset="0"/>
              </a:rPr>
              <a:t>Case: </a:t>
            </a:r>
            <a:r>
              <a:rPr lang="en-US" sz="2400" i="1" dirty="0">
                <a:latin typeface="Calibri" panose="020F0502020204030204" pitchFamily="34" charset="0"/>
                <a:cs typeface="Arial" charset="0"/>
              </a:rPr>
              <a:t>Ricci v. DeStefano </a:t>
            </a:r>
          </a:p>
        </p:txBody>
      </p:sp>
    </p:spTree>
    <p:extLst>
      <p:ext uri="{BB962C8B-B14F-4D97-AF65-F5344CB8AC3E}">
        <p14:creationId xmlns:p14="http://schemas.microsoft.com/office/powerpoint/2010/main" val="1120228472"/>
      </p:ext>
    </p:extLst>
  </p:cSld>
  <p:clrMapOvr>
    <a:masterClrMapping/>
  </p:clrMapOvr>
  <mc:AlternateContent xmlns:mc="http://schemas.openxmlformats.org/markup-compatibility/2006" xmlns:p14="http://schemas.microsoft.com/office/powerpoint/2010/main">
    <mc:Choice Requires="p14">
      <p:transition spd="slow" p14:dur="2000" advTm="50690"/>
    </mc:Choice>
    <mc:Fallback xmlns="">
      <p:transition spd="slow" advTm="5069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882650"/>
          </a:xfrm>
          <a:ln>
            <a:noFill/>
          </a:ln>
        </p:spPr>
        <p:txBody>
          <a:bodyPr/>
          <a:lstStyle/>
          <a:p>
            <a:r>
              <a:rPr lang="en-US" sz="3800" dirty="0">
                <a:solidFill>
                  <a:prstClr val="black"/>
                </a:solidFill>
                <a:effectLst/>
                <a:latin typeface="Calibri" panose="020F0502020204030204" pitchFamily="34" charset="0"/>
              </a:rPr>
              <a:t>Valuing Diversity/Multiculturalism</a:t>
            </a:r>
            <a:endParaRPr lang="en-US" dirty="0">
              <a:effectLst/>
              <a:latin typeface="Calibri" panose="020F0502020204030204" pitchFamily="34" charset="0"/>
            </a:endParaRPr>
          </a:p>
        </p:txBody>
      </p:sp>
      <p:sp>
        <p:nvSpPr>
          <p:cNvPr id="3" name="Content Placeholder 2"/>
          <p:cNvSpPr>
            <a:spLocks noGrp="1"/>
          </p:cNvSpPr>
          <p:nvPr>
            <p:ph idx="1"/>
          </p:nvPr>
        </p:nvSpPr>
        <p:spPr>
          <a:xfrm>
            <a:off x="457200" y="1295401"/>
            <a:ext cx="8305800" cy="1752599"/>
          </a:xfrm>
          <a:ln>
            <a:noFill/>
          </a:ln>
        </p:spPr>
        <p:txBody>
          <a:bodyPr/>
          <a:lstStyle/>
          <a:p>
            <a:pPr marL="0" indent="0">
              <a:buNone/>
            </a:pPr>
            <a:r>
              <a:rPr lang="en-IN" dirty="0">
                <a:solidFill>
                  <a:prstClr val="black"/>
                </a:solidFill>
                <a:latin typeface="Calibri" panose="020F0502020204030204" pitchFamily="34" charset="0"/>
                <a:cs typeface="Arial" charset="0"/>
              </a:rPr>
              <a:t>United States Department of Labor’s Workforce 2000 study was conducted by Hudson Institute Report.</a:t>
            </a:r>
            <a:endParaRPr lang="en-US" b="1" dirty="0">
              <a:solidFill>
                <a:prstClr val="black"/>
              </a:solidFill>
              <a:latin typeface="Calibri" panose="020F0502020204030204" pitchFamily="34" charset="0"/>
              <a:cs typeface="Arial" charset="0"/>
            </a:endParaRPr>
          </a:p>
          <a:p>
            <a:pPr marL="291600" lvl="1" indent="-291600">
              <a:lnSpc>
                <a:spcPct val="90000"/>
              </a:lnSpc>
              <a:spcBef>
                <a:spcPts val="1000"/>
              </a:spcBef>
              <a:buFont typeface="Arial" panose="020B0604020202020204" pitchFamily="34" charset="0"/>
              <a:buChar char="•"/>
            </a:pPr>
            <a:r>
              <a:rPr lang="en-IN" dirty="0">
                <a:latin typeface="Calibri" panose="020F0502020204030204" pitchFamily="34" charset="0"/>
                <a:cs typeface="Arial" charset="0"/>
              </a:rPr>
              <a:t>Found that an estimated 85% of the net growth in the workforce will be comprised of women and non-Europeans.</a:t>
            </a:r>
            <a:endParaRPr lang="en-US" dirty="0">
              <a:latin typeface="Calibri" panose="020F0502020204030204" pitchFamily="34" charset="0"/>
              <a:cs typeface="Arial" charset="0"/>
            </a:endParaRPr>
          </a:p>
        </p:txBody>
      </p:sp>
      <p:sp>
        <p:nvSpPr>
          <p:cNvPr id="5" name="Content Placeholder 4"/>
          <p:cNvSpPr>
            <a:spLocks noGrp="1"/>
          </p:cNvSpPr>
          <p:nvPr>
            <p:ph idx="13"/>
          </p:nvPr>
        </p:nvSpPr>
        <p:spPr>
          <a:xfrm>
            <a:off x="457202" y="3276600"/>
            <a:ext cx="8229600" cy="3321050"/>
          </a:xfrm>
          <a:ln>
            <a:noFill/>
          </a:ln>
        </p:spPr>
        <p:txBody>
          <a:bodyPr/>
          <a:lstStyle/>
          <a:p>
            <a:pPr marL="0" indent="0">
              <a:buNone/>
            </a:pPr>
            <a:r>
              <a:rPr lang="en-US" b="1" dirty="0">
                <a:solidFill>
                  <a:prstClr val="black"/>
                </a:solidFill>
                <a:latin typeface="Calibri" panose="020F0502020204030204" pitchFamily="34" charset="0"/>
                <a:cs typeface="Arial" charset="0"/>
              </a:rPr>
              <a:t>Valuing diversity</a:t>
            </a:r>
            <a:r>
              <a:rPr lang="en-US" dirty="0">
                <a:solidFill>
                  <a:prstClr val="black"/>
                </a:solidFill>
                <a:latin typeface="Calibri" panose="020F0502020204030204" pitchFamily="34" charset="0"/>
                <a:cs typeface="Arial" charset="0"/>
              </a:rPr>
              <a:t>: Learning to accept and appreciate those who are different from the majority and value their contributions to the workplace.</a:t>
            </a:r>
          </a:p>
          <a:p>
            <a:pPr marL="0" indent="0">
              <a:buNone/>
            </a:pPr>
            <a:r>
              <a:rPr lang="en-US" i="1" dirty="0">
                <a:solidFill>
                  <a:prstClr val="black"/>
                </a:solidFill>
                <a:latin typeface="Calibri" panose="020F0502020204030204" pitchFamily="34" charset="0"/>
                <a:cs typeface="Arial" charset="0"/>
              </a:rPr>
              <a:t>Diversity </a:t>
            </a:r>
            <a:r>
              <a:rPr lang="en-US" dirty="0">
                <a:solidFill>
                  <a:prstClr val="black"/>
                </a:solidFill>
                <a:latin typeface="Calibri" panose="020F0502020204030204" pitchFamily="34" charset="0"/>
                <a:cs typeface="Arial" charset="0"/>
              </a:rPr>
              <a:t>relates to demographic composition of a workplace</a:t>
            </a:r>
            <a:r>
              <a:rPr lang="en-US" i="1" dirty="0">
                <a:solidFill>
                  <a:prstClr val="black"/>
                </a:solidFill>
                <a:latin typeface="Calibri" panose="020F0502020204030204" pitchFamily="34" charset="0"/>
                <a:cs typeface="Arial" charset="0"/>
              </a:rPr>
              <a:t>.  Inclusion </a:t>
            </a:r>
            <a:r>
              <a:rPr lang="en-US" dirty="0">
                <a:solidFill>
                  <a:prstClr val="black"/>
                </a:solidFill>
                <a:latin typeface="Calibri" panose="020F0502020204030204" pitchFamily="34" charset="0"/>
                <a:cs typeface="Arial" charset="0"/>
              </a:rPr>
              <a:t>relates to extracting business value from diversity (see list of proactive measures)  </a:t>
            </a:r>
            <a:endParaRPr lang="en-IN" dirty="0">
              <a:latin typeface="Calibri" panose="020F0502020204030204" pitchFamily="34" charset="0"/>
            </a:endParaRPr>
          </a:p>
        </p:txBody>
      </p:sp>
    </p:spTree>
    <p:extLst>
      <p:ext uri="{BB962C8B-B14F-4D97-AF65-F5344CB8AC3E}">
        <p14:creationId xmlns:p14="http://schemas.microsoft.com/office/powerpoint/2010/main" val="1038438725"/>
      </p:ext>
    </p:extLst>
  </p:cSld>
  <p:clrMapOvr>
    <a:masterClrMapping/>
  </p:clrMapOvr>
  <mc:AlternateContent xmlns:mc="http://schemas.openxmlformats.org/markup-compatibility/2006" xmlns:p14="http://schemas.microsoft.com/office/powerpoint/2010/main">
    <mc:Choice Requires="p14">
      <p:transition spd="slow" p14:dur="2000" advTm="163598"/>
    </mc:Choice>
    <mc:Fallback xmlns="">
      <p:transition spd="slow" advTm="16359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effectLst/>
                <a:latin typeface="Calibri" panose="020F0502020204030204" pitchFamily="34" charset="0"/>
              </a:rPr>
              <a:t>Learning Objectives</a:t>
            </a:r>
            <a:endParaRPr lang="en-US" sz="2400" dirty="0">
              <a:effectLst/>
              <a:latin typeface="Calibri" panose="020F0502020204030204" pitchFamily="34" charset="0"/>
            </a:endParaRPr>
          </a:p>
        </p:txBody>
      </p:sp>
      <p:sp>
        <p:nvSpPr>
          <p:cNvPr id="3" name="Content Placeholder 2"/>
          <p:cNvSpPr>
            <a:spLocks noGrp="1"/>
          </p:cNvSpPr>
          <p:nvPr>
            <p:ph idx="1"/>
          </p:nvPr>
        </p:nvSpPr>
        <p:spPr>
          <a:xfrm>
            <a:off x="457200" y="1600201"/>
            <a:ext cx="8229600" cy="3581399"/>
          </a:xfrm>
          <a:ln>
            <a:noFill/>
          </a:ln>
        </p:spPr>
        <p:txBody>
          <a:bodyPr/>
          <a:lstStyle/>
          <a:p>
            <a:pPr marL="291600" indent="-291600">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Discuss what affirmative action is and why it was created.</a:t>
            </a:r>
            <a:endParaRPr lang="en-US" altLang="en-US" sz="1800" dirty="0">
              <a:latin typeface="Calibri" panose="020F0502020204030204" pitchFamily="34" charset="0"/>
              <a:cs typeface="Arial" charset="0"/>
            </a:endParaRPr>
          </a:p>
          <a:p>
            <a:pPr marL="291600" indent="-291600">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Provide the results of several studies indicating why there continues to be a need to take more than a passive approach to equal employment opportunity.</a:t>
            </a:r>
            <a:endParaRPr lang="en-US" altLang="en-US" sz="1800" dirty="0">
              <a:latin typeface="Calibri" panose="020F0502020204030204" pitchFamily="34" charset="0"/>
              <a:cs typeface="Arial" charset="0"/>
            </a:endParaRPr>
          </a:p>
          <a:p>
            <a:pPr marL="291600" indent="-291600">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Name and explain the three types of affirmative action.</a:t>
            </a:r>
          </a:p>
          <a:p>
            <a:pPr marL="291600" indent="-291600">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Explain when affirmative action plans are required and how they are created.</a:t>
            </a:r>
            <a:endParaRPr lang="en-US" altLang="en-US" sz="1800" dirty="0">
              <a:latin typeface="Calibri" panose="020F0502020204030204" pitchFamily="34" charset="0"/>
              <a:cs typeface="Arial" charset="0"/>
            </a:endParaRPr>
          </a:p>
          <a:p>
            <a:pPr marL="291600" indent="-291600">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List the basic safeguards put in place in affirmative action plans to minimize harm to others.</a:t>
            </a:r>
            <a:endParaRPr lang="en-US" altLang="en-US" sz="1800" dirty="0">
              <a:latin typeface="Calibri" panose="020F0502020204030204" pitchFamily="34" charset="0"/>
              <a:cs typeface="Arial" charset="0"/>
            </a:endParaRPr>
          </a:p>
          <a:p>
            <a:pPr marL="291600" indent="-291600">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Define “reverse discrimination” and tell how it relates to affirmative action.</a:t>
            </a:r>
          </a:p>
          <a:p>
            <a:pPr marL="291600" indent="-291600">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Explain the arguments of those opposed to affirmative action and those who support it.</a:t>
            </a:r>
          </a:p>
          <a:p>
            <a:pPr marL="291600" indent="-291600">
              <a:lnSpc>
                <a:spcPct val="90000"/>
              </a:lnSpc>
              <a:spcBef>
                <a:spcPts val="1000"/>
              </a:spcBef>
              <a:buFont typeface="Arial" panose="020B0604020202020204" pitchFamily="34" charset="0"/>
              <a:buChar char="•"/>
            </a:pPr>
            <a:r>
              <a:rPr lang="en-US" sz="1800" dirty="0">
                <a:latin typeface="Calibri" panose="020F0502020204030204" pitchFamily="34" charset="0"/>
              </a:rPr>
              <a:t>Explain the concept of valuing diversity/multiculturalism/equity and inclusion and why it is needed, and give examples of ways to do it. </a:t>
            </a:r>
            <a:endParaRPr lang="en-US" sz="1800" dirty="0">
              <a:latin typeface="Calibri" panose="020F0502020204030204" pitchFamily="34" charset="0"/>
              <a:cs typeface="Arial" charset="0"/>
            </a:endParaRPr>
          </a:p>
        </p:txBody>
      </p:sp>
    </p:spTree>
    <p:extLst>
      <p:ext uri="{BB962C8B-B14F-4D97-AF65-F5344CB8AC3E}">
        <p14:creationId xmlns:p14="http://schemas.microsoft.com/office/powerpoint/2010/main" val="635260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ln>
            <a:noFill/>
          </a:ln>
        </p:spPr>
        <p:txBody>
          <a:bodyPr/>
          <a:lstStyle/>
          <a:p>
            <a:pPr>
              <a:defRPr/>
            </a:pPr>
            <a:r>
              <a:rPr lang="en-US" dirty="0">
                <a:effectLst/>
                <a:latin typeface="Calibri" panose="020F0502020204030204" pitchFamily="34" charset="0"/>
              </a:rPr>
              <a:t>Equality vs. Equity </a:t>
            </a:r>
            <a:br>
              <a:rPr lang="en-US" dirty="0">
                <a:effectLst/>
                <a:latin typeface="Calibri" panose="020F0502020204030204" pitchFamily="34" charset="0"/>
              </a:rPr>
            </a:br>
            <a:r>
              <a:rPr lang="en-US" sz="2800" dirty="0">
                <a:effectLst/>
                <a:latin typeface="Calibri" panose="020F0502020204030204" pitchFamily="34" charset="0"/>
              </a:rPr>
              <a:t>Elimination of Barriers   </a:t>
            </a:r>
          </a:p>
        </p:txBody>
      </p:sp>
      <p:sp>
        <p:nvSpPr>
          <p:cNvPr id="30723" name="Rectangle 4"/>
          <p:cNvSpPr>
            <a:spLocks noGrp="1" noChangeArrowheads="1"/>
          </p:cNvSpPr>
          <p:nvPr>
            <p:ph idx="1"/>
          </p:nvPr>
        </p:nvSpPr>
        <p:spPr>
          <a:xfrm>
            <a:off x="457200" y="1600201"/>
            <a:ext cx="7848600" cy="1828799"/>
          </a:xfrm>
          <a:ln>
            <a:noFill/>
          </a:ln>
        </p:spPr>
        <p:txBody>
          <a:bodyPr/>
          <a:lstStyle/>
          <a:p>
            <a:pPr marL="291600" indent="-291600">
              <a:lnSpc>
                <a:spcPct val="90000"/>
              </a:lnSpc>
              <a:spcBef>
                <a:spcPts val="1000"/>
              </a:spcBef>
              <a:buFont typeface="Arial" panose="020B0604020202020204" pitchFamily="34" charset="0"/>
              <a:buChar char="•"/>
            </a:pPr>
            <a:endParaRPr lang="en-US" dirty="0">
              <a:latin typeface="Calibri" panose="020F0502020204030204" pitchFamily="34" charset="0"/>
              <a:cs typeface="Arial" charset="0"/>
            </a:endParaRPr>
          </a:p>
          <a:p>
            <a:pPr marL="291600" indent="-291600">
              <a:lnSpc>
                <a:spcPct val="90000"/>
              </a:lnSpc>
              <a:spcBef>
                <a:spcPts val="1000"/>
              </a:spcBef>
              <a:buFont typeface="Arial" panose="020B0604020202020204" pitchFamily="34" charset="0"/>
              <a:buChar char="•"/>
            </a:pPr>
            <a:endParaRPr lang="en-US" dirty="0">
              <a:latin typeface="Calibri" panose="020F0502020204030204" pitchFamily="34" charset="0"/>
              <a:cs typeface="Arial" charset="0"/>
            </a:endParaRPr>
          </a:p>
        </p:txBody>
      </p:sp>
      <p:pic>
        <p:nvPicPr>
          <p:cNvPr id="2" name="Picture 1">
            <a:extLst>
              <a:ext uri="{FF2B5EF4-FFF2-40B4-BE49-F238E27FC236}">
                <a16:creationId xmlns:a16="http://schemas.microsoft.com/office/drawing/2014/main" id="{5668C7D1-E76C-4A84-B6BF-5361E538C74A}"/>
              </a:ext>
            </a:extLst>
          </p:cNvPr>
          <p:cNvPicPr>
            <a:picLocks noChangeAspect="1"/>
          </p:cNvPicPr>
          <p:nvPr/>
        </p:nvPicPr>
        <p:blipFill>
          <a:blip r:embed="rId3"/>
          <a:stretch>
            <a:fillRect/>
          </a:stretch>
        </p:blipFill>
        <p:spPr>
          <a:xfrm>
            <a:off x="856129" y="1385888"/>
            <a:ext cx="7238999" cy="4852988"/>
          </a:xfrm>
          <a:prstGeom prst="rect">
            <a:avLst/>
          </a:prstGeom>
        </p:spPr>
      </p:pic>
    </p:spTree>
    <p:extLst>
      <p:ext uri="{BB962C8B-B14F-4D97-AF65-F5344CB8AC3E}">
        <p14:creationId xmlns:p14="http://schemas.microsoft.com/office/powerpoint/2010/main" val="2150297364"/>
      </p:ext>
    </p:extLst>
  </p:cSld>
  <p:clrMapOvr>
    <a:masterClrMapping/>
  </p:clrMapOvr>
  <mc:AlternateContent xmlns:mc="http://schemas.openxmlformats.org/markup-compatibility/2006" xmlns:p14="http://schemas.microsoft.com/office/powerpoint/2010/main">
    <mc:Choice Requires="p14">
      <p:transition spd="slow" p14:dur="2000" advTm="49220"/>
    </mc:Choice>
    <mc:Fallback xmlns="">
      <p:transition spd="slow" advTm="4922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C329-B4DA-4751-AF75-8D23313EDEDF}"/>
              </a:ext>
            </a:extLst>
          </p:cNvPr>
          <p:cNvSpPr>
            <a:spLocks noGrp="1"/>
          </p:cNvSpPr>
          <p:nvPr>
            <p:ph type="title"/>
          </p:nvPr>
        </p:nvSpPr>
        <p:spPr>
          <a:ln>
            <a:noFill/>
          </a:ln>
        </p:spPr>
        <p:txBody>
          <a:bodyPr/>
          <a:lstStyle/>
          <a:p>
            <a:r>
              <a:rPr lang="en-US" dirty="0"/>
              <a:t>Management Tips </a:t>
            </a:r>
          </a:p>
        </p:txBody>
      </p:sp>
      <p:sp>
        <p:nvSpPr>
          <p:cNvPr id="3" name="Content Placeholder 2">
            <a:extLst>
              <a:ext uri="{FF2B5EF4-FFF2-40B4-BE49-F238E27FC236}">
                <a16:creationId xmlns:a16="http://schemas.microsoft.com/office/drawing/2014/main" id="{A5CCA2BE-1EDD-4E43-AD87-4F348CACF66A}"/>
              </a:ext>
            </a:extLst>
          </p:cNvPr>
          <p:cNvSpPr>
            <a:spLocks noGrp="1"/>
          </p:cNvSpPr>
          <p:nvPr>
            <p:ph idx="1"/>
          </p:nvPr>
        </p:nvSpPr>
        <p:spPr>
          <a:ln>
            <a:noFill/>
          </a:ln>
        </p:spPr>
        <p:txBody>
          <a:bodyPr/>
          <a:lstStyle/>
          <a:p>
            <a:pPr>
              <a:buFont typeface="Arial" panose="020B0604020202020204" pitchFamily="34" charset="0"/>
              <a:buChar char="•"/>
            </a:pPr>
            <a:r>
              <a:rPr lang="en-US" sz="2400" dirty="0"/>
              <a:t>Practice prevention: ensure hiring, promotion, training other processes open an available</a:t>
            </a:r>
          </a:p>
          <a:p>
            <a:pPr>
              <a:buFont typeface="Arial" panose="020B0604020202020204" pitchFamily="34" charset="0"/>
              <a:buChar char="•"/>
            </a:pPr>
            <a:r>
              <a:rPr lang="en-US" sz="2400" dirty="0"/>
              <a:t>Know your workforce: if imbalance exists, collaborate with stakeholders re voluntary Affirmative Action plans </a:t>
            </a:r>
          </a:p>
          <a:p>
            <a:pPr>
              <a:buFont typeface="Arial" panose="020B0604020202020204" pitchFamily="34" charset="0"/>
              <a:buChar char="•"/>
            </a:pPr>
            <a:r>
              <a:rPr lang="en-US" sz="2400" dirty="0"/>
              <a:t>Ensure voluntary Affirmative Action plans comply with judicial requirements </a:t>
            </a:r>
          </a:p>
          <a:p>
            <a:pPr>
              <a:buFont typeface="Arial" panose="020B0604020202020204" pitchFamily="34" charset="0"/>
              <a:buChar char="•"/>
            </a:pPr>
            <a:r>
              <a:rPr lang="en-US" sz="2400" dirty="0"/>
              <a:t>Provide training re Plan, including senior management commitment   </a:t>
            </a:r>
          </a:p>
          <a:p>
            <a:pPr>
              <a:buFont typeface="Arial" panose="020B0604020202020204" pitchFamily="34" charset="0"/>
              <a:buChar char="•"/>
            </a:pPr>
            <a:r>
              <a:rPr lang="en-US" sz="2400" dirty="0"/>
              <a:t>Drive diversity, equity and inclusion into corporate culture via sustained emphasis across HR activities.  </a:t>
            </a:r>
          </a:p>
        </p:txBody>
      </p:sp>
    </p:spTree>
    <p:extLst>
      <p:ext uri="{BB962C8B-B14F-4D97-AF65-F5344CB8AC3E}">
        <p14:creationId xmlns:p14="http://schemas.microsoft.com/office/powerpoint/2010/main" val="157055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806450"/>
          </a:xfrm>
          <a:ln>
            <a:noFill/>
          </a:ln>
        </p:spPr>
        <p:txBody>
          <a:bodyPr/>
          <a:lstStyle/>
          <a:p>
            <a:r>
              <a:rPr lang="en-US" dirty="0">
                <a:effectLst/>
                <a:latin typeface="Calibri" panose="020F0502020204030204" pitchFamily="34" charset="0"/>
              </a:rPr>
              <a:t>Legal Bases of Affirmative Action </a:t>
            </a:r>
            <a:endParaRPr lang="en-US" sz="2400" dirty="0">
              <a:effectLst/>
              <a:latin typeface="Calibri" panose="020F0502020204030204" pitchFamily="34" charset="0"/>
            </a:endParaRPr>
          </a:p>
        </p:txBody>
      </p:sp>
      <p:sp>
        <p:nvSpPr>
          <p:cNvPr id="3" name="Content Placeholder 2"/>
          <p:cNvSpPr>
            <a:spLocks noGrp="1"/>
          </p:cNvSpPr>
          <p:nvPr>
            <p:ph idx="1"/>
          </p:nvPr>
        </p:nvSpPr>
        <p:spPr>
          <a:xfrm>
            <a:off x="457200" y="1295400"/>
            <a:ext cx="8077200" cy="5029200"/>
          </a:xfrm>
          <a:ln>
            <a:noFill/>
          </a:ln>
        </p:spPr>
        <p:txBody>
          <a:bodyPr/>
          <a:lstStyle/>
          <a:p>
            <a:pPr marL="0" indent="0">
              <a:buNone/>
            </a:pPr>
            <a:r>
              <a:rPr lang="en-US" sz="2000" dirty="0">
                <a:latin typeface="Calibri" panose="020F0502020204030204" pitchFamily="34" charset="0"/>
              </a:rPr>
              <a:t>During the performance of this contract, the contractor agrees as follows: </a:t>
            </a:r>
          </a:p>
          <a:p>
            <a:pPr marL="457200" indent="-457200">
              <a:buAutoNum type="arabicParenBoth"/>
            </a:pPr>
            <a:r>
              <a:rPr lang="en-US" sz="2000" dirty="0">
                <a:latin typeface="Calibri" panose="020F0502020204030204" pitchFamily="34" charset="0"/>
              </a:rPr>
              <a:t>The contractor will not discriminate against any employee or applicant for employment because of race, color, religion, sex, or national origin. The contractor will take </a:t>
            </a:r>
            <a:r>
              <a:rPr lang="en-US" sz="2000" i="1" dirty="0">
                <a:latin typeface="Calibri" panose="020F0502020204030204" pitchFamily="34" charset="0"/>
              </a:rPr>
              <a:t>affirmative action </a:t>
            </a:r>
            <a:r>
              <a:rPr lang="en-US" sz="2000" dirty="0">
                <a:latin typeface="Calibri" panose="020F0502020204030204" pitchFamily="34" charset="0"/>
              </a:rPr>
              <a:t>to ensure that applicants are employed, and that employees are treated during employment, without regard to their race, color, religion, sex, or national origin. … [202, </a:t>
            </a:r>
            <a:r>
              <a:rPr lang="en-US" sz="2000" b="1" dirty="0">
                <a:latin typeface="Calibri" panose="020F0502020204030204" pitchFamily="34" charset="0"/>
              </a:rPr>
              <a:t>Executive Order 11246</a:t>
            </a:r>
            <a:r>
              <a:rPr lang="en-US" sz="2000" dirty="0">
                <a:latin typeface="Calibri" panose="020F0502020204030204" pitchFamily="34" charset="0"/>
              </a:rPr>
              <a:t>]</a:t>
            </a:r>
          </a:p>
          <a:p>
            <a:pPr marL="0" indent="0">
              <a:buNone/>
            </a:pPr>
            <a:endParaRPr lang="en-US" sz="800" dirty="0">
              <a:latin typeface="Calibri" panose="020F0502020204030204" pitchFamily="34" charset="0"/>
            </a:endParaRPr>
          </a:p>
          <a:p>
            <a:pPr marL="0" indent="0">
              <a:buNone/>
            </a:pPr>
            <a:r>
              <a:rPr lang="en-US" sz="2000" dirty="0"/>
              <a:t> ….</a:t>
            </a:r>
            <a:r>
              <a:rPr lang="en-US" sz="2000" dirty="0">
                <a:solidFill>
                  <a:srgbClr val="000000"/>
                </a:solidFill>
                <a:latin typeface="Calibri" panose="020F0502020204030204" pitchFamily="34" charset="0"/>
              </a:rPr>
              <a:t>If the court finds that respondent has intentionally engaged in or is intentionally engaging in an unlawful employment practice charged in the complaint, the court may enjoin the respondent from engaging in such unlawful employment practice, and order such </a:t>
            </a:r>
            <a:r>
              <a:rPr lang="en-US" sz="2000" i="1" dirty="0">
                <a:solidFill>
                  <a:srgbClr val="000000"/>
                </a:solidFill>
                <a:latin typeface="Calibri" panose="020F0502020204030204" pitchFamily="34" charset="0"/>
              </a:rPr>
              <a:t>affirmative action </a:t>
            </a:r>
            <a:r>
              <a:rPr lang="en-US" sz="2000" dirty="0">
                <a:solidFill>
                  <a:srgbClr val="000000"/>
                </a:solidFill>
                <a:latin typeface="Calibri" panose="020F0502020204030204" pitchFamily="34" charset="0"/>
              </a:rPr>
              <a:t>as may be appropriate, which may include, but is not limited to, reinstatement or hiring of employees. . . or any other equitable relief as the court deems appropriate. </a:t>
            </a:r>
            <a:r>
              <a:rPr lang="en-US" sz="2000" b="1" dirty="0">
                <a:solidFill>
                  <a:srgbClr val="000000"/>
                </a:solidFill>
                <a:latin typeface="Calibri" panose="020F0502020204030204" pitchFamily="34" charset="0"/>
              </a:rPr>
              <a:t>[Section 706(g) of Title VII, Civil Rights Act of 1964 ]</a:t>
            </a:r>
            <a:endParaRPr lang="en-US" sz="2000" b="1" dirty="0">
              <a:latin typeface="Calibri" panose="020F0502020204030204" pitchFamily="34" charset="0"/>
              <a:cs typeface="Arial" charset="0"/>
            </a:endParaRPr>
          </a:p>
        </p:txBody>
      </p:sp>
    </p:spTree>
    <p:extLst>
      <p:ext uri="{BB962C8B-B14F-4D97-AF65-F5344CB8AC3E}">
        <p14:creationId xmlns:p14="http://schemas.microsoft.com/office/powerpoint/2010/main" val="259562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effectLst/>
                <a:latin typeface="Calibri" panose="020F0502020204030204" pitchFamily="34" charset="0"/>
              </a:rPr>
              <a:t>What Is Affirmative Action? </a:t>
            </a:r>
          </a:p>
        </p:txBody>
      </p:sp>
      <p:sp>
        <p:nvSpPr>
          <p:cNvPr id="3" name="Content Placeholder 2"/>
          <p:cNvSpPr>
            <a:spLocks noGrp="1"/>
          </p:cNvSpPr>
          <p:nvPr>
            <p:ph idx="1"/>
          </p:nvPr>
        </p:nvSpPr>
        <p:spPr>
          <a:xfrm>
            <a:off x="457200" y="1600201"/>
            <a:ext cx="8077200" cy="2667000"/>
          </a:xfrm>
          <a:ln>
            <a:noFill/>
          </a:ln>
        </p:spPr>
        <p:txBody>
          <a:bodyPr/>
          <a:lstStyle/>
          <a:p>
            <a:pPr>
              <a:spcBef>
                <a:spcPct val="45000"/>
              </a:spcBef>
            </a:pPr>
            <a:r>
              <a:rPr lang="en-US" sz="1500" i="1" dirty="0">
                <a:solidFill>
                  <a:srgbClr val="FF0000"/>
                </a:solidFill>
                <a:latin typeface="Calibri" panose="020F0502020204030204" pitchFamily="34" charset="0"/>
                <a:cs typeface="Calibri" panose="020F0502020204030204" pitchFamily="34" charset="0"/>
              </a:rPr>
              <a:t>Affirmative Action is the intentional inclusion of women and minorities in the workplace based on a finding of their previous exclusion and/or to address existing discrimination</a:t>
            </a:r>
          </a:p>
          <a:p>
            <a:pPr>
              <a:spcBef>
                <a:spcPct val="45000"/>
              </a:spcBef>
            </a:pPr>
            <a:r>
              <a:rPr lang="en-US" sz="1500" dirty="0">
                <a:latin typeface="Calibri" panose="020F0502020204030204" pitchFamily="34" charset="0"/>
                <a:cs typeface="Calibri" panose="020F0502020204030204" pitchFamily="34" charset="0"/>
              </a:rPr>
              <a:t>Affirmative Action requires </a:t>
            </a:r>
            <a:r>
              <a:rPr lang="en-US" sz="1500" u="sng" dirty="0">
                <a:latin typeface="Calibri" panose="020F0502020204030204" pitchFamily="34" charset="0"/>
                <a:cs typeface="Calibri" panose="020F0502020204030204" pitchFamily="34" charset="0"/>
              </a:rPr>
              <a:t>ER to take proactive steps to hire qualified women,  minorities, or other statutorily mandated groups who are underrepresented in the workplace</a:t>
            </a:r>
          </a:p>
          <a:p>
            <a:pPr lvl="1">
              <a:spcBef>
                <a:spcPct val="45000"/>
              </a:spcBef>
            </a:pPr>
            <a:r>
              <a:rPr lang="en-US" sz="1500" dirty="0">
                <a:latin typeface="Calibri" panose="020F0502020204030204" pitchFamily="34" charset="0"/>
                <a:cs typeface="Calibri" panose="020F0502020204030204" pitchFamily="34" charset="0"/>
              </a:rPr>
              <a:t>Based on </a:t>
            </a:r>
            <a:r>
              <a:rPr lang="en-US" sz="1500" u="sng" dirty="0">
                <a:solidFill>
                  <a:srgbClr val="FF0000"/>
                </a:solidFill>
                <a:latin typeface="Calibri" panose="020F0502020204030204" pitchFamily="34" charset="0"/>
                <a:cs typeface="Calibri" panose="020F0502020204030204" pitchFamily="34" charset="0"/>
              </a:rPr>
              <a:t>finding of previous exclusion</a:t>
            </a:r>
          </a:p>
          <a:p>
            <a:pPr>
              <a:spcBef>
                <a:spcPct val="45000"/>
              </a:spcBef>
            </a:pPr>
            <a:r>
              <a:rPr lang="en-IN" sz="1500" dirty="0">
                <a:solidFill>
                  <a:srgbClr val="FF0000"/>
                </a:solidFill>
                <a:latin typeface="Calibri" panose="020F0502020204030204" pitchFamily="34" charset="0"/>
                <a:cs typeface="Calibri" panose="020F0502020204030204" pitchFamily="34" charset="0"/>
              </a:rPr>
              <a:t>Individuals with </a:t>
            </a:r>
            <a:r>
              <a:rPr lang="en-IN" sz="1500" dirty="0">
                <a:solidFill>
                  <a:srgbClr val="0070C0"/>
                </a:solidFill>
                <a:latin typeface="Calibri" panose="020F0502020204030204" pitchFamily="34" charset="0"/>
                <a:cs typeface="Calibri" panose="020F0502020204030204" pitchFamily="34" charset="0"/>
              </a:rPr>
              <a:t>disabilities</a:t>
            </a:r>
            <a:r>
              <a:rPr lang="en-IN" sz="1500" dirty="0">
                <a:solidFill>
                  <a:srgbClr val="FF0000"/>
                </a:solidFill>
                <a:latin typeface="Calibri" panose="020F0502020204030204" pitchFamily="34" charset="0"/>
                <a:cs typeface="Calibri" panose="020F0502020204030204" pitchFamily="34" charset="0"/>
              </a:rPr>
              <a:t> </a:t>
            </a:r>
            <a:r>
              <a:rPr lang="en-IN" sz="1500" dirty="0">
                <a:solidFill>
                  <a:prstClr val="black"/>
                </a:solidFill>
                <a:latin typeface="Calibri" panose="020F0502020204030204" pitchFamily="34" charset="0"/>
                <a:cs typeface="Calibri" panose="020F0502020204030204" pitchFamily="34" charset="0"/>
              </a:rPr>
              <a:t>and </a:t>
            </a:r>
            <a:r>
              <a:rPr lang="en-IN" sz="1500" dirty="0">
                <a:solidFill>
                  <a:srgbClr val="0070C0"/>
                </a:solidFill>
                <a:latin typeface="Calibri" panose="020F0502020204030204" pitchFamily="34" charset="0"/>
                <a:cs typeface="Calibri" panose="020F0502020204030204" pitchFamily="34" charset="0"/>
              </a:rPr>
              <a:t>veterans </a:t>
            </a:r>
            <a:r>
              <a:rPr lang="en-IN" sz="1500" dirty="0">
                <a:solidFill>
                  <a:prstClr val="black"/>
                </a:solidFill>
                <a:latin typeface="Calibri" panose="020F0502020204030204" pitchFamily="34" charset="0"/>
                <a:cs typeface="Calibri" panose="020F0502020204030204" pitchFamily="34" charset="0"/>
              </a:rPr>
              <a:t>can also be part of affirmative action</a:t>
            </a:r>
          </a:p>
          <a:p>
            <a:pPr>
              <a:spcBef>
                <a:spcPct val="45000"/>
              </a:spcBef>
            </a:pPr>
            <a:r>
              <a:rPr lang="en-US" sz="1500" dirty="0">
                <a:solidFill>
                  <a:prstClr val="black"/>
                </a:solidFill>
                <a:latin typeface="Calibri" panose="020F0502020204030204" pitchFamily="34" charset="0"/>
                <a:cs typeface="Calibri" panose="020F0502020204030204" pitchFamily="34" charset="0"/>
              </a:rPr>
              <a:t>Specific tactics an employer can use</a:t>
            </a:r>
          </a:p>
          <a:p>
            <a:pPr lvl="1">
              <a:spcBef>
                <a:spcPct val="45000"/>
              </a:spcBef>
            </a:pPr>
            <a:r>
              <a:rPr lang="en-US" sz="1500" dirty="0">
                <a:solidFill>
                  <a:srgbClr val="0070C0"/>
                </a:solidFill>
                <a:latin typeface="Calibri" panose="020F0502020204030204" pitchFamily="34" charset="0"/>
                <a:cs typeface="Calibri" panose="020F0502020204030204" pitchFamily="34" charset="0"/>
              </a:rPr>
              <a:t>Expanded outreach and recruitment to groups </a:t>
            </a:r>
            <a:r>
              <a:rPr lang="en-IN" sz="1500" dirty="0">
                <a:solidFill>
                  <a:srgbClr val="0070C0"/>
                </a:solidFill>
                <a:latin typeface="Calibri" panose="020F0502020204030204" pitchFamily="34" charset="0"/>
                <a:cs typeface="Calibri" panose="020F0502020204030204" pitchFamily="34" charset="0"/>
              </a:rPr>
              <a:t>the employer has not generally made an effort to reach</a:t>
            </a:r>
            <a:endParaRPr lang="en-US" sz="1500" dirty="0">
              <a:solidFill>
                <a:srgbClr val="0070C0"/>
              </a:solidFill>
              <a:latin typeface="Calibri" panose="020F0502020204030204" pitchFamily="34" charset="0"/>
              <a:cs typeface="Calibri" panose="020F0502020204030204" pitchFamily="34" charset="0"/>
            </a:endParaRPr>
          </a:p>
          <a:p>
            <a:pPr lvl="1">
              <a:spcBef>
                <a:spcPct val="45000"/>
              </a:spcBef>
            </a:pPr>
            <a:r>
              <a:rPr lang="en-US" sz="1500" dirty="0">
                <a:solidFill>
                  <a:srgbClr val="0070C0"/>
                </a:solidFill>
                <a:latin typeface="Calibri" panose="020F0502020204030204" pitchFamily="34" charset="0"/>
                <a:cs typeface="Calibri" panose="020F0502020204030204" pitchFamily="34" charset="0"/>
              </a:rPr>
              <a:t>Mentoring, management training, and development of traditionally excluded groups</a:t>
            </a:r>
          </a:p>
          <a:p>
            <a:pPr lvl="1">
              <a:spcBef>
                <a:spcPct val="45000"/>
              </a:spcBef>
            </a:pPr>
            <a:r>
              <a:rPr lang="en-US" sz="1500" dirty="0">
                <a:solidFill>
                  <a:srgbClr val="0070C0"/>
                </a:solidFill>
                <a:latin typeface="Calibri" panose="020F0502020204030204" pitchFamily="34" charset="0"/>
                <a:cs typeface="Calibri" panose="020F0502020204030204" pitchFamily="34" charset="0"/>
              </a:rPr>
              <a:t>Hiring, training, </a:t>
            </a:r>
            <a:r>
              <a:rPr lang="en-IN" sz="1500" dirty="0">
                <a:solidFill>
                  <a:srgbClr val="0070C0"/>
                </a:solidFill>
                <a:latin typeface="Calibri" panose="020F0502020204030204" pitchFamily="34" charset="0"/>
                <a:cs typeface="Calibri" panose="020F0502020204030204" pitchFamily="34" charset="0"/>
              </a:rPr>
              <a:t>and other attempts to bring into the workplace groups that have traditionally been left out of the employment process</a:t>
            </a:r>
            <a:endParaRPr lang="en-US" sz="1500" dirty="0">
              <a:solidFill>
                <a:srgbClr val="0070C0"/>
              </a:solidFill>
              <a:latin typeface="Calibri" panose="020F0502020204030204" pitchFamily="34" charset="0"/>
              <a:cs typeface="Calibri" panose="020F0502020204030204" pitchFamily="34" charset="0"/>
            </a:endParaRPr>
          </a:p>
          <a:p>
            <a:pPr>
              <a:spcBef>
                <a:spcPct val="45000"/>
              </a:spcBef>
            </a:pPr>
            <a:r>
              <a:rPr lang="en-US" sz="1500" dirty="0">
                <a:solidFill>
                  <a:srgbClr val="FF0000"/>
                </a:solidFill>
                <a:latin typeface="Calibri" panose="020F0502020204030204" pitchFamily="34" charset="0"/>
                <a:cs typeface="Calibri" panose="020F0502020204030204" pitchFamily="34" charset="0"/>
              </a:rPr>
              <a:t>Does Affirmative Action go against the “spirit” of Title VII?</a:t>
            </a:r>
          </a:p>
          <a:p>
            <a:pPr lvl="1">
              <a:spcBef>
                <a:spcPct val="45000"/>
              </a:spcBef>
            </a:pPr>
            <a:r>
              <a:rPr lang="en-US" sz="1500" dirty="0">
                <a:solidFill>
                  <a:srgbClr val="FF0000"/>
                </a:solidFill>
                <a:latin typeface="Calibri" panose="020F0502020204030204" pitchFamily="34" charset="0"/>
                <a:cs typeface="Calibri" panose="020F0502020204030204" pitchFamily="34" charset="0"/>
              </a:rPr>
              <a:t>Title VII – “Passive,” prohibits employment discrimination</a:t>
            </a:r>
          </a:p>
          <a:p>
            <a:pPr lvl="1">
              <a:spcBef>
                <a:spcPct val="45000"/>
              </a:spcBef>
            </a:pPr>
            <a:r>
              <a:rPr lang="en-US" sz="1500" dirty="0">
                <a:solidFill>
                  <a:srgbClr val="FF0000"/>
                </a:solidFill>
                <a:latin typeface="Calibri" panose="020F0502020204030204" pitchFamily="34" charset="0"/>
                <a:cs typeface="Calibri" panose="020F0502020204030204" pitchFamily="34" charset="0"/>
              </a:rPr>
              <a:t>AA – “Active,” intentionally including EE previously excluded from a workplace</a:t>
            </a:r>
          </a:p>
        </p:txBody>
      </p:sp>
    </p:spTree>
    <p:extLst>
      <p:ext uri="{BB962C8B-B14F-4D97-AF65-F5344CB8AC3E}">
        <p14:creationId xmlns:p14="http://schemas.microsoft.com/office/powerpoint/2010/main" val="112937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49"/>
            <a:ext cx="8229600" cy="1263649"/>
          </a:xfrm>
          <a:ln>
            <a:noFill/>
          </a:ln>
        </p:spPr>
        <p:txBody>
          <a:bodyPr/>
          <a:lstStyle/>
          <a:p>
            <a:pPr>
              <a:defRPr/>
            </a:pPr>
            <a:r>
              <a:rPr lang="en-US" dirty="0">
                <a:effectLst/>
                <a:latin typeface="Calibri" panose="020F0502020204030204" pitchFamily="34" charset="0"/>
              </a:rPr>
              <a:t>Does AA help/hinder progress toward equality of opportunity?</a:t>
            </a:r>
          </a:p>
        </p:txBody>
      </p:sp>
      <p:sp>
        <p:nvSpPr>
          <p:cNvPr id="11267" name="Content Placeholder 2"/>
          <p:cNvSpPr>
            <a:spLocks noGrp="1"/>
          </p:cNvSpPr>
          <p:nvPr>
            <p:ph idx="1"/>
          </p:nvPr>
        </p:nvSpPr>
        <p:spPr>
          <a:xfrm>
            <a:off x="457200" y="1828800"/>
            <a:ext cx="8382000" cy="4419600"/>
          </a:xfrm>
          <a:ln>
            <a:noFill/>
          </a:ln>
        </p:spPr>
        <p:txBody>
          <a:bodyPr/>
          <a:lstStyle/>
          <a:p>
            <a:pPr eaLnBrk="1" hangingPunct="1"/>
            <a:r>
              <a:rPr lang="en-US" sz="2000" dirty="0">
                <a:solidFill>
                  <a:srgbClr val="FF0000"/>
                </a:solidFill>
                <a:latin typeface="Calibri" panose="020F0502020204030204" pitchFamily="34" charset="0"/>
                <a:cs typeface="Calibri" panose="020F0502020204030204" pitchFamily="34" charset="0"/>
              </a:rPr>
              <a:t>Pro: </a:t>
            </a:r>
            <a:r>
              <a:rPr lang="en-US" sz="2000" dirty="0">
                <a:latin typeface="Calibri" panose="020F0502020204030204" pitchFamily="34" charset="0"/>
                <a:cs typeface="Calibri" panose="020F0502020204030204" pitchFamily="34" charset="0"/>
              </a:rPr>
              <a:t>systems causing minority oppression endured for hundreds of years; continuing evidence of opportunity gaps (glass half-empty); demonstrated successes are everywhere; threat of Affirmative Action is important deterrent. </a:t>
            </a:r>
            <a:r>
              <a:rPr lang="en-US" sz="2000" i="1" dirty="0">
                <a:solidFill>
                  <a:srgbClr val="FF0000"/>
                </a:solidFill>
                <a:latin typeface="Calibri" panose="020F0502020204030204" pitchFamily="34" charset="0"/>
                <a:cs typeface="Calibri" panose="020F0502020204030204" pitchFamily="34" charset="0"/>
              </a:rPr>
              <a:t>BIGGEST MYTH</a:t>
            </a:r>
            <a:r>
              <a:rPr lang="en-US" sz="2000" dirty="0">
                <a:latin typeface="Calibri" panose="020F0502020204030204" pitchFamily="34" charset="0"/>
                <a:cs typeface="Calibri" panose="020F0502020204030204" pitchFamily="34" charset="0"/>
              </a:rPr>
              <a:t>: </a:t>
            </a:r>
            <a:r>
              <a:rPr lang="en-US" sz="2000" i="1" dirty="0">
                <a:solidFill>
                  <a:srgbClr val="FF0000"/>
                </a:solidFill>
                <a:latin typeface="Calibri" panose="020F0502020204030204" pitchFamily="34" charset="0"/>
                <a:cs typeface="Calibri" panose="020F0502020204030204" pitchFamily="34" charset="0"/>
              </a:rPr>
              <a:t>AA PROTECTs UNQUALIFIED EE (NO!)</a:t>
            </a:r>
          </a:p>
          <a:p>
            <a:pPr eaLnBrk="1" hangingPunct="1"/>
            <a:r>
              <a:rPr lang="en-US" sz="2000" dirty="0">
                <a:solidFill>
                  <a:srgbClr val="FF0000"/>
                </a:solidFill>
                <a:latin typeface="Calibri" panose="020F0502020204030204" pitchFamily="34" charset="0"/>
                <a:cs typeface="Calibri" panose="020F0502020204030204" pitchFamily="34" charset="0"/>
              </a:rPr>
              <a:t>Con: </a:t>
            </a:r>
            <a:r>
              <a:rPr lang="en-US" sz="2000" dirty="0">
                <a:latin typeface="Calibri" panose="020F0502020204030204" pitchFamily="34" charset="0"/>
                <a:cs typeface="Calibri" panose="020F0502020204030204" pitchFamily="34" charset="0"/>
              </a:rPr>
              <a:t>system is working (glass half-full); if discrimination is wrong, it’s always wrong; continuing stigma attaches to minority successes; government interference in the economy. </a:t>
            </a:r>
            <a:r>
              <a:rPr lang="en-US" sz="2000" i="1" dirty="0">
                <a:solidFill>
                  <a:srgbClr val="FF0000"/>
                </a:solidFill>
                <a:latin typeface="Calibri" panose="020F0502020204030204" pitchFamily="34" charset="0"/>
                <a:cs typeface="Calibri" panose="020F0502020204030204" pitchFamily="34" charset="0"/>
              </a:rPr>
              <a:t>BIGGEST CON</a:t>
            </a:r>
            <a:r>
              <a:rPr lang="is-IS" sz="2000" i="1" dirty="0">
                <a:solidFill>
                  <a:srgbClr val="FF0000"/>
                </a:solidFill>
                <a:latin typeface="Calibri" panose="020F0502020204030204" pitchFamily="34" charset="0"/>
                <a:cs typeface="Calibri" panose="020F0502020204030204" pitchFamily="34" charset="0"/>
              </a:rPr>
              <a:t>…AA encourages reverse discrimination (i.e. </a:t>
            </a:r>
            <a:r>
              <a:rPr lang="en-US" sz="2000" i="1" dirty="0">
                <a:solidFill>
                  <a:srgbClr val="FF0000"/>
                </a:solidFill>
                <a:latin typeface="Calibri" panose="020F0502020204030204" pitchFamily="34" charset="0"/>
                <a:cs typeface="Calibri" panose="020F0502020204030204" pitchFamily="34" charset="0"/>
              </a:rPr>
              <a:t>W</a:t>
            </a:r>
            <a:r>
              <a:rPr lang="is-IS" sz="2000" i="1" dirty="0">
                <a:solidFill>
                  <a:srgbClr val="FF0000"/>
                </a:solidFill>
                <a:latin typeface="Calibri" panose="020F0502020204030204" pitchFamily="34" charset="0"/>
                <a:cs typeface="Calibri" panose="020F0502020204030204" pitchFamily="34" charset="0"/>
              </a:rPr>
              <a:t>hite males unfairly penalized)?</a:t>
            </a:r>
            <a:endParaRPr lang="en-US" sz="2000" i="1" dirty="0">
              <a:solidFill>
                <a:srgbClr val="FF0000"/>
              </a:solidFill>
              <a:latin typeface="Calibri" panose="020F0502020204030204" pitchFamily="34" charset="0"/>
              <a:cs typeface="Calibri" panose="020F0502020204030204" pitchFamily="34" charset="0"/>
            </a:endParaRPr>
          </a:p>
          <a:p>
            <a:pPr marL="291600" lvl="1" indent="-291600">
              <a:lnSpc>
                <a:spcPct val="90000"/>
              </a:lnSpc>
              <a:spcBef>
                <a:spcPts val="1000"/>
              </a:spcBef>
              <a:buFont typeface="Arial" panose="020B0604020202020204" pitchFamily="34" charset="0"/>
              <a:buChar char="•"/>
            </a:pP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034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defRPr/>
            </a:pPr>
            <a:r>
              <a:rPr lang="en-US" dirty="0">
                <a:effectLst/>
                <a:latin typeface="Calibri" panose="020F0502020204030204" pitchFamily="34" charset="0"/>
              </a:rPr>
              <a:t>Employment Research Findings </a:t>
            </a:r>
          </a:p>
        </p:txBody>
      </p:sp>
      <p:sp>
        <p:nvSpPr>
          <p:cNvPr id="11267" name="Content Placeholder 2"/>
          <p:cNvSpPr>
            <a:spLocks noGrp="1"/>
          </p:cNvSpPr>
          <p:nvPr>
            <p:ph idx="1"/>
          </p:nvPr>
        </p:nvSpPr>
        <p:spPr>
          <a:xfrm>
            <a:off x="457200" y="1600201"/>
            <a:ext cx="8229600" cy="3657600"/>
          </a:xfrm>
          <a:ln>
            <a:noFill/>
          </a:ln>
        </p:spPr>
        <p:txBody>
          <a:bodyPr/>
          <a:lstStyle/>
          <a:p>
            <a:r>
              <a:rPr lang="en-US" sz="1800" dirty="0">
                <a:solidFill>
                  <a:srgbClr val="0070C0"/>
                </a:solidFill>
                <a:latin typeface="Calibri" panose="020F0502020204030204" pitchFamily="34" charset="0"/>
                <a:cs typeface="Calibri" panose="020F0502020204030204" pitchFamily="34" charset="0"/>
              </a:rPr>
              <a:t>Women and minorities still lag in terms of pay, jobs, and promotions (THIS IS REALITY)</a:t>
            </a:r>
            <a:endParaRPr lang="en-IN" sz="1800" dirty="0">
              <a:solidFill>
                <a:srgbClr val="0070C0"/>
              </a:solidFill>
              <a:latin typeface="Calibri" panose="020F0502020204030204" pitchFamily="34" charset="0"/>
              <a:cs typeface="Calibri" panose="020F0502020204030204" pitchFamily="34" charset="0"/>
            </a:endParaRPr>
          </a:p>
          <a:p>
            <a:r>
              <a:rPr lang="en-IN" sz="1800" dirty="0">
                <a:solidFill>
                  <a:srgbClr val="0070C0"/>
                </a:solidFill>
                <a:latin typeface="Calibri" panose="020F0502020204030204" pitchFamily="34" charset="0"/>
                <a:cs typeface="Calibri" panose="020F0502020204030204" pitchFamily="34" charset="0"/>
              </a:rPr>
              <a:t>Research shows that people who hire </a:t>
            </a:r>
            <a:r>
              <a:rPr lang="en-IN" sz="1800" u="sng" dirty="0">
                <a:solidFill>
                  <a:srgbClr val="0070C0"/>
                </a:solidFill>
                <a:latin typeface="Calibri" panose="020F0502020204030204" pitchFamily="34" charset="0"/>
                <a:cs typeface="Calibri" panose="020F0502020204030204" pitchFamily="34" charset="0"/>
              </a:rPr>
              <a:t>tend to notice value more quickly in someone who looks like them</a:t>
            </a:r>
          </a:p>
          <a:p>
            <a:r>
              <a:rPr lang="en-IN" sz="1800" dirty="0">
                <a:solidFill>
                  <a:srgbClr val="0070C0"/>
                </a:solidFill>
                <a:latin typeface="Calibri" panose="020F0502020204030204" pitchFamily="34" charset="0"/>
                <a:cs typeface="Calibri" panose="020F0502020204030204" pitchFamily="34" charset="0"/>
              </a:rPr>
              <a:t>Almost 90 percent of jobs are filled through </a:t>
            </a:r>
            <a:r>
              <a:rPr lang="en-IN" sz="1800" u="sng" dirty="0">
                <a:solidFill>
                  <a:srgbClr val="0070C0"/>
                </a:solidFill>
                <a:latin typeface="Calibri" panose="020F0502020204030204" pitchFamily="34" charset="0"/>
                <a:cs typeface="Calibri" panose="020F0502020204030204" pitchFamily="34" charset="0"/>
              </a:rPr>
              <a:t>word-of-mouth</a:t>
            </a:r>
            <a:r>
              <a:rPr lang="en-IN" sz="1800" dirty="0">
                <a:latin typeface="Calibri" panose="020F0502020204030204" pitchFamily="34" charset="0"/>
                <a:cs typeface="Calibri" panose="020F0502020204030204" pitchFamily="34" charset="0"/>
              </a:rPr>
              <a:t>, resulting in fewer minorities and women being able to take advantage of those networks</a:t>
            </a:r>
          </a:p>
          <a:p>
            <a:r>
              <a:rPr lang="en-US" sz="1800" dirty="0">
                <a:latin typeface="Calibri" panose="020F0502020204030204" pitchFamily="34" charset="0"/>
                <a:cs typeface="Calibri" panose="020F0502020204030204" pitchFamily="34" charset="0"/>
              </a:rPr>
              <a:t>U.S. Department of Labor study: </a:t>
            </a:r>
            <a:r>
              <a:rPr lang="en-US" sz="1800" dirty="0">
                <a:solidFill>
                  <a:srgbClr val="0070C0"/>
                </a:solidFill>
                <a:latin typeface="Calibri" panose="020F0502020204030204" pitchFamily="34" charset="0"/>
                <a:cs typeface="Calibri" panose="020F0502020204030204" pitchFamily="34" charset="0"/>
              </a:rPr>
              <a:t>women and minorities have made more progress breaking through the glass ceiling at smaller companies</a:t>
            </a:r>
          </a:p>
          <a:p>
            <a:r>
              <a:rPr lang="en-US" sz="1800" dirty="0">
                <a:latin typeface="Calibri" panose="020F0502020204030204" pitchFamily="34" charset="0"/>
                <a:cs typeface="Calibri" panose="020F0502020204030204" pitchFamily="34" charset="0"/>
              </a:rPr>
              <a:t>Federal Glass Ceiling Commission study: </a:t>
            </a:r>
          </a:p>
          <a:p>
            <a:pPr lvl="1"/>
            <a:r>
              <a:rPr lang="en-IN" sz="1800" dirty="0">
                <a:solidFill>
                  <a:srgbClr val="0070C0"/>
                </a:solidFill>
                <a:latin typeface="Calibri" panose="020F0502020204030204" pitchFamily="34" charset="0"/>
                <a:cs typeface="Calibri" panose="020F0502020204030204" pitchFamily="34" charset="0"/>
              </a:rPr>
              <a:t>White women made up close to half the workforce, but held only five percent of the senior-level jobs in corporations</a:t>
            </a:r>
          </a:p>
          <a:p>
            <a:pPr lvl="1"/>
            <a:r>
              <a:rPr lang="en-IN" sz="1800" dirty="0">
                <a:solidFill>
                  <a:srgbClr val="0070C0"/>
                </a:solidFill>
                <a:latin typeface="Calibri" panose="020F0502020204030204" pitchFamily="34" charset="0"/>
                <a:cs typeface="Calibri" panose="020F0502020204030204" pitchFamily="34" charset="0"/>
              </a:rPr>
              <a:t>African-Americans and other minorities account for less than three percent of top jobs</a:t>
            </a:r>
            <a:endParaRPr lang="en-US" sz="18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050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C81-F0E1-4AD2-8892-F2C9D84B1728}"/>
              </a:ext>
            </a:extLst>
          </p:cNvPr>
          <p:cNvSpPr>
            <a:spLocks noGrp="1"/>
          </p:cNvSpPr>
          <p:nvPr>
            <p:ph type="title"/>
          </p:nvPr>
        </p:nvSpPr>
        <p:spPr>
          <a:xfrm>
            <a:off x="457200" y="260350"/>
            <a:ext cx="8229600" cy="882650"/>
          </a:xfrm>
        </p:spPr>
        <p:txBody>
          <a:bodyPr/>
          <a:lstStyle/>
          <a:p>
            <a:r>
              <a:rPr lang="en-US" dirty="0"/>
              <a:t>Affirmative Action Realities</a:t>
            </a:r>
          </a:p>
        </p:txBody>
      </p:sp>
      <p:pic>
        <p:nvPicPr>
          <p:cNvPr id="4" name="Content Placeholder 3">
            <a:extLst>
              <a:ext uri="{FF2B5EF4-FFF2-40B4-BE49-F238E27FC236}">
                <a16:creationId xmlns:a16="http://schemas.microsoft.com/office/drawing/2014/main" id="{E9098303-A988-4318-99F7-051B4EA485C3}"/>
              </a:ext>
            </a:extLst>
          </p:cNvPr>
          <p:cNvPicPr>
            <a:picLocks noGrp="1" noChangeAspect="1"/>
          </p:cNvPicPr>
          <p:nvPr>
            <p:ph idx="1"/>
          </p:nvPr>
        </p:nvPicPr>
        <p:blipFill>
          <a:blip r:embed="rId2"/>
          <a:stretch>
            <a:fillRect/>
          </a:stretch>
        </p:blipFill>
        <p:spPr>
          <a:xfrm>
            <a:off x="762000" y="1295400"/>
            <a:ext cx="7619999" cy="4953000"/>
          </a:xfrm>
          <a:prstGeom prst="rect">
            <a:avLst/>
          </a:prstGeom>
        </p:spPr>
      </p:pic>
    </p:spTree>
    <p:extLst>
      <p:ext uri="{BB962C8B-B14F-4D97-AF65-F5344CB8AC3E}">
        <p14:creationId xmlns:p14="http://schemas.microsoft.com/office/powerpoint/2010/main" val="407053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3600" dirty="0">
                <a:solidFill>
                  <a:prstClr val="black"/>
                </a:solidFill>
                <a:effectLst/>
                <a:latin typeface="Calibri" panose="020F0502020204030204" pitchFamily="34" charset="0"/>
              </a:rPr>
              <a:t>How Do Affirmative Action Obligations Arise?</a:t>
            </a:r>
            <a:endParaRPr lang="en-US" dirty="0">
              <a:effectLst/>
              <a:latin typeface="Calibri" panose="020F0502020204030204" pitchFamily="34" charset="0"/>
            </a:endParaRPr>
          </a:p>
        </p:txBody>
      </p:sp>
      <p:sp>
        <p:nvSpPr>
          <p:cNvPr id="3" name="Content Placeholder 2"/>
          <p:cNvSpPr>
            <a:spLocks noGrp="1"/>
          </p:cNvSpPr>
          <p:nvPr>
            <p:ph idx="1"/>
          </p:nvPr>
        </p:nvSpPr>
        <p:spPr>
          <a:xfrm>
            <a:off x="457200" y="1385889"/>
            <a:ext cx="8229600" cy="4100512"/>
          </a:xfrm>
          <a:ln>
            <a:noFill/>
          </a:ln>
        </p:spPr>
        <p:txBody>
          <a:bodyPr/>
          <a:lstStyle/>
          <a:p>
            <a:r>
              <a:rPr lang="en-US" sz="2400" dirty="0">
                <a:latin typeface="Calibri" panose="020F0502020204030204" pitchFamily="34" charset="0"/>
                <a:cs typeface="Calibri" panose="020F0502020204030204" pitchFamily="34" charset="0"/>
              </a:rPr>
              <a:t>There are </a:t>
            </a:r>
            <a:r>
              <a:rPr lang="en-US" sz="2400" b="1" u="sng" dirty="0">
                <a:solidFill>
                  <a:srgbClr val="FF0000"/>
                </a:solidFill>
                <a:latin typeface="Calibri" panose="020F0502020204030204" pitchFamily="34" charset="0"/>
                <a:cs typeface="Calibri" panose="020F0502020204030204" pitchFamily="34" charset="0"/>
              </a:rPr>
              <a:t>three ways</a:t>
            </a:r>
            <a:r>
              <a:rPr lang="en-US" sz="2400" dirty="0">
                <a:solidFill>
                  <a:srgbClr val="FF000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 which affirmative action obligations arise:</a:t>
            </a:r>
            <a:endParaRPr lang="en-US" sz="2400" b="1" dirty="0">
              <a:latin typeface="Calibri" panose="020F0502020204030204" pitchFamily="34" charset="0"/>
              <a:cs typeface="Calibri" panose="020F0502020204030204" pitchFamily="34" charset="0"/>
            </a:endParaRPr>
          </a:p>
          <a:p>
            <a:pPr marL="914400" lvl="1" indent="-457200">
              <a:buClr>
                <a:srgbClr val="FF0000"/>
              </a:buClr>
              <a:buFont typeface="+mj-lt"/>
              <a:buAutoNum type="arabicPeriod"/>
            </a:pPr>
            <a:r>
              <a:rPr lang="en-US" b="1" dirty="0">
                <a:latin typeface="Calibri" panose="020F0502020204030204" pitchFamily="34" charset="0"/>
                <a:cs typeface="Calibri" panose="020F0502020204030204" pitchFamily="34" charset="0"/>
              </a:rPr>
              <a:t>Through</a:t>
            </a:r>
            <a:r>
              <a:rPr lang="en-US" dirty="0">
                <a:latin typeface="Calibri" panose="020F0502020204030204" pitchFamily="34" charset="0"/>
                <a:cs typeface="Calibri" panose="020F0502020204030204" pitchFamily="34" charset="0"/>
              </a:rPr>
              <a:t> </a:t>
            </a:r>
            <a:r>
              <a:rPr lang="en-US" b="1" dirty="0">
                <a:solidFill>
                  <a:srgbClr val="FF0000"/>
                </a:solidFill>
                <a:latin typeface="Calibri" panose="020F0502020204030204" pitchFamily="34" charset="0"/>
                <a:cs typeface="Calibri" panose="020F0502020204030204" pitchFamily="34" charset="0"/>
              </a:rPr>
              <a:t>Executive Order 11246 </a:t>
            </a:r>
            <a:r>
              <a:rPr lang="en-US" dirty="0">
                <a:latin typeface="Calibri" panose="020F0502020204030204" pitchFamily="34" charset="0"/>
                <a:cs typeface="Calibri" panose="020F0502020204030204" pitchFamily="34" charset="0"/>
              </a:rPr>
              <a:t>(</a:t>
            </a:r>
            <a:r>
              <a:rPr lang="en-US" u="sng" dirty="0">
                <a:latin typeface="Calibri" panose="020F0502020204030204" pitchFamily="34" charset="0"/>
                <a:cs typeface="Calibri" panose="020F0502020204030204" pitchFamily="34" charset="0"/>
              </a:rPr>
              <a:t>government contractors</a:t>
            </a:r>
            <a:r>
              <a:rPr lang="en-US" dirty="0">
                <a:latin typeface="Calibri" panose="020F0502020204030204" pitchFamily="34" charset="0"/>
                <a:cs typeface="Calibri" panose="020F0502020204030204" pitchFamily="34" charset="0"/>
              </a:rPr>
              <a:t>) </a:t>
            </a:r>
          </a:p>
          <a:p>
            <a:pPr lvl="1">
              <a:buClr>
                <a:srgbClr val="FF0000"/>
              </a:buClr>
            </a:pPr>
            <a:r>
              <a:rPr lang="en-US" sz="2000" dirty="0">
                <a:latin typeface="Calibri" panose="020F0502020204030204" pitchFamily="34" charset="0"/>
                <a:cs typeface="Calibri" panose="020F0502020204030204" pitchFamily="34" charset="0"/>
              </a:rPr>
              <a:t>Most suppliers of goods and services to the federal government.</a:t>
            </a:r>
          </a:p>
          <a:p>
            <a:pPr marL="914400" lvl="1" indent="-457200">
              <a:buFont typeface="+mj-lt"/>
              <a:buAutoNum type="arabicPeriod" startAt="2"/>
            </a:pPr>
            <a:r>
              <a:rPr lang="en-US" b="1" dirty="0">
                <a:solidFill>
                  <a:srgbClr val="FF0000"/>
                </a:solidFill>
                <a:latin typeface="Calibri" panose="020F0502020204030204" pitchFamily="34" charset="0"/>
                <a:cs typeface="Calibri" panose="020F0502020204030204" pitchFamily="34" charset="0"/>
              </a:rPr>
              <a:t>Judicially</a:t>
            </a:r>
            <a:r>
              <a:rPr lang="en-US" dirty="0">
                <a:latin typeface="Calibri" panose="020F0502020204030204" pitchFamily="34" charset="0"/>
                <a:cs typeface="Calibri" panose="020F0502020204030204" pitchFamily="34" charset="0"/>
              </a:rPr>
              <a:t>, as a </a:t>
            </a:r>
            <a:r>
              <a:rPr lang="en-US" u="sng" dirty="0">
                <a:latin typeface="Calibri" panose="020F0502020204030204" pitchFamily="34" charset="0"/>
                <a:cs typeface="Calibri" panose="020F0502020204030204" pitchFamily="34" charset="0"/>
              </a:rPr>
              <a:t>remedy</a:t>
            </a:r>
            <a:r>
              <a:rPr lang="en-US" dirty="0">
                <a:latin typeface="Calibri" panose="020F0502020204030204" pitchFamily="34" charset="0"/>
                <a:cs typeface="Calibri" panose="020F0502020204030204" pitchFamily="34" charset="0"/>
              </a:rPr>
              <a:t> for a finding of discrimination under Title VII</a:t>
            </a:r>
          </a:p>
          <a:p>
            <a:pPr marL="914400" lvl="1" indent="-457200">
              <a:buFont typeface="+mj-lt"/>
              <a:buAutoNum type="arabicPeriod" startAt="2"/>
            </a:pPr>
            <a:r>
              <a:rPr lang="en-US" b="1" dirty="0">
                <a:solidFill>
                  <a:srgbClr val="FF0000"/>
                </a:solidFill>
                <a:latin typeface="Calibri" panose="020F0502020204030204" pitchFamily="34" charset="0"/>
                <a:cs typeface="Calibri" panose="020F0502020204030204" pitchFamily="34" charset="0"/>
              </a:rPr>
              <a:t>Voluntarily</a:t>
            </a:r>
            <a:r>
              <a:rPr lang="en-US" dirty="0">
                <a:latin typeface="Calibri" panose="020F0502020204030204" pitchFamily="34" charset="0"/>
                <a:cs typeface="Calibri" panose="020F0502020204030204" pitchFamily="34" charset="0"/>
              </a:rPr>
              <a:t>, through affirmative action plans established by an employer or union (</a:t>
            </a:r>
            <a:r>
              <a:rPr lang="en-US" u="sng" dirty="0">
                <a:latin typeface="Calibri" panose="020F0502020204030204" pitchFamily="34" charset="0"/>
                <a:cs typeface="Calibri" panose="020F0502020204030204" pitchFamily="34" charset="0"/>
              </a:rPr>
              <a:t>i.e. Private ER can establish AA programs!</a:t>
            </a:r>
            <a:r>
              <a:rPr lang="en-US" dirty="0">
                <a:latin typeface="Calibri" panose="020F0502020204030204" pitchFamily="34" charset="0"/>
                <a:cs typeface="Calibri" panose="020F0502020204030204" pitchFamily="34" charset="0"/>
              </a:rPr>
              <a:t>)</a:t>
            </a: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164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882650"/>
          </a:xfrm>
          <a:ln>
            <a:noFill/>
          </a:ln>
        </p:spPr>
        <p:txBody>
          <a:bodyPr/>
          <a:lstStyle/>
          <a:p>
            <a:r>
              <a:rPr lang="en-US" dirty="0">
                <a:solidFill>
                  <a:prstClr val="black"/>
                </a:solidFill>
                <a:effectLst/>
                <a:latin typeface="Calibri" panose="020F0502020204030204" pitchFamily="34" charset="0"/>
              </a:rPr>
              <a:t>Executive Order 11246  </a:t>
            </a:r>
            <a:endParaRPr lang="en-US" dirty="0">
              <a:effectLst/>
              <a:latin typeface="Calibri" panose="020F0502020204030204" pitchFamily="34" charset="0"/>
            </a:endParaRPr>
          </a:p>
        </p:txBody>
      </p:sp>
      <p:sp>
        <p:nvSpPr>
          <p:cNvPr id="3" name="Content Placeholder 2"/>
          <p:cNvSpPr>
            <a:spLocks noGrp="1"/>
          </p:cNvSpPr>
          <p:nvPr>
            <p:ph idx="1"/>
          </p:nvPr>
        </p:nvSpPr>
        <p:spPr>
          <a:xfrm>
            <a:off x="457200" y="1295400"/>
            <a:ext cx="8458200" cy="5029200"/>
          </a:xfrm>
          <a:ln>
            <a:noFill/>
          </a:ln>
        </p:spPr>
        <p:txBody>
          <a:bodyPr/>
          <a:lstStyle/>
          <a:p>
            <a:pPr marL="291600" lvl="1" indent="-291600">
              <a:lnSpc>
                <a:spcPct val="90000"/>
              </a:lnSpc>
              <a:spcBef>
                <a:spcPts val="1000"/>
              </a:spcBef>
              <a:buFont typeface="Arial" panose="020B0604020202020204" pitchFamily="34" charset="0"/>
              <a:buChar char="•"/>
            </a:pPr>
            <a:r>
              <a:rPr lang="en-US" sz="2800" dirty="0">
                <a:latin typeface="Calibri" panose="020F0502020204030204" pitchFamily="34" charset="0"/>
                <a:cs typeface="Arial" charset="0"/>
              </a:rPr>
              <a:t>Origins in World War II Executive Order desegregating weapons industry to promote national defense</a:t>
            </a:r>
          </a:p>
          <a:p>
            <a:pPr marL="291600" lvl="1" indent="-291600">
              <a:lnSpc>
                <a:spcPct val="90000"/>
              </a:lnSpc>
              <a:spcBef>
                <a:spcPts val="1000"/>
              </a:spcBef>
              <a:buFont typeface="Arial" panose="020B0604020202020204" pitchFamily="34" charset="0"/>
              <a:buChar char="•"/>
            </a:pPr>
            <a:r>
              <a:rPr lang="en-US" sz="2800" dirty="0">
                <a:latin typeface="Calibri" panose="020F0502020204030204" pitchFamily="34" charset="0"/>
                <a:cs typeface="Arial" charset="0"/>
              </a:rPr>
              <a:t>Executive Branch sets rules for ‘contractors’ supplying goods and services to the federal government  </a:t>
            </a:r>
          </a:p>
          <a:p>
            <a:pPr marL="291600" lvl="1" indent="-291600">
              <a:lnSpc>
                <a:spcPct val="90000"/>
              </a:lnSpc>
              <a:spcBef>
                <a:spcPts val="1000"/>
              </a:spcBef>
              <a:buFont typeface="Arial" panose="020B0604020202020204" pitchFamily="34" charset="0"/>
              <a:buChar char="•"/>
            </a:pPr>
            <a:r>
              <a:rPr lang="en-US" sz="2800" dirty="0">
                <a:latin typeface="Calibri" panose="020F0502020204030204" pitchFamily="34" charset="0"/>
                <a:cs typeface="Arial" charset="0"/>
              </a:rPr>
              <a:t>Requires federal government contractors to remedy inadequate representation of women and minorities in their workplace.</a:t>
            </a:r>
          </a:p>
          <a:p>
            <a:pPr marL="291600" lvl="1" indent="-291600">
              <a:lnSpc>
                <a:spcPct val="90000"/>
              </a:lnSpc>
              <a:spcBef>
                <a:spcPts val="1000"/>
              </a:spcBef>
              <a:buFont typeface="Arial" panose="020B0604020202020204" pitchFamily="34" charset="0"/>
              <a:buChar char="•"/>
            </a:pPr>
            <a:r>
              <a:rPr lang="en-US" sz="2800" dirty="0">
                <a:latin typeface="Calibri" panose="020F0502020204030204" pitchFamily="34" charset="0"/>
                <a:cs typeface="Arial" charset="0"/>
              </a:rPr>
              <a:t>Enforced by the Office of Federal Contract Compliance Programs (O</a:t>
            </a:r>
            <a:r>
              <a:rPr lang="en-US" sz="100" dirty="0">
                <a:latin typeface="Calibri" panose="020F0502020204030204" pitchFamily="34" charset="0"/>
                <a:cs typeface="Arial" charset="0"/>
              </a:rPr>
              <a:t> </a:t>
            </a:r>
            <a:r>
              <a:rPr lang="en-US" sz="2800" dirty="0">
                <a:latin typeface="Calibri" panose="020F0502020204030204" pitchFamily="34" charset="0"/>
                <a:cs typeface="Arial" charset="0"/>
              </a:rPr>
              <a:t>F</a:t>
            </a:r>
            <a:r>
              <a:rPr lang="en-US" sz="100" dirty="0">
                <a:latin typeface="Calibri" panose="020F0502020204030204" pitchFamily="34" charset="0"/>
                <a:cs typeface="Arial" charset="0"/>
              </a:rPr>
              <a:t> </a:t>
            </a:r>
            <a:r>
              <a:rPr lang="en-US" sz="2800" dirty="0">
                <a:latin typeface="Calibri" panose="020F0502020204030204" pitchFamily="34" charset="0"/>
                <a:cs typeface="Arial" charset="0"/>
              </a:rPr>
              <a:t>C</a:t>
            </a:r>
            <a:r>
              <a:rPr lang="en-US" sz="100" dirty="0">
                <a:latin typeface="Calibri" panose="020F0502020204030204" pitchFamily="34" charset="0"/>
                <a:cs typeface="Arial" charset="0"/>
              </a:rPr>
              <a:t> </a:t>
            </a:r>
            <a:r>
              <a:rPr lang="en-US" sz="2800" dirty="0">
                <a:latin typeface="Calibri" panose="020F0502020204030204" pitchFamily="34" charset="0"/>
                <a:cs typeface="Arial" charset="0"/>
              </a:rPr>
              <a:t>C</a:t>
            </a:r>
            <a:r>
              <a:rPr lang="en-US" sz="100" dirty="0">
                <a:latin typeface="Calibri" panose="020F0502020204030204" pitchFamily="34" charset="0"/>
                <a:cs typeface="Arial" charset="0"/>
              </a:rPr>
              <a:t> </a:t>
            </a:r>
            <a:r>
              <a:rPr lang="en-US" sz="2800" dirty="0">
                <a:latin typeface="Calibri" panose="020F0502020204030204" pitchFamily="34" charset="0"/>
                <a:cs typeface="Arial" charset="0"/>
              </a:rPr>
              <a:t>P) </a:t>
            </a:r>
            <a:r>
              <a:rPr lang="en-IN" sz="2800" dirty="0">
                <a:latin typeface="Calibri" panose="020F0502020204030204" pitchFamily="34" charset="0"/>
                <a:cs typeface="Arial" charset="0"/>
              </a:rPr>
              <a:t>in the U.S. </a:t>
            </a:r>
            <a:r>
              <a:rPr lang="en-US" sz="2800" dirty="0">
                <a:latin typeface="Calibri" panose="020F0502020204030204" pitchFamily="34" charset="0"/>
                <a:cs typeface="Arial" charset="0"/>
              </a:rPr>
              <a:t>Department of Labor.</a:t>
            </a:r>
          </a:p>
        </p:txBody>
      </p:sp>
    </p:spTree>
    <p:extLst>
      <p:ext uri="{BB962C8B-B14F-4D97-AF65-F5344CB8AC3E}">
        <p14:creationId xmlns:p14="http://schemas.microsoft.com/office/powerpoint/2010/main" val="1296198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844E68-2EB7-4E69-A4D0-39005B57A890}">
  <ds:schemaRefs>
    <ds:schemaRef ds:uri="http://schemas.microsoft.com/sharepoint/v3/contenttype/forms"/>
  </ds:schemaRefs>
</ds:datastoreItem>
</file>

<file path=customXml/itemProps2.xml><?xml version="1.0" encoding="utf-8"?>
<ds:datastoreItem xmlns:ds="http://schemas.openxmlformats.org/officeDocument/2006/customXml" ds:itemID="{9F9E46A2-3801-448A-9515-EB329C93F767}">
  <ds:schemaRefs>
    <ds:schemaRef ds:uri="http://schemas.openxmlformats.org/package/2006/metadata/core-properties"/>
    <ds:schemaRef ds:uri="http://purl.org/dc/elements/1.1/"/>
    <ds:schemaRef ds:uri="http://schemas.microsoft.com/office/2006/metadata/properties"/>
    <ds:schemaRef ds:uri="3b891efd-a537-4e57-a9a6-7bde74ae8a20"/>
    <ds:schemaRef ds:uri="aa4f5ada-9d1d-46d6-b705-f2cf90d05a91"/>
    <ds:schemaRef ds:uri="http://purl.org/dc/term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E9097D4-3271-430E-A12D-65A173960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3266</TotalTime>
  <Words>2187</Words>
  <Application>Microsoft Macintosh PowerPoint</Application>
  <PresentationFormat>On-screen Show (4:3)</PresentationFormat>
  <Paragraphs>149</Paragraphs>
  <Slides>21</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Century Gothic</vt:lpstr>
      <vt:lpstr>Courier New</vt:lpstr>
      <vt:lpstr>Palatino Linotype</vt:lpstr>
      <vt:lpstr>Times New Roman</vt:lpstr>
      <vt:lpstr>Wingdings</vt:lpstr>
      <vt:lpstr>Chapter Number</vt:lpstr>
      <vt:lpstr>Chapter 5 Affirmative Action</vt:lpstr>
      <vt:lpstr>Learning Objectives</vt:lpstr>
      <vt:lpstr>Legal Bases of Affirmative Action </vt:lpstr>
      <vt:lpstr>What Is Affirmative Action? </vt:lpstr>
      <vt:lpstr>Does AA help/hinder progress toward equality of opportunity?</vt:lpstr>
      <vt:lpstr>Employment Research Findings </vt:lpstr>
      <vt:lpstr>Affirmative Action Realities</vt:lpstr>
      <vt:lpstr>How Do Affirmative Action Obligations Arise?</vt:lpstr>
      <vt:lpstr>Executive Order 11246  </vt:lpstr>
      <vt:lpstr>E.O. 11246 Provisions </vt:lpstr>
      <vt:lpstr>Affirmative Action Plans 1</vt:lpstr>
      <vt:lpstr>Affirmative Action Plans 2</vt:lpstr>
      <vt:lpstr>Affirmative Action Plans 3</vt:lpstr>
      <vt:lpstr>Penalties for Noncompliance</vt:lpstr>
      <vt:lpstr>Judicial Affirmative Action</vt:lpstr>
      <vt:lpstr>Voluntary Affirmative Action  1</vt:lpstr>
      <vt:lpstr>Voluntary Affirmative Action 2</vt:lpstr>
      <vt:lpstr>Reverse Discrimination </vt:lpstr>
      <vt:lpstr>Valuing Diversity/Multiculturalism</vt:lpstr>
      <vt:lpstr>Equality vs. Equity  Elimination of Barriers   </vt:lpstr>
      <vt:lpstr>Management Tips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Cushing</dc:creator>
  <cp:lastModifiedBy>Eric Belk</cp:lastModifiedBy>
  <cp:revision>224</cp:revision>
  <dcterms:created xsi:type="dcterms:W3CDTF">2013-01-30T17:19:43Z</dcterms:created>
  <dcterms:modified xsi:type="dcterms:W3CDTF">2021-10-12T01:14:43Z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