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notesMasterIdLst>
    <p:notesMasterId r:id="rId37"/>
  </p:notesMasterIdLst>
  <p:handoutMasterIdLst>
    <p:handoutMasterId r:id="rId38"/>
  </p:handoutMasterIdLst>
  <p:sldIdLst>
    <p:sldId id="329" r:id="rId2"/>
    <p:sldId id="338" r:id="rId3"/>
    <p:sldId id="576" r:id="rId4"/>
    <p:sldId id="595" r:id="rId5"/>
    <p:sldId id="577" r:id="rId6"/>
    <p:sldId id="562" r:id="rId7"/>
    <p:sldId id="563" r:id="rId8"/>
    <p:sldId id="546" r:id="rId9"/>
    <p:sldId id="501" r:id="rId10"/>
    <p:sldId id="547" r:id="rId11"/>
    <p:sldId id="502" r:id="rId12"/>
    <p:sldId id="573" r:id="rId13"/>
    <p:sldId id="583" r:id="rId14"/>
    <p:sldId id="565" r:id="rId15"/>
    <p:sldId id="521" r:id="rId16"/>
    <p:sldId id="596" r:id="rId17"/>
    <p:sldId id="566" r:id="rId18"/>
    <p:sldId id="582" r:id="rId19"/>
    <p:sldId id="549" r:id="rId20"/>
    <p:sldId id="550" r:id="rId21"/>
    <p:sldId id="584" r:id="rId22"/>
    <p:sldId id="551" r:id="rId23"/>
    <p:sldId id="552" r:id="rId24"/>
    <p:sldId id="568" r:id="rId25"/>
    <p:sldId id="523" r:id="rId26"/>
    <p:sldId id="569" r:id="rId27"/>
    <p:sldId id="570" r:id="rId28"/>
    <p:sldId id="588" r:id="rId29"/>
    <p:sldId id="589" r:id="rId30"/>
    <p:sldId id="528" r:id="rId31"/>
    <p:sldId id="554" r:id="rId32"/>
    <p:sldId id="590" r:id="rId33"/>
    <p:sldId id="572" r:id="rId34"/>
    <p:sldId id="593" r:id="rId35"/>
    <p:sldId id="594" r:id="rId36"/>
  </p:sldIdLst>
  <p:sldSz cx="9144000" cy="6858000" type="screen4x3"/>
  <p:notesSz cx="7010400" cy="9296400"/>
  <p:custDataLst>
    <p:tags r:id="rId4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816">
          <p15:clr>
            <a:srgbClr val="A4A3A4"/>
          </p15:clr>
        </p15:guide>
        <p15:guide id="2" pos="672">
          <p15:clr>
            <a:srgbClr val="A4A3A4"/>
          </p15:clr>
        </p15:guide>
      </p15:sldGuideLst>
    </p:ext>
    <p:ext uri="{2D200454-40CA-4A62-9FC3-DE9A4176ACB9}">
      <p15:notesGuideLst xmlns=""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ne Dauksewicz" initials="" lastIdx="1" clrIdx="0"/>
  <p:cmAuthor id="1" name="Windows User" initials="JD" lastIdx="28" clrIdx="1"/>
  <p:cmAuthor id="2" name="Tianna" initials="T" lastIdx="59" clrIdx="2"/>
  <p:cmAuthor id="3" name="Shay Carpenter" initials="SC"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9CAC"/>
    <a:srgbClr val="DEE7F3"/>
    <a:srgbClr val="DCEBE9"/>
    <a:srgbClr val="133676"/>
    <a:srgbClr val="48348E"/>
    <a:srgbClr val="C3D2E9"/>
    <a:srgbClr val="006AA9"/>
    <a:srgbClr val="4A6596"/>
    <a:srgbClr val="BFDAD6"/>
    <a:srgbClr val="007B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07" autoAdjust="0"/>
    <p:restoredTop sz="87637" autoAdjust="0"/>
  </p:normalViewPr>
  <p:slideViewPr>
    <p:cSldViewPr>
      <p:cViewPr varScale="1">
        <p:scale>
          <a:sx n="85" d="100"/>
          <a:sy n="85" d="100"/>
        </p:scale>
        <p:origin x="-1024" y="-112"/>
      </p:cViewPr>
      <p:guideLst>
        <p:guide orient="horz" pos="816"/>
        <p:guide pos="672"/>
      </p:guideLst>
    </p:cSldViewPr>
  </p:slideViewPr>
  <p:outlineViewPr>
    <p:cViewPr>
      <p:scale>
        <a:sx n="33" d="100"/>
        <a:sy n="33" d="100"/>
      </p:scale>
      <p:origin x="0" y="-35370"/>
    </p:cViewPr>
  </p:outlineViewPr>
  <p:notesTextViewPr>
    <p:cViewPr>
      <p:scale>
        <a:sx n="100" d="100"/>
        <a:sy n="100" d="100"/>
      </p:scale>
      <p:origin x="0" y="0"/>
    </p:cViewPr>
  </p:notesTextViewPr>
  <p:sorterViewPr>
    <p:cViewPr>
      <p:scale>
        <a:sx n="214" d="100"/>
        <a:sy n="214" d="100"/>
      </p:scale>
      <p:origin x="0" y="0"/>
    </p:cViewPr>
  </p:sorterViewPr>
  <p:notesViewPr>
    <p:cSldViewPr>
      <p:cViewPr varScale="1">
        <p:scale>
          <a:sx n="85" d="100"/>
          <a:sy n="85" d="100"/>
        </p:scale>
        <p:origin x="-315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3"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tags" Target="tags/tag1.xml"/><Relationship Id="rId41" Type="http://schemas.openxmlformats.org/officeDocument/2006/relationships/commentAuthors" Target="commentAuthors.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40FB5B-1493-4CF4-9379-A6734E3A205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20F916FF-97DD-4E8F-ACA1-C2CB96B66E67}">
      <dgm:prSet phldrT="[Text]" custT="1"/>
      <dgm:spPr>
        <a:solidFill>
          <a:srgbClr val="163776"/>
        </a:solidFill>
        <a:effectLst>
          <a:outerShdw blurRad="50800" dist="38100" dir="2700000" algn="tl" rotWithShape="0">
            <a:prstClr val="black">
              <a:alpha val="40000"/>
            </a:prstClr>
          </a:outerShdw>
        </a:effectLst>
      </dgm:spPr>
      <dgm:t>
        <a:bodyPr/>
        <a:lstStyle/>
        <a:p>
          <a:r>
            <a:rPr lang="en-US" sz="2600" b="1" i="0" baseline="0" dirty="0" smtClean="0"/>
            <a:t>HRM Activities</a:t>
          </a:r>
          <a:endParaRPr lang="en-US" sz="2600" b="1" i="0" baseline="0" dirty="0"/>
        </a:p>
      </dgm:t>
    </dgm:pt>
    <dgm:pt modelId="{AAECA772-58B7-435B-AE49-F1D37566166B}" type="parTrans" cxnId="{4664B741-5C47-4655-BA72-849ACF99A4A1}">
      <dgm:prSet/>
      <dgm:spPr/>
      <dgm:t>
        <a:bodyPr/>
        <a:lstStyle/>
        <a:p>
          <a:endParaRPr lang="en-US"/>
        </a:p>
      </dgm:t>
    </dgm:pt>
    <dgm:pt modelId="{6366CCA3-9F6F-4074-8E16-9D2B447BCC9C}" type="sibTrans" cxnId="{4664B741-5C47-4655-BA72-849ACF99A4A1}">
      <dgm:prSet/>
      <dgm:spPr/>
      <dgm:t>
        <a:bodyPr/>
        <a:lstStyle/>
        <a:p>
          <a:endParaRPr lang="en-US"/>
        </a:p>
      </dgm:t>
    </dgm:pt>
    <dgm:pt modelId="{8DB6B133-EA1A-48A5-81D2-7037762FA309}">
      <dgm:prSet phldrT="[Text]" custT="1"/>
      <dgm:spPr>
        <a:solidFill>
          <a:srgbClr val="679F1D"/>
        </a:solidFill>
        <a:ln>
          <a:solidFill>
            <a:srgbClr val="679F1D"/>
          </a:solidFill>
        </a:ln>
        <a:effectLst>
          <a:outerShdw blurRad="50800" dist="38100" dir="2700000" algn="tl" rotWithShape="0">
            <a:prstClr val="black">
              <a:alpha val="40000"/>
            </a:prstClr>
          </a:outerShdw>
        </a:effectLst>
      </dgm:spPr>
      <dgm:t>
        <a:bodyPr/>
        <a:lstStyle/>
        <a:p>
          <a:r>
            <a:rPr lang="en-US" sz="2600" b="1" i="0" baseline="0" dirty="0" smtClean="0"/>
            <a:t>Maintaining</a:t>
          </a:r>
          <a:endParaRPr lang="en-US" sz="2600" b="1" i="0" baseline="0" dirty="0"/>
        </a:p>
      </dgm:t>
    </dgm:pt>
    <dgm:pt modelId="{3CC67F44-407C-4DE2-839C-81EF3B9B1A1F}" type="parTrans" cxnId="{6D6D637B-1484-4D58-91E6-18AF6804AC33}">
      <dgm:prSet/>
      <dgm:spPr/>
      <dgm:t>
        <a:bodyPr/>
        <a:lstStyle/>
        <a:p>
          <a:endParaRPr lang="en-US"/>
        </a:p>
      </dgm:t>
    </dgm:pt>
    <dgm:pt modelId="{DD5130E9-049B-4A47-8DCA-641A644C290D}" type="sibTrans" cxnId="{6D6D637B-1484-4D58-91E6-18AF6804AC33}">
      <dgm:prSet/>
      <dgm:spPr/>
      <dgm:t>
        <a:bodyPr/>
        <a:lstStyle/>
        <a:p>
          <a:endParaRPr lang="en-US"/>
        </a:p>
      </dgm:t>
    </dgm:pt>
    <dgm:pt modelId="{62203DB0-B870-4A68-A3F4-0B69418DB700}">
      <dgm:prSet phldrT="[Text]" custT="1"/>
      <dgm:spPr>
        <a:solidFill>
          <a:srgbClr val="7030A0"/>
        </a:solidFill>
        <a:effectLst>
          <a:outerShdw blurRad="50800" dist="38100" dir="2700000" algn="tl" rotWithShape="0">
            <a:prstClr val="black">
              <a:alpha val="40000"/>
            </a:prstClr>
          </a:outerShdw>
        </a:effectLst>
      </dgm:spPr>
      <dgm:t>
        <a:bodyPr/>
        <a:lstStyle/>
        <a:p>
          <a:r>
            <a:rPr lang="en-US" sz="2600" b="1" i="0" baseline="0" dirty="0" smtClean="0"/>
            <a:t>Developing</a:t>
          </a:r>
          <a:endParaRPr lang="en-US" sz="2600" b="1" i="0" baseline="0" dirty="0"/>
        </a:p>
      </dgm:t>
    </dgm:pt>
    <dgm:pt modelId="{4E4F0601-24B1-4206-84CD-F7C80F3F281E}" type="parTrans" cxnId="{D962561D-8A10-483F-9FB0-4D4BD11A4CC5}">
      <dgm:prSet/>
      <dgm:spPr/>
      <dgm:t>
        <a:bodyPr/>
        <a:lstStyle/>
        <a:p>
          <a:endParaRPr lang="en-US"/>
        </a:p>
      </dgm:t>
    </dgm:pt>
    <dgm:pt modelId="{C7625CE4-1857-410A-89A9-A4C7FE129E25}" type="sibTrans" cxnId="{D962561D-8A10-483F-9FB0-4D4BD11A4CC5}">
      <dgm:prSet/>
      <dgm:spPr/>
      <dgm:t>
        <a:bodyPr/>
        <a:lstStyle/>
        <a:p>
          <a:endParaRPr lang="en-US"/>
        </a:p>
      </dgm:t>
    </dgm:pt>
    <dgm:pt modelId="{FC2E8666-96FF-451B-ADE6-1BE1A4C09851}">
      <dgm:prSet phldrT="[Text]" custT="1"/>
      <dgm:spPr>
        <a:solidFill>
          <a:srgbClr val="C00000"/>
        </a:solidFill>
        <a:effectLst>
          <a:outerShdw blurRad="50800" dist="38100" dir="2700000" algn="tl" rotWithShape="0">
            <a:prstClr val="black">
              <a:alpha val="40000"/>
            </a:prstClr>
          </a:outerShdw>
        </a:effectLst>
      </dgm:spPr>
      <dgm:t>
        <a:bodyPr/>
        <a:lstStyle/>
        <a:p>
          <a:r>
            <a:rPr lang="en-US" sz="2600" b="1" i="0" baseline="0" dirty="0" smtClean="0"/>
            <a:t>Acquiring</a:t>
          </a:r>
          <a:endParaRPr lang="en-US" sz="2600" b="1" i="0" baseline="0" dirty="0"/>
        </a:p>
      </dgm:t>
    </dgm:pt>
    <dgm:pt modelId="{81ED30B3-26A9-480E-96BD-A1E2A984F498}" type="parTrans" cxnId="{29B1C9C3-0655-49A9-9D98-B61BED03737D}">
      <dgm:prSet/>
      <dgm:spPr/>
      <dgm:t>
        <a:bodyPr/>
        <a:lstStyle/>
        <a:p>
          <a:endParaRPr lang="en-US"/>
        </a:p>
      </dgm:t>
    </dgm:pt>
    <dgm:pt modelId="{5DE614F0-7E4E-40F0-B754-0598412A4472}" type="sibTrans" cxnId="{29B1C9C3-0655-49A9-9D98-B61BED03737D}">
      <dgm:prSet/>
      <dgm:spPr/>
      <dgm:t>
        <a:bodyPr/>
        <a:lstStyle/>
        <a:p>
          <a:endParaRPr lang="en-US"/>
        </a:p>
      </dgm:t>
    </dgm:pt>
    <dgm:pt modelId="{F0AE2D2F-AC27-4B0E-8D60-8383923B0D70}" type="pres">
      <dgm:prSet presAssocID="{5640FB5B-1493-4CF4-9379-A6734E3A205A}" presName="hierChild1" presStyleCnt="0">
        <dgm:presLayoutVars>
          <dgm:orgChart val="1"/>
          <dgm:chPref val="1"/>
          <dgm:dir/>
          <dgm:animOne val="branch"/>
          <dgm:animLvl val="lvl"/>
          <dgm:resizeHandles/>
        </dgm:presLayoutVars>
      </dgm:prSet>
      <dgm:spPr/>
      <dgm:t>
        <a:bodyPr/>
        <a:lstStyle/>
        <a:p>
          <a:endParaRPr lang="en-US"/>
        </a:p>
      </dgm:t>
    </dgm:pt>
    <dgm:pt modelId="{E77F762F-1B73-4FDE-B817-43A156C3C92D}" type="pres">
      <dgm:prSet presAssocID="{20F916FF-97DD-4E8F-ACA1-C2CB96B66E67}" presName="hierRoot1" presStyleCnt="0">
        <dgm:presLayoutVars>
          <dgm:hierBranch val="init"/>
        </dgm:presLayoutVars>
      </dgm:prSet>
      <dgm:spPr/>
    </dgm:pt>
    <dgm:pt modelId="{455DA1D7-870D-4A1D-AF4F-C13478BADCF1}" type="pres">
      <dgm:prSet presAssocID="{20F916FF-97DD-4E8F-ACA1-C2CB96B66E67}" presName="rootComposite1" presStyleCnt="0"/>
      <dgm:spPr/>
    </dgm:pt>
    <dgm:pt modelId="{7581E23F-EB79-4F63-8EE1-5AFFBFE35791}" type="pres">
      <dgm:prSet presAssocID="{20F916FF-97DD-4E8F-ACA1-C2CB96B66E67}" presName="rootText1" presStyleLbl="node0" presStyleIdx="0" presStyleCnt="1">
        <dgm:presLayoutVars>
          <dgm:chPref val="3"/>
        </dgm:presLayoutVars>
      </dgm:prSet>
      <dgm:spPr>
        <a:prstGeom prst="roundRect">
          <a:avLst/>
        </a:prstGeom>
      </dgm:spPr>
      <dgm:t>
        <a:bodyPr/>
        <a:lstStyle/>
        <a:p>
          <a:endParaRPr lang="en-US"/>
        </a:p>
      </dgm:t>
    </dgm:pt>
    <dgm:pt modelId="{D980508C-4E71-488A-9F72-777ACC0D648A}" type="pres">
      <dgm:prSet presAssocID="{20F916FF-97DD-4E8F-ACA1-C2CB96B66E67}" presName="rootConnector1" presStyleLbl="node1" presStyleIdx="0" presStyleCnt="0"/>
      <dgm:spPr/>
      <dgm:t>
        <a:bodyPr/>
        <a:lstStyle/>
        <a:p>
          <a:endParaRPr lang="en-US"/>
        </a:p>
      </dgm:t>
    </dgm:pt>
    <dgm:pt modelId="{72AF562C-7170-477A-AFDE-B0E7846B008C}" type="pres">
      <dgm:prSet presAssocID="{20F916FF-97DD-4E8F-ACA1-C2CB96B66E67}" presName="hierChild2" presStyleCnt="0"/>
      <dgm:spPr/>
    </dgm:pt>
    <dgm:pt modelId="{91654F36-3A26-4B81-A27B-7C2C6A41C89D}" type="pres">
      <dgm:prSet presAssocID="{81ED30B3-26A9-480E-96BD-A1E2A984F498}" presName="Name37" presStyleLbl="parChTrans1D2" presStyleIdx="0" presStyleCnt="3"/>
      <dgm:spPr/>
      <dgm:t>
        <a:bodyPr/>
        <a:lstStyle/>
        <a:p>
          <a:endParaRPr lang="en-US"/>
        </a:p>
      </dgm:t>
    </dgm:pt>
    <dgm:pt modelId="{70D9206B-E4A3-43F8-A7BD-C7991A43CF20}" type="pres">
      <dgm:prSet presAssocID="{FC2E8666-96FF-451B-ADE6-1BE1A4C09851}" presName="hierRoot2" presStyleCnt="0">
        <dgm:presLayoutVars>
          <dgm:hierBranch val="init"/>
        </dgm:presLayoutVars>
      </dgm:prSet>
      <dgm:spPr/>
    </dgm:pt>
    <dgm:pt modelId="{1738EA1D-7E04-41D6-928F-7559FCD8D54F}" type="pres">
      <dgm:prSet presAssocID="{FC2E8666-96FF-451B-ADE6-1BE1A4C09851}" presName="rootComposite" presStyleCnt="0"/>
      <dgm:spPr/>
    </dgm:pt>
    <dgm:pt modelId="{DFDB80C7-DEDC-432A-8078-1B9EA9712931}" type="pres">
      <dgm:prSet presAssocID="{FC2E8666-96FF-451B-ADE6-1BE1A4C09851}" presName="rootText" presStyleLbl="node2" presStyleIdx="0" presStyleCnt="3">
        <dgm:presLayoutVars>
          <dgm:chPref val="3"/>
        </dgm:presLayoutVars>
      </dgm:prSet>
      <dgm:spPr>
        <a:prstGeom prst="roundRect">
          <a:avLst/>
        </a:prstGeom>
      </dgm:spPr>
      <dgm:t>
        <a:bodyPr/>
        <a:lstStyle/>
        <a:p>
          <a:endParaRPr lang="en-US"/>
        </a:p>
      </dgm:t>
    </dgm:pt>
    <dgm:pt modelId="{36A3B11A-C782-41FD-87DF-40C524056B08}" type="pres">
      <dgm:prSet presAssocID="{FC2E8666-96FF-451B-ADE6-1BE1A4C09851}" presName="rootConnector" presStyleLbl="node2" presStyleIdx="0" presStyleCnt="3"/>
      <dgm:spPr/>
      <dgm:t>
        <a:bodyPr/>
        <a:lstStyle/>
        <a:p>
          <a:endParaRPr lang="en-US"/>
        </a:p>
      </dgm:t>
    </dgm:pt>
    <dgm:pt modelId="{B8D87DAD-1825-4B7A-BB78-BE527963BBA5}" type="pres">
      <dgm:prSet presAssocID="{FC2E8666-96FF-451B-ADE6-1BE1A4C09851}" presName="hierChild4" presStyleCnt="0"/>
      <dgm:spPr/>
    </dgm:pt>
    <dgm:pt modelId="{FA95484C-EC2C-4607-ACD0-08C7A0B200E1}" type="pres">
      <dgm:prSet presAssocID="{FC2E8666-96FF-451B-ADE6-1BE1A4C09851}" presName="hierChild5" presStyleCnt="0"/>
      <dgm:spPr/>
    </dgm:pt>
    <dgm:pt modelId="{BEA9F959-A1AE-4E9F-8FE4-50F87887FAFF}" type="pres">
      <dgm:prSet presAssocID="{3CC67F44-407C-4DE2-839C-81EF3B9B1A1F}" presName="Name37" presStyleLbl="parChTrans1D2" presStyleIdx="1" presStyleCnt="3"/>
      <dgm:spPr/>
      <dgm:t>
        <a:bodyPr/>
        <a:lstStyle/>
        <a:p>
          <a:endParaRPr lang="en-US"/>
        </a:p>
      </dgm:t>
    </dgm:pt>
    <dgm:pt modelId="{44D27E8E-10DA-4047-8D7A-8B945E0C3E50}" type="pres">
      <dgm:prSet presAssocID="{8DB6B133-EA1A-48A5-81D2-7037762FA309}" presName="hierRoot2" presStyleCnt="0">
        <dgm:presLayoutVars>
          <dgm:hierBranch val="init"/>
        </dgm:presLayoutVars>
      </dgm:prSet>
      <dgm:spPr/>
    </dgm:pt>
    <dgm:pt modelId="{A4CB9B10-A7D0-406E-B1C9-0B513EC42FE1}" type="pres">
      <dgm:prSet presAssocID="{8DB6B133-EA1A-48A5-81D2-7037762FA309}" presName="rootComposite" presStyleCnt="0"/>
      <dgm:spPr/>
    </dgm:pt>
    <dgm:pt modelId="{0F7DEAF0-CC4C-4BAC-A37C-A0B1B5A8B248}" type="pres">
      <dgm:prSet presAssocID="{8DB6B133-EA1A-48A5-81D2-7037762FA309}" presName="rootText" presStyleLbl="node2" presStyleIdx="1" presStyleCnt="3">
        <dgm:presLayoutVars>
          <dgm:chPref val="3"/>
        </dgm:presLayoutVars>
      </dgm:prSet>
      <dgm:spPr>
        <a:prstGeom prst="roundRect">
          <a:avLst/>
        </a:prstGeom>
      </dgm:spPr>
      <dgm:t>
        <a:bodyPr/>
        <a:lstStyle/>
        <a:p>
          <a:endParaRPr lang="en-US"/>
        </a:p>
      </dgm:t>
    </dgm:pt>
    <dgm:pt modelId="{AE40FF03-4386-4C3E-ACFC-8528985085E2}" type="pres">
      <dgm:prSet presAssocID="{8DB6B133-EA1A-48A5-81D2-7037762FA309}" presName="rootConnector" presStyleLbl="node2" presStyleIdx="1" presStyleCnt="3"/>
      <dgm:spPr/>
      <dgm:t>
        <a:bodyPr/>
        <a:lstStyle/>
        <a:p>
          <a:endParaRPr lang="en-US"/>
        </a:p>
      </dgm:t>
    </dgm:pt>
    <dgm:pt modelId="{341BB89F-B12B-4E3C-BBC9-D7E755914D00}" type="pres">
      <dgm:prSet presAssocID="{8DB6B133-EA1A-48A5-81D2-7037762FA309}" presName="hierChild4" presStyleCnt="0"/>
      <dgm:spPr/>
    </dgm:pt>
    <dgm:pt modelId="{2EB1F1C3-A71C-4EA0-B920-52EA2F8F911F}" type="pres">
      <dgm:prSet presAssocID="{8DB6B133-EA1A-48A5-81D2-7037762FA309}" presName="hierChild5" presStyleCnt="0"/>
      <dgm:spPr/>
    </dgm:pt>
    <dgm:pt modelId="{9CC280DE-08AE-49AA-BE3B-1A95081097BD}" type="pres">
      <dgm:prSet presAssocID="{4E4F0601-24B1-4206-84CD-F7C80F3F281E}" presName="Name37" presStyleLbl="parChTrans1D2" presStyleIdx="2" presStyleCnt="3"/>
      <dgm:spPr/>
      <dgm:t>
        <a:bodyPr/>
        <a:lstStyle/>
        <a:p>
          <a:endParaRPr lang="en-US"/>
        </a:p>
      </dgm:t>
    </dgm:pt>
    <dgm:pt modelId="{8903F100-52A0-4AC4-A07D-D47631E3C236}" type="pres">
      <dgm:prSet presAssocID="{62203DB0-B870-4A68-A3F4-0B69418DB700}" presName="hierRoot2" presStyleCnt="0">
        <dgm:presLayoutVars>
          <dgm:hierBranch val="init"/>
        </dgm:presLayoutVars>
      </dgm:prSet>
      <dgm:spPr/>
    </dgm:pt>
    <dgm:pt modelId="{3EF53ABF-4468-4458-9431-C4A4537FD7EB}" type="pres">
      <dgm:prSet presAssocID="{62203DB0-B870-4A68-A3F4-0B69418DB700}" presName="rootComposite" presStyleCnt="0"/>
      <dgm:spPr/>
    </dgm:pt>
    <dgm:pt modelId="{E65C85A5-9522-47F2-ACAB-3918E5B679D2}" type="pres">
      <dgm:prSet presAssocID="{62203DB0-B870-4A68-A3F4-0B69418DB700}" presName="rootText" presStyleLbl="node2" presStyleIdx="2" presStyleCnt="3">
        <dgm:presLayoutVars>
          <dgm:chPref val="3"/>
        </dgm:presLayoutVars>
      </dgm:prSet>
      <dgm:spPr>
        <a:prstGeom prst="roundRect">
          <a:avLst/>
        </a:prstGeom>
      </dgm:spPr>
      <dgm:t>
        <a:bodyPr/>
        <a:lstStyle/>
        <a:p>
          <a:endParaRPr lang="en-US"/>
        </a:p>
      </dgm:t>
    </dgm:pt>
    <dgm:pt modelId="{DDC57632-D810-4AF6-8814-0C97D0CCDC1C}" type="pres">
      <dgm:prSet presAssocID="{62203DB0-B870-4A68-A3F4-0B69418DB700}" presName="rootConnector" presStyleLbl="node2" presStyleIdx="2" presStyleCnt="3"/>
      <dgm:spPr/>
      <dgm:t>
        <a:bodyPr/>
        <a:lstStyle/>
        <a:p>
          <a:endParaRPr lang="en-US"/>
        </a:p>
      </dgm:t>
    </dgm:pt>
    <dgm:pt modelId="{51D5349F-614F-4280-AFD1-D0349E8AD41B}" type="pres">
      <dgm:prSet presAssocID="{62203DB0-B870-4A68-A3F4-0B69418DB700}" presName="hierChild4" presStyleCnt="0"/>
      <dgm:spPr/>
    </dgm:pt>
    <dgm:pt modelId="{2BADE28A-E67C-411B-B2C9-D21DAA485F3E}" type="pres">
      <dgm:prSet presAssocID="{62203DB0-B870-4A68-A3F4-0B69418DB700}" presName="hierChild5" presStyleCnt="0"/>
      <dgm:spPr/>
    </dgm:pt>
    <dgm:pt modelId="{778D9A4E-1C92-4116-9CA4-9676514621F7}" type="pres">
      <dgm:prSet presAssocID="{20F916FF-97DD-4E8F-ACA1-C2CB96B66E67}" presName="hierChild3" presStyleCnt="0"/>
      <dgm:spPr/>
    </dgm:pt>
  </dgm:ptLst>
  <dgm:cxnLst>
    <dgm:cxn modelId="{29B1C9C3-0655-49A9-9D98-B61BED03737D}" srcId="{20F916FF-97DD-4E8F-ACA1-C2CB96B66E67}" destId="{FC2E8666-96FF-451B-ADE6-1BE1A4C09851}" srcOrd="0" destOrd="0" parTransId="{81ED30B3-26A9-480E-96BD-A1E2A984F498}" sibTransId="{5DE614F0-7E4E-40F0-B754-0598412A4472}"/>
    <dgm:cxn modelId="{FD3E675E-EF65-AA4E-8005-DDF762565746}" type="presOf" srcId="{20F916FF-97DD-4E8F-ACA1-C2CB96B66E67}" destId="{7581E23F-EB79-4F63-8EE1-5AFFBFE35791}" srcOrd="0" destOrd="0" presId="urn:microsoft.com/office/officeart/2005/8/layout/orgChart1"/>
    <dgm:cxn modelId="{6D6D637B-1484-4D58-91E6-18AF6804AC33}" srcId="{20F916FF-97DD-4E8F-ACA1-C2CB96B66E67}" destId="{8DB6B133-EA1A-48A5-81D2-7037762FA309}" srcOrd="1" destOrd="0" parTransId="{3CC67F44-407C-4DE2-839C-81EF3B9B1A1F}" sibTransId="{DD5130E9-049B-4A47-8DCA-641A644C290D}"/>
    <dgm:cxn modelId="{776897C6-2F52-594F-80B3-FEF5F9F39D3D}" type="presOf" srcId="{FC2E8666-96FF-451B-ADE6-1BE1A4C09851}" destId="{36A3B11A-C782-41FD-87DF-40C524056B08}" srcOrd="1" destOrd="0" presId="urn:microsoft.com/office/officeart/2005/8/layout/orgChart1"/>
    <dgm:cxn modelId="{AC7F515A-4D6B-DA4C-B4ED-3A933166B58E}" type="presOf" srcId="{81ED30B3-26A9-480E-96BD-A1E2A984F498}" destId="{91654F36-3A26-4B81-A27B-7C2C6A41C89D}" srcOrd="0" destOrd="0" presId="urn:microsoft.com/office/officeart/2005/8/layout/orgChart1"/>
    <dgm:cxn modelId="{5C346B3E-96DE-6F45-B0DD-2ACA7DD8B5E6}" type="presOf" srcId="{8DB6B133-EA1A-48A5-81D2-7037762FA309}" destId="{AE40FF03-4386-4C3E-ACFC-8528985085E2}" srcOrd="1" destOrd="0" presId="urn:microsoft.com/office/officeart/2005/8/layout/orgChart1"/>
    <dgm:cxn modelId="{4664B741-5C47-4655-BA72-849ACF99A4A1}" srcId="{5640FB5B-1493-4CF4-9379-A6734E3A205A}" destId="{20F916FF-97DD-4E8F-ACA1-C2CB96B66E67}" srcOrd="0" destOrd="0" parTransId="{AAECA772-58B7-435B-AE49-F1D37566166B}" sibTransId="{6366CCA3-9F6F-4074-8E16-9D2B447BCC9C}"/>
    <dgm:cxn modelId="{D962561D-8A10-483F-9FB0-4D4BD11A4CC5}" srcId="{20F916FF-97DD-4E8F-ACA1-C2CB96B66E67}" destId="{62203DB0-B870-4A68-A3F4-0B69418DB700}" srcOrd="2" destOrd="0" parTransId="{4E4F0601-24B1-4206-84CD-F7C80F3F281E}" sibTransId="{C7625CE4-1857-410A-89A9-A4C7FE129E25}"/>
    <dgm:cxn modelId="{43B0C620-07EE-F94E-9F20-AA317FA7BB7E}" type="presOf" srcId="{FC2E8666-96FF-451B-ADE6-1BE1A4C09851}" destId="{DFDB80C7-DEDC-432A-8078-1B9EA9712931}" srcOrd="0" destOrd="0" presId="urn:microsoft.com/office/officeart/2005/8/layout/orgChart1"/>
    <dgm:cxn modelId="{05A63DAB-6ABB-9947-9207-A1258421617E}" type="presOf" srcId="{5640FB5B-1493-4CF4-9379-A6734E3A205A}" destId="{F0AE2D2F-AC27-4B0E-8D60-8383923B0D70}" srcOrd="0" destOrd="0" presId="urn:microsoft.com/office/officeart/2005/8/layout/orgChart1"/>
    <dgm:cxn modelId="{CB5AE927-2457-C64B-8347-2E5D6FDEC065}" type="presOf" srcId="{62203DB0-B870-4A68-A3F4-0B69418DB700}" destId="{E65C85A5-9522-47F2-ACAB-3918E5B679D2}" srcOrd="0" destOrd="0" presId="urn:microsoft.com/office/officeart/2005/8/layout/orgChart1"/>
    <dgm:cxn modelId="{91716DE4-8745-BD44-8F2B-4EDABB4B7EC3}" type="presOf" srcId="{62203DB0-B870-4A68-A3F4-0B69418DB700}" destId="{DDC57632-D810-4AF6-8814-0C97D0CCDC1C}" srcOrd="1" destOrd="0" presId="urn:microsoft.com/office/officeart/2005/8/layout/orgChart1"/>
    <dgm:cxn modelId="{4E776F69-2B1F-E84B-AFD8-544B45AFEF21}" type="presOf" srcId="{4E4F0601-24B1-4206-84CD-F7C80F3F281E}" destId="{9CC280DE-08AE-49AA-BE3B-1A95081097BD}" srcOrd="0" destOrd="0" presId="urn:microsoft.com/office/officeart/2005/8/layout/orgChart1"/>
    <dgm:cxn modelId="{5EDB7945-E612-ED4A-ADBA-704FFF795D41}" type="presOf" srcId="{20F916FF-97DD-4E8F-ACA1-C2CB96B66E67}" destId="{D980508C-4E71-488A-9F72-777ACC0D648A}" srcOrd="1" destOrd="0" presId="urn:microsoft.com/office/officeart/2005/8/layout/orgChart1"/>
    <dgm:cxn modelId="{5647AB36-CD49-C94F-9EFF-464C4EEC1D90}" type="presOf" srcId="{8DB6B133-EA1A-48A5-81D2-7037762FA309}" destId="{0F7DEAF0-CC4C-4BAC-A37C-A0B1B5A8B248}" srcOrd="0" destOrd="0" presId="urn:microsoft.com/office/officeart/2005/8/layout/orgChart1"/>
    <dgm:cxn modelId="{38518D93-2A21-744A-B225-575C0F08F456}" type="presOf" srcId="{3CC67F44-407C-4DE2-839C-81EF3B9B1A1F}" destId="{BEA9F959-A1AE-4E9F-8FE4-50F87887FAFF}" srcOrd="0" destOrd="0" presId="urn:microsoft.com/office/officeart/2005/8/layout/orgChart1"/>
    <dgm:cxn modelId="{3F720DAB-7FF0-BC42-BEEB-7B1BA0BFF116}" type="presParOf" srcId="{F0AE2D2F-AC27-4B0E-8D60-8383923B0D70}" destId="{E77F762F-1B73-4FDE-B817-43A156C3C92D}" srcOrd="0" destOrd="0" presId="urn:microsoft.com/office/officeart/2005/8/layout/orgChart1"/>
    <dgm:cxn modelId="{4217BA08-DAF2-7C42-9506-0AC4CEF8A965}" type="presParOf" srcId="{E77F762F-1B73-4FDE-B817-43A156C3C92D}" destId="{455DA1D7-870D-4A1D-AF4F-C13478BADCF1}" srcOrd="0" destOrd="0" presId="urn:microsoft.com/office/officeart/2005/8/layout/orgChart1"/>
    <dgm:cxn modelId="{7DBE2D9A-9E56-E94D-9792-6CD51D276008}" type="presParOf" srcId="{455DA1D7-870D-4A1D-AF4F-C13478BADCF1}" destId="{7581E23F-EB79-4F63-8EE1-5AFFBFE35791}" srcOrd="0" destOrd="0" presId="urn:microsoft.com/office/officeart/2005/8/layout/orgChart1"/>
    <dgm:cxn modelId="{AC693547-8708-7C41-91E3-529A2ECC8FE7}" type="presParOf" srcId="{455DA1D7-870D-4A1D-AF4F-C13478BADCF1}" destId="{D980508C-4E71-488A-9F72-777ACC0D648A}" srcOrd="1" destOrd="0" presId="urn:microsoft.com/office/officeart/2005/8/layout/orgChart1"/>
    <dgm:cxn modelId="{9CCF4CE5-CDC7-C24C-A99B-CD9B4C98A962}" type="presParOf" srcId="{E77F762F-1B73-4FDE-B817-43A156C3C92D}" destId="{72AF562C-7170-477A-AFDE-B0E7846B008C}" srcOrd="1" destOrd="0" presId="urn:microsoft.com/office/officeart/2005/8/layout/orgChart1"/>
    <dgm:cxn modelId="{C9FB64A8-6944-ED4E-AF03-ECE828705CFC}" type="presParOf" srcId="{72AF562C-7170-477A-AFDE-B0E7846B008C}" destId="{91654F36-3A26-4B81-A27B-7C2C6A41C89D}" srcOrd="0" destOrd="0" presId="urn:microsoft.com/office/officeart/2005/8/layout/orgChart1"/>
    <dgm:cxn modelId="{D5B99CEA-28F5-D343-BFD1-EEBA25652CB4}" type="presParOf" srcId="{72AF562C-7170-477A-AFDE-B0E7846B008C}" destId="{70D9206B-E4A3-43F8-A7BD-C7991A43CF20}" srcOrd="1" destOrd="0" presId="urn:microsoft.com/office/officeart/2005/8/layout/orgChart1"/>
    <dgm:cxn modelId="{521EC5D8-ECA8-C442-8703-04F3EEF8E54A}" type="presParOf" srcId="{70D9206B-E4A3-43F8-A7BD-C7991A43CF20}" destId="{1738EA1D-7E04-41D6-928F-7559FCD8D54F}" srcOrd="0" destOrd="0" presId="urn:microsoft.com/office/officeart/2005/8/layout/orgChart1"/>
    <dgm:cxn modelId="{68112C77-951D-4B4D-A169-E6DE4721F3DD}" type="presParOf" srcId="{1738EA1D-7E04-41D6-928F-7559FCD8D54F}" destId="{DFDB80C7-DEDC-432A-8078-1B9EA9712931}" srcOrd="0" destOrd="0" presId="urn:microsoft.com/office/officeart/2005/8/layout/orgChart1"/>
    <dgm:cxn modelId="{45EF32C4-019C-DD4A-997E-D03098F40279}" type="presParOf" srcId="{1738EA1D-7E04-41D6-928F-7559FCD8D54F}" destId="{36A3B11A-C782-41FD-87DF-40C524056B08}" srcOrd="1" destOrd="0" presId="urn:microsoft.com/office/officeart/2005/8/layout/orgChart1"/>
    <dgm:cxn modelId="{57C2FDAB-9E9B-CB40-8B13-B977B943F152}" type="presParOf" srcId="{70D9206B-E4A3-43F8-A7BD-C7991A43CF20}" destId="{B8D87DAD-1825-4B7A-BB78-BE527963BBA5}" srcOrd="1" destOrd="0" presId="urn:microsoft.com/office/officeart/2005/8/layout/orgChart1"/>
    <dgm:cxn modelId="{1E65CF45-D9CF-9645-806E-6C649A331E04}" type="presParOf" srcId="{70D9206B-E4A3-43F8-A7BD-C7991A43CF20}" destId="{FA95484C-EC2C-4607-ACD0-08C7A0B200E1}" srcOrd="2" destOrd="0" presId="urn:microsoft.com/office/officeart/2005/8/layout/orgChart1"/>
    <dgm:cxn modelId="{95B98420-983F-F248-84E9-A1E817D8AC1E}" type="presParOf" srcId="{72AF562C-7170-477A-AFDE-B0E7846B008C}" destId="{BEA9F959-A1AE-4E9F-8FE4-50F87887FAFF}" srcOrd="2" destOrd="0" presId="urn:microsoft.com/office/officeart/2005/8/layout/orgChart1"/>
    <dgm:cxn modelId="{DE3F2733-CD83-AF49-9ADF-5FA4167CB286}" type="presParOf" srcId="{72AF562C-7170-477A-AFDE-B0E7846B008C}" destId="{44D27E8E-10DA-4047-8D7A-8B945E0C3E50}" srcOrd="3" destOrd="0" presId="urn:microsoft.com/office/officeart/2005/8/layout/orgChart1"/>
    <dgm:cxn modelId="{713AE747-9599-D949-805C-D0E6E36F5754}" type="presParOf" srcId="{44D27E8E-10DA-4047-8D7A-8B945E0C3E50}" destId="{A4CB9B10-A7D0-406E-B1C9-0B513EC42FE1}" srcOrd="0" destOrd="0" presId="urn:microsoft.com/office/officeart/2005/8/layout/orgChart1"/>
    <dgm:cxn modelId="{348E0516-E475-374F-A35C-C7E0C22E120A}" type="presParOf" srcId="{A4CB9B10-A7D0-406E-B1C9-0B513EC42FE1}" destId="{0F7DEAF0-CC4C-4BAC-A37C-A0B1B5A8B248}" srcOrd="0" destOrd="0" presId="urn:microsoft.com/office/officeart/2005/8/layout/orgChart1"/>
    <dgm:cxn modelId="{BEDF74FF-ED97-1A4E-B850-870ED774CE8E}" type="presParOf" srcId="{A4CB9B10-A7D0-406E-B1C9-0B513EC42FE1}" destId="{AE40FF03-4386-4C3E-ACFC-8528985085E2}" srcOrd="1" destOrd="0" presId="urn:microsoft.com/office/officeart/2005/8/layout/orgChart1"/>
    <dgm:cxn modelId="{2FA83B21-218A-5849-A175-48BBF03C6913}" type="presParOf" srcId="{44D27E8E-10DA-4047-8D7A-8B945E0C3E50}" destId="{341BB89F-B12B-4E3C-BBC9-D7E755914D00}" srcOrd="1" destOrd="0" presId="urn:microsoft.com/office/officeart/2005/8/layout/orgChart1"/>
    <dgm:cxn modelId="{0B9E389C-6C51-624A-BFD1-7595F39D9433}" type="presParOf" srcId="{44D27E8E-10DA-4047-8D7A-8B945E0C3E50}" destId="{2EB1F1C3-A71C-4EA0-B920-52EA2F8F911F}" srcOrd="2" destOrd="0" presId="urn:microsoft.com/office/officeart/2005/8/layout/orgChart1"/>
    <dgm:cxn modelId="{EBF41619-B640-314A-8B68-AD96771207CC}" type="presParOf" srcId="{72AF562C-7170-477A-AFDE-B0E7846B008C}" destId="{9CC280DE-08AE-49AA-BE3B-1A95081097BD}" srcOrd="4" destOrd="0" presId="urn:microsoft.com/office/officeart/2005/8/layout/orgChart1"/>
    <dgm:cxn modelId="{FD810871-BC60-CC42-86E3-735B40372C98}" type="presParOf" srcId="{72AF562C-7170-477A-AFDE-B0E7846B008C}" destId="{8903F100-52A0-4AC4-A07D-D47631E3C236}" srcOrd="5" destOrd="0" presId="urn:microsoft.com/office/officeart/2005/8/layout/orgChart1"/>
    <dgm:cxn modelId="{E9659746-F30E-3646-8F02-E5B9E1187993}" type="presParOf" srcId="{8903F100-52A0-4AC4-A07D-D47631E3C236}" destId="{3EF53ABF-4468-4458-9431-C4A4537FD7EB}" srcOrd="0" destOrd="0" presId="urn:microsoft.com/office/officeart/2005/8/layout/orgChart1"/>
    <dgm:cxn modelId="{DC916404-88F3-694A-8356-013C7ADBCF11}" type="presParOf" srcId="{3EF53ABF-4468-4458-9431-C4A4537FD7EB}" destId="{E65C85A5-9522-47F2-ACAB-3918E5B679D2}" srcOrd="0" destOrd="0" presId="urn:microsoft.com/office/officeart/2005/8/layout/orgChart1"/>
    <dgm:cxn modelId="{EBA6EA18-2B1B-C642-A676-CD4960F8C736}" type="presParOf" srcId="{3EF53ABF-4468-4458-9431-C4A4537FD7EB}" destId="{DDC57632-D810-4AF6-8814-0C97D0CCDC1C}" srcOrd="1" destOrd="0" presId="urn:microsoft.com/office/officeart/2005/8/layout/orgChart1"/>
    <dgm:cxn modelId="{8755C3EE-4E64-0D46-85AC-593BFC27CCF3}" type="presParOf" srcId="{8903F100-52A0-4AC4-A07D-D47631E3C236}" destId="{51D5349F-614F-4280-AFD1-D0349E8AD41B}" srcOrd="1" destOrd="0" presId="urn:microsoft.com/office/officeart/2005/8/layout/orgChart1"/>
    <dgm:cxn modelId="{A86D6410-29F7-764F-8A7A-07603CFB848C}" type="presParOf" srcId="{8903F100-52A0-4AC4-A07D-D47631E3C236}" destId="{2BADE28A-E67C-411B-B2C9-D21DAA485F3E}" srcOrd="2" destOrd="0" presId="urn:microsoft.com/office/officeart/2005/8/layout/orgChart1"/>
    <dgm:cxn modelId="{4D89BF16-C005-4D4F-AD0C-2848AB15C7F0}" type="presParOf" srcId="{E77F762F-1B73-4FDE-B817-43A156C3C92D}" destId="{778D9A4E-1C92-4116-9CA4-9676514621F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D23DC4-B285-41E2-8D4E-816EEC96D99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AA80AC6-E70E-4E2D-83FC-0C08236FE69A}">
      <dgm:prSet phldrT="[Text]" custT="1"/>
      <dgm:spPr>
        <a:solidFill>
          <a:srgbClr val="00709A"/>
        </a:solidFill>
        <a:ln>
          <a:solidFill>
            <a:schemeClr val="bg1"/>
          </a:solidFill>
        </a:ln>
        <a:effectLst>
          <a:outerShdw blurRad="50800" dist="38100" dir="2700000" algn="tl" rotWithShape="0">
            <a:prstClr val="black">
              <a:alpha val="40000"/>
            </a:prstClr>
          </a:outerShdw>
        </a:effectLst>
      </dgm:spPr>
      <dgm:t>
        <a:bodyPr/>
        <a:lstStyle/>
        <a:p>
          <a:r>
            <a:rPr lang="en-US" sz="2000" b="1" dirty="0" smtClean="0"/>
            <a:t>Employment Applications</a:t>
          </a:r>
          <a:endParaRPr lang="en-US" sz="2000" b="1" dirty="0"/>
        </a:p>
      </dgm:t>
    </dgm:pt>
    <dgm:pt modelId="{FD81617B-6AB4-401F-AB48-89EA1D1B3ED5}" type="parTrans" cxnId="{D15F3A3B-EB4E-4087-91A5-6E5AD032E4E8}">
      <dgm:prSet/>
      <dgm:spPr/>
      <dgm:t>
        <a:bodyPr/>
        <a:lstStyle/>
        <a:p>
          <a:endParaRPr lang="en-US"/>
        </a:p>
      </dgm:t>
    </dgm:pt>
    <dgm:pt modelId="{0AD5D70C-E0DD-4184-AF1E-4D3401AC6F1F}" type="sibTrans" cxnId="{D15F3A3B-EB4E-4087-91A5-6E5AD032E4E8}">
      <dgm:prSet/>
      <dgm:spPr/>
      <dgm:t>
        <a:bodyPr/>
        <a:lstStyle/>
        <a:p>
          <a:endParaRPr lang="en-US"/>
        </a:p>
      </dgm:t>
    </dgm:pt>
    <dgm:pt modelId="{E2715BFF-80DA-4EE0-A014-DFAD91C43263}">
      <dgm:prSet phldrT="[Text]" custT="1"/>
      <dgm:spPr>
        <a:solidFill>
          <a:srgbClr val="CC0066"/>
        </a:solidFill>
        <a:ln>
          <a:solidFill>
            <a:schemeClr val="bg1"/>
          </a:solidFill>
        </a:ln>
        <a:effectLst>
          <a:outerShdw blurRad="50800" dist="38100" dir="2700000" algn="tl" rotWithShape="0">
            <a:prstClr val="black">
              <a:alpha val="40000"/>
            </a:prstClr>
          </a:outerShdw>
        </a:effectLst>
      </dgm:spPr>
      <dgm:t>
        <a:bodyPr/>
        <a:lstStyle/>
        <a:p>
          <a:r>
            <a:rPr lang="en-US" sz="2000" b="1" dirty="0" smtClean="0"/>
            <a:t>Resumes</a:t>
          </a:r>
          <a:endParaRPr lang="en-US" sz="2000" b="1" dirty="0"/>
        </a:p>
      </dgm:t>
    </dgm:pt>
    <dgm:pt modelId="{4E374C67-6DB8-4D8B-B078-7B802F5A3493}" type="parTrans" cxnId="{2CD22DBB-CF68-441F-ADF4-DB16611F5251}">
      <dgm:prSet/>
      <dgm:spPr/>
      <dgm:t>
        <a:bodyPr/>
        <a:lstStyle/>
        <a:p>
          <a:endParaRPr lang="en-US"/>
        </a:p>
      </dgm:t>
    </dgm:pt>
    <dgm:pt modelId="{B963B25B-B2CD-4840-967F-7663027B4103}" type="sibTrans" cxnId="{2CD22DBB-CF68-441F-ADF4-DB16611F5251}">
      <dgm:prSet/>
      <dgm:spPr/>
      <dgm:t>
        <a:bodyPr/>
        <a:lstStyle/>
        <a:p>
          <a:endParaRPr lang="en-US"/>
        </a:p>
      </dgm:t>
    </dgm:pt>
    <dgm:pt modelId="{657A3972-56FD-40D0-BB5F-0F2BC23B2BFC}">
      <dgm:prSet phldrT="[Text]" custT="1"/>
      <dgm:spPr>
        <a:solidFill>
          <a:srgbClr val="C00000"/>
        </a:solidFill>
        <a:ln>
          <a:solidFill>
            <a:schemeClr val="bg1"/>
          </a:solidFill>
        </a:ln>
        <a:effectLst>
          <a:outerShdw blurRad="50800" dist="38100" dir="2700000" algn="tl" rotWithShape="0">
            <a:prstClr val="black">
              <a:alpha val="40000"/>
            </a:prstClr>
          </a:outerShdw>
        </a:effectLst>
      </dgm:spPr>
      <dgm:t>
        <a:bodyPr/>
        <a:lstStyle/>
        <a:p>
          <a:r>
            <a:rPr lang="en-US" sz="2000" b="1" dirty="0" smtClean="0"/>
            <a:t>Employment Tests</a:t>
          </a:r>
          <a:endParaRPr lang="en-US" sz="2000" b="1" dirty="0"/>
        </a:p>
      </dgm:t>
    </dgm:pt>
    <dgm:pt modelId="{02B9F264-CEB4-4834-B469-3F3B52E9B7C2}" type="parTrans" cxnId="{A39A8771-A880-4606-B5C6-772D1D3F2C2E}">
      <dgm:prSet/>
      <dgm:spPr/>
      <dgm:t>
        <a:bodyPr/>
        <a:lstStyle/>
        <a:p>
          <a:endParaRPr lang="en-US"/>
        </a:p>
      </dgm:t>
    </dgm:pt>
    <dgm:pt modelId="{B2A42AD0-0AE0-4581-886F-9252D6FD86CF}" type="sibTrans" cxnId="{A39A8771-A880-4606-B5C6-772D1D3F2C2E}">
      <dgm:prSet/>
      <dgm:spPr/>
      <dgm:t>
        <a:bodyPr/>
        <a:lstStyle/>
        <a:p>
          <a:endParaRPr lang="en-US"/>
        </a:p>
      </dgm:t>
    </dgm:pt>
    <dgm:pt modelId="{D78B92A8-3827-440C-9457-94806EA7FD41}">
      <dgm:prSet phldrT="[Text]" custT="1"/>
      <dgm:spPr>
        <a:solidFill>
          <a:srgbClr val="679F1D"/>
        </a:solidFill>
        <a:ln>
          <a:solidFill>
            <a:schemeClr val="bg1"/>
          </a:solidFill>
        </a:ln>
        <a:effectLst>
          <a:outerShdw blurRad="50800" dist="38100" dir="2700000" algn="tl" rotWithShape="0">
            <a:prstClr val="black">
              <a:alpha val="40000"/>
            </a:prstClr>
          </a:outerShdw>
        </a:effectLst>
      </dgm:spPr>
      <dgm:t>
        <a:bodyPr/>
        <a:lstStyle/>
        <a:p>
          <a:r>
            <a:rPr lang="en-US" sz="2000" b="1" dirty="0" smtClean="0"/>
            <a:t>Interviews</a:t>
          </a:r>
          <a:endParaRPr lang="en-US" sz="2000" b="1" dirty="0"/>
        </a:p>
      </dgm:t>
    </dgm:pt>
    <dgm:pt modelId="{CB1B3A36-737F-4AA1-B7F7-C7832D6BC1A2}" type="parTrans" cxnId="{C182AA6C-8FFB-426A-929D-B39255A840B4}">
      <dgm:prSet/>
      <dgm:spPr/>
      <dgm:t>
        <a:bodyPr/>
        <a:lstStyle/>
        <a:p>
          <a:endParaRPr lang="en-US"/>
        </a:p>
      </dgm:t>
    </dgm:pt>
    <dgm:pt modelId="{86797DCD-7BD7-4E6F-BBBA-589D05303A21}" type="sibTrans" cxnId="{C182AA6C-8FFB-426A-929D-B39255A840B4}">
      <dgm:prSet/>
      <dgm:spPr/>
      <dgm:t>
        <a:bodyPr/>
        <a:lstStyle/>
        <a:p>
          <a:endParaRPr lang="en-US"/>
        </a:p>
      </dgm:t>
    </dgm:pt>
    <dgm:pt modelId="{CF0920F9-4AB3-4D9D-A9DD-5691FA26DE4B}">
      <dgm:prSet phldrT="[Text]" custT="1"/>
      <dgm:spPr>
        <a:solidFill>
          <a:srgbClr val="EDC42F"/>
        </a:solidFill>
        <a:ln>
          <a:solidFill>
            <a:schemeClr val="bg1"/>
          </a:solidFill>
        </a:ln>
        <a:effectLst>
          <a:outerShdw blurRad="50800" dist="38100" dir="2700000" algn="tl" rotWithShape="0">
            <a:prstClr val="black">
              <a:alpha val="40000"/>
            </a:prstClr>
          </a:outerShdw>
        </a:effectLst>
      </dgm:spPr>
      <dgm:t>
        <a:bodyPr/>
        <a:lstStyle/>
        <a:p>
          <a:r>
            <a:rPr lang="en-US" sz="2000" b="1" dirty="0" smtClean="0"/>
            <a:t>References</a:t>
          </a:r>
          <a:endParaRPr lang="en-US" sz="2000" b="1" dirty="0"/>
        </a:p>
      </dgm:t>
    </dgm:pt>
    <dgm:pt modelId="{1A30CFC6-5DDB-4D8B-B674-7C49087438CE}" type="parTrans" cxnId="{0801CE11-9830-446F-B61B-32CC361B1B0F}">
      <dgm:prSet/>
      <dgm:spPr/>
      <dgm:t>
        <a:bodyPr/>
        <a:lstStyle/>
        <a:p>
          <a:endParaRPr lang="en-US"/>
        </a:p>
      </dgm:t>
    </dgm:pt>
    <dgm:pt modelId="{98785E08-EAAF-42F3-AB37-5024CC5BAB2E}" type="sibTrans" cxnId="{0801CE11-9830-446F-B61B-32CC361B1B0F}">
      <dgm:prSet/>
      <dgm:spPr/>
      <dgm:t>
        <a:bodyPr/>
        <a:lstStyle/>
        <a:p>
          <a:endParaRPr lang="en-US"/>
        </a:p>
      </dgm:t>
    </dgm:pt>
    <dgm:pt modelId="{1D436E60-9601-A14C-BA5C-C2CF4CC82D15}">
      <dgm:prSet phldrT="[Text]" custT="1"/>
      <dgm:spPr>
        <a:solidFill>
          <a:srgbClr val="FD6666"/>
        </a:solidFill>
        <a:ln>
          <a:solidFill>
            <a:schemeClr val="bg1"/>
          </a:solidFill>
        </a:ln>
        <a:effectLst>
          <a:outerShdw blurRad="50800" dist="38100" dir="2700000" algn="tl" rotWithShape="0">
            <a:prstClr val="black">
              <a:alpha val="40000"/>
            </a:prstClr>
          </a:outerShdw>
        </a:effectLst>
      </dgm:spPr>
      <dgm:t>
        <a:bodyPr/>
        <a:lstStyle/>
        <a:p>
          <a:r>
            <a:rPr lang="en-US" sz="2000" b="1" dirty="0" smtClean="0"/>
            <a:t>Social Media</a:t>
          </a:r>
          <a:endParaRPr lang="en-US" sz="2000" b="1" dirty="0"/>
        </a:p>
      </dgm:t>
    </dgm:pt>
    <dgm:pt modelId="{580E3703-4328-2640-ABA0-10536B733BB6}" type="parTrans" cxnId="{BC52EC7E-3155-6748-B1AC-4B48F2A35BB4}">
      <dgm:prSet/>
      <dgm:spPr/>
      <dgm:t>
        <a:bodyPr/>
        <a:lstStyle/>
        <a:p>
          <a:endParaRPr lang="en-US"/>
        </a:p>
      </dgm:t>
    </dgm:pt>
    <dgm:pt modelId="{386BB178-40EA-E043-B7AA-4BA311A59C22}" type="sibTrans" cxnId="{BC52EC7E-3155-6748-B1AC-4B48F2A35BB4}">
      <dgm:prSet/>
      <dgm:spPr/>
      <dgm:t>
        <a:bodyPr/>
        <a:lstStyle/>
        <a:p>
          <a:endParaRPr lang="en-US"/>
        </a:p>
      </dgm:t>
    </dgm:pt>
    <dgm:pt modelId="{6ACB034B-6443-4C21-8497-0924C555ADCC}" type="pres">
      <dgm:prSet presAssocID="{D9D23DC4-B285-41E2-8D4E-816EEC96D992}" presName="diagram" presStyleCnt="0">
        <dgm:presLayoutVars>
          <dgm:dir/>
          <dgm:resizeHandles val="exact"/>
        </dgm:presLayoutVars>
      </dgm:prSet>
      <dgm:spPr/>
      <dgm:t>
        <a:bodyPr/>
        <a:lstStyle/>
        <a:p>
          <a:endParaRPr lang="en-US"/>
        </a:p>
      </dgm:t>
    </dgm:pt>
    <dgm:pt modelId="{9D35A8BF-86A8-467B-839E-82D8844980AA}" type="pres">
      <dgm:prSet presAssocID="{0AA80AC6-E70E-4E2D-83FC-0C08236FE69A}" presName="node" presStyleLbl="node1" presStyleIdx="0" presStyleCnt="6" custScaleX="136598" custScaleY="193227" custLinFactNeighborX="-588" custLinFactNeighborY="-5314">
        <dgm:presLayoutVars>
          <dgm:bulletEnabled val="1"/>
        </dgm:presLayoutVars>
      </dgm:prSet>
      <dgm:spPr>
        <a:prstGeom prst="roundRect">
          <a:avLst/>
        </a:prstGeom>
      </dgm:spPr>
      <dgm:t>
        <a:bodyPr/>
        <a:lstStyle/>
        <a:p>
          <a:endParaRPr lang="en-US"/>
        </a:p>
      </dgm:t>
    </dgm:pt>
    <dgm:pt modelId="{CC7DC8DD-097F-4FBA-A585-AFDAE4FE8FEA}" type="pres">
      <dgm:prSet presAssocID="{0AD5D70C-E0DD-4184-AF1E-4D3401AC6F1F}" presName="sibTrans" presStyleCnt="0"/>
      <dgm:spPr/>
    </dgm:pt>
    <dgm:pt modelId="{E2FFC0CE-8941-44F5-A6FA-A9746C8DF1B7}" type="pres">
      <dgm:prSet presAssocID="{657A3972-56FD-40D0-BB5F-0F2BC23B2BFC}" presName="node" presStyleLbl="node1" presStyleIdx="1" presStyleCnt="6" custScaleX="136598" custScaleY="193227" custLinFactNeighborX="-231" custLinFactNeighborY="-5314">
        <dgm:presLayoutVars>
          <dgm:bulletEnabled val="1"/>
        </dgm:presLayoutVars>
      </dgm:prSet>
      <dgm:spPr>
        <a:prstGeom prst="roundRect">
          <a:avLst/>
        </a:prstGeom>
      </dgm:spPr>
      <dgm:t>
        <a:bodyPr/>
        <a:lstStyle/>
        <a:p>
          <a:endParaRPr lang="en-US"/>
        </a:p>
      </dgm:t>
    </dgm:pt>
    <dgm:pt modelId="{9AF5C720-E9D1-456A-B743-C768AE9982C9}" type="pres">
      <dgm:prSet presAssocID="{B2A42AD0-0AE0-4581-886F-9252D6FD86CF}" presName="sibTrans" presStyleCnt="0"/>
      <dgm:spPr/>
    </dgm:pt>
    <dgm:pt modelId="{C0BD2FDF-BC5C-4660-BA1B-5652EB0D60D3}" type="pres">
      <dgm:prSet presAssocID="{D78B92A8-3827-440C-9457-94806EA7FD41}" presName="node" presStyleLbl="node1" presStyleIdx="2" presStyleCnt="6" custScaleX="136598" custScaleY="193227" custLinFactNeighborX="10022" custLinFactNeighborY="-5314">
        <dgm:presLayoutVars>
          <dgm:bulletEnabled val="1"/>
        </dgm:presLayoutVars>
      </dgm:prSet>
      <dgm:spPr>
        <a:prstGeom prst="roundRect">
          <a:avLst/>
        </a:prstGeom>
      </dgm:spPr>
      <dgm:t>
        <a:bodyPr/>
        <a:lstStyle/>
        <a:p>
          <a:endParaRPr lang="en-US"/>
        </a:p>
      </dgm:t>
    </dgm:pt>
    <dgm:pt modelId="{E84E89EC-F6C2-4ED4-953A-0A0E8591F4EE}" type="pres">
      <dgm:prSet presAssocID="{86797DCD-7BD7-4E6F-BBBA-589D05303A21}" presName="sibTrans" presStyleCnt="0"/>
      <dgm:spPr/>
    </dgm:pt>
    <dgm:pt modelId="{7CF300C9-66AD-4583-BD90-98DBB428A0E1}" type="pres">
      <dgm:prSet presAssocID="{CF0920F9-4AB3-4D9D-A9DD-5691FA26DE4B}" presName="node" presStyleLbl="node1" presStyleIdx="3" presStyleCnt="6" custScaleX="168989" custScaleY="171944">
        <dgm:presLayoutVars>
          <dgm:bulletEnabled val="1"/>
        </dgm:presLayoutVars>
      </dgm:prSet>
      <dgm:spPr>
        <a:prstGeom prst="roundRect">
          <a:avLst/>
        </a:prstGeom>
      </dgm:spPr>
      <dgm:t>
        <a:bodyPr/>
        <a:lstStyle/>
        <a:p>
          <a:endParaRPr lang="en-US"/>
        </a:p>
      </dgm:t>
    </dgm:pt>
    <dgm:pt modelId="{EC1D7D0E-D892-42CE-AC5A-40FBF77EC259}" type="pres">
      <dgm:prSet presAssocID="{98785E08-EAAF-42F3-AB37-5024CC5BAB2E}" presName="sibTrans" presStyleCnt="0"/>
      <dgm:spPr/>
    </dgm:pt>
    <dgm:pt modelId="{0B913663-4A01-4EA0-8918-3D5A8E3FE054}" type="pres">
      <dgm:prSet presAssocID="{E2715BFF-80DA-4EE0-A014-DFAD91C43263}" presName="node" presStyleLbl="node1" presStyleIdx="4" presStyleCnt="6" custScaleX="164885" custScaleY="171944">
        <dgm:presLayoutVars>
          <dgm:bulletEnabled val="1"/>
        </dgm:presLayoutVars>
      </dgm:prSet>
      <dgm:spPr>
        <a:prstGeom prst="roundRect">
          <a:avLst/>
        </a:prstGeom>
      </dgm:spPr>
      <dgm:t>
        <a:bodyPr/>
        <a:lstStyle/>
        <a:p>
          <a:endParaRPr lang="en-US"/>
        </a:p>
      </dgm:t>
    </dgm:pt>
    <dgm:pt modelId="{4CA0DB9C-5D9A-9548-A973-A1CA5DC4A15F}" type="pres">
      <dgm:prSet presAssocID="{B963B25B-B2CD-4840-967F-7663027B4103}" presName="sibTrans" presStyleCnt="0"/>
      <dgm:spPr/>
    </dgm:pt>
    <dgm:pt modelId="{4616FF3D-CE46-D444-B0D8-A01095885DA1}" type="pres">
      <dgm:prSet presAssocID="{1D436E60-9601-A14C-BA5C-C2CF4CC82D15}" presName="node" presStyleLbl="node1" presStyleIdx="5" presStyleCnt="6" custScaleX="164885" custScaleY="171944">
        <dgm:presLayoutVars>
          <dgm:bulletEnabled val="1"/>
        </dgm:presLayoutVars>
      </dgm:prSet>
      <dgm:spPr>
        <a:prstGeom prst="roundRect">
          <a:avLst/>
        </a:prstGeom>
      </dgm:spPr>
      <dgm:t>
        <a:bodyPr/>
        <a:lstStyle/>
        <a:p>
          <a:endParaRPr lang="en-US"/>
        </a:p>
      </dgm:t>
    </dgm:pt>
  </dgm:ptLst>
  <dgm:cxnLst>
    <dgm:cxn modelId="{4CB8ECB0-BE37-9D42-81CE-9E154BA2C790}" type="presOf" srcId="{E2715BFF-80DA-4EE0-A014-DFAD91C43263}" destId="{0B913663-4A01-4EA0-8918-3D5A8E3FE054}" srcOrd="0" destOrd="0" presId="urn:microsoft.com/office/officeart/2005/8/layout/default"/>
    <dgm:cxn modelId="{AFE2793C-F6EC-0848-B7C6-9B0D4DD45D5B}" type="presOf" srcId="{0AA80AC6-E70E-4E2D-83FC-0C08236FE69A}" destId="{9D35A8BF-86A8-467B-839E-82D8844980AA}" srcOrd="0" destOrd="0" presId="urn:microsoft.com/office/officeart/2005/8/layout/default"/>
    <dgm:cxn modelId="{38E08FC2-DA06-794F-886A-4670168ABC07}" type="presOf" srcId="{1D436E60-9601-A14C-BA5C-C2CF4CC82D15}" destId="{4616FF3D-CE46-D444-B0D8-A01095885DA1}" srcOrd="0" destOrd="0" presId="urn:microsoft.com/office/officeart/2005/8/layout/default"/>
    <dgm:cxn modelId="{A39A8771-A880-4606-B5C6-772D1D3F2C2E}" srcId="{D9D23DC4-B285-41E2-8D4E-816EEC96D992}" destId="{657A3972-56FD-40D0-BB5F-0F2BC23B2BFC}" srcOrd="1" destOrd="0" parTransId="{02B9F264-CEB4-4834-B469-3F3B52E9B7C2}" sibTransId="{B2A42AD0-0AE0-4581-886F-9252D6FD86CF}"/>
    <dgm:cxn modelId="{FB5F1432-F0F3-6B43-B553-DA058990C77E}" type="presOf" srcId="{657A3972-56FD-40D0-BB5F-0F2BC23B2BFC}" destId="{E2FFC0CE-8941-44F5-A6FA-A9746C8DF1B7}" srcOrd="0" destOrd="0" presId="urn:microsoft.com/office/officeart/2005/8/layout/default"/>
    <dgm:cxn modelId="{0801CE11-9830-446F-B61B-32CC361B1B0F}" srcId="{D9D23DC4-B285-41E2-8D4E-816EEC96D992}" destId="{CF0920F9-4AB3-4D9D-A9DD-5691FA26DE4B}" srcOrd="3" destOrd="0" parTransId="{1A30CFC6-5DDB-4D8B-B674-7C49087438CE}" sibTransId="{98785E08-EAAF-42F3-AB37-5024CC5BAB2E}"/>
    <dgm:cxn modelId="{BC52EC7E-3155-6748-B1AC-4B48F2A35BB4}" srcId="{D9D23DC4-B285-41E2-8D4E-816EEC96D992}" destId="{1D436E60-9601-A14C-BA5C-C2CF4CC82D15}" srcOrd="5" destOrd="0" parTransId="{580E3703-4328-2640-ABA0-10536B733BB6}" sibTransId="{386BB178-40EA-E043-B7AA-4BA311A59C22}"/>
    <dgm:cxn modelId="{2CD22DBB-CF68-441F-ADF4-DB16611F5251}" srcId="{D9D23DC4-B285-41E2-8D4E-816EEC96D992}" destId="{E2715BFF-80DA-4EE0-A014-DFAD91C43263}" srcOrd="4" destOrd="0" parTransId="{4E374C67-6DB8-4D8B-B078-7B802F5A3493}" sibTransId="{B963B25B-B2CD-4840-967F-7663027B4103}"/>
    <dgm:cxn modelId="{D15F3A3B-EB4E-4087-91A5-6E5AD032E4E8}" srcId="{D9D23DC4-B285-41E2-8D4E-816EEC96D992}" destId="{0AA80AC6-E70E-4E2D-83FC-0C08236FE69A}" srcOrd="0" destOrd="0" parTransId="{FD81617B-6AB4-401F-AB48-89EA1D1B3ED5}" sibTransId="{0AD5D70C-E0DD-4184-AF1E-4D3401AC6F1F}"/>
    <dgm:cxn modelId="{89D96F5A-5114-EF46-B537-577B4B0FA60D}" type="presOf" srcId="{D78B92A8-3827-440C-9457-94806EA7FD41}" destId="{C0BD2FDF-BC5C-4660-BA1B-5652EB0D60D3}" srcOrd="0" destOrd="0" presId="urn:microsoft.com/office/officeart/2005/8/layout/default"/>
    <dgm:cxn modelId="{823BBD89-222A-2D4F-8196-79B8C4B6181B}" type="presOf" srcId="{D9D23DC4-B285-41E2-8D4E-816EEC96D992}" destId="{6ACB034B-6443-4C21-8497-0924C555ADCC}" srcOrd="0" destOrd="0" presId="urn:microsoft.com/office/officeart/2005/8/layout/default"/>
    <dgm:cxn modelId="{82017C1B-0148-3143-9B19-EB3FDB4856D2}" type="presOf" srcId="{CF0920F9-4AB3-4D9D-A9DD-5691FA26DE4B}" destId="{7CF300C9-66AD-4583-BD90-98DBB428A0E1}" srcOrd="0" destOrd="0" presId="urn:microsoft.com/office/officeart/2005/8/layout/default"/>
    <dgm:cxn modelId="{C182AA6C-8FFB-426A-929D-B39255A840B4}" srcId="{D9D23DC4-B285-41E2-8D4E-816EEC96D992}" destId="{D78B92A8-3827-440C-9457-94806EA7FD41}" srcOrd="2" destOrd="0" parTransId="{CB1B3A36-737F-4AA1-B7F7-C7832D6BC1A2}" sibTransId="{86797DCD-7BD7-4E6F-BBBA-589D05303A21}"/>
    <dgm:cxn modelId="{D6B77C85-E1AF-714C-B967-C6AFEB6A050D}" type="presParOf" srcId="{6ACB034B-6443-4C21-8497-0924C555ADCC}" destId="{9D35A8BF-86A8-467B-839E-82D8844980AA}" srcOrd="0" destOrd="0" presId="urn:microsoft.com/office/officeart/2005/8/layout/default"/>
    <dgm:cxn modelId="{C3970165-8CD6-654A-A802-0EF5431B288D}" type="presParOf" srcId="{6ACB034B-6443-4C21-8497-0924C555ADCC}" destId="{CC7DC8DD-097F-4FBA-A585-AFDAE4FE8FEA}" srcOrd="1" destOrd="0" presId="urn:microsoft.com/office/officeart/2005/8/layout/default"/>
    <dgm:cxn modelId="{4695CA01-5C65-8149-B053-560D5AC11116}" type="presParOf" srcId="{6ACB034B-6443-4C21-8497-0924C555ADCC}" destId="{E2FFC0CE-8941-44F5-A6FA-A9746C8DF1B7}" srcOrd="2" destOrd="0" presId="urn:microsoft.com/office/officeart/2005/8/layout/default"/>
    <dgm:cxn modelId="{E77E7A5A-514D-8648-9F03-C9941AF19CBE}" type="presParOf" srcId="{6ACB034B-6443-4C21-8497-0924C555ADCC}" destId="{9AF5C720-E9D1-456A-B743-C768AE9982C9}" srcOrd="3" destOrd="0" presId="urn:microsoft.com/office/officeart/2005/8/layout/default"/>
    <dgm:cxn modelId="{7CEB329E-F41D-1E41-80AD-806634CA54DE}" type="presParOf" srcId="{6ACB034B-6443-4C21-8497-0924C555ADCC}" destId="{C0BD2FDF-BC5C-4660-BA1B-5652EB0D60D3}" srcOrd="4" destOrd="0" presId="urn:microsoft.com/office/officeart/2005/8/layout/default"/>
    <dgm:cxn modelId="{55DFA8A7-12CA-3844-A80C-05C2C5FA5EDB}" type="presParOf" srcId="{6ACB034B-6443-4C21-8497-0924C555ADCC}" destId="{E84E89EC-F6C2-4ED4-953A-0A0E8591F4EE}" srcOrd="5" destOrd="0" presId="urn:microsoft.com/office/officeart/2005/8/layout/default"/>
    <dgm:cxn modelId="{CCEBCA47-FD76-0141-A565-790F143A2E24}" type="presParOf" srcId="{6ACB034B-6443-4C21-8497-0924C555ADCC}" destId="{7CF300C9-66AD-4583-BD90-98DBB428A0E1}" srcOrd="6" destOrd="0" presId="urn:microsoft.com/office/officeart/2005/8/layout/default"/>
    <dgm:cxn modelId="{3128A38E-D1F0-0F4E-8CC5-BE87F676F845}" type="presParOf" srcId="{6ACB034B-6443-4C21-8497-0924C555ADCC}" destId="{EC1D7D0E-D892-42CE-AC5A-40FBF77EC259}" srcOrd="7" destOrd="0" presId="urn:microsoft.com/office/officeart/2005/8/layout/default"/>
    <dgm:cxn modelId="{1A3D60CD-1EDF-6E43-B7A2-DD616B4E459C}" type="presParOf" srcId="{6ACB034B-6443-4C21-8497-0924C555ADCC}" destId="{0B913663-4A01-4EA0-8918-3D5A8E3FE054}" srcOrd="8" destOrd="0" presId="urn:microsoft.com/office/officeart/2005/8/layout/default"/>
    <dgm:cxn modelId="{436E6D60-B452-944B-9839-58A46EB6B353}" type="presParOf" srcId="{6ACB034B-6443-4C21-8497-0924C555ADCC}" destId="{4CA0DB9C-5D9A-9548-A973-A1CA5DC4A15F}" srcOrd="9" destOrd="0" presId="urn:microsoft.com/office/officeart/2005/8/layout/default"/>
    <dgm:cxn modelId="{A199CB8E-B4AA-224A-AFEE-DE08D51997FE}" type="presParOf" srcId="{6ACB034B-6443-4C21-8497-0924C555ADCC}" destId="{4616FF3D-CE46-D444-B0D8-A01095885DA1}"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280DE-08AE-49AA-BE3B-1A95081097BD}">
      <dsp:nvSpPr>
        <dsp:cNvPr id="0" name=""/>
        <dsp:cNvSpPr/>
      </dsp:nvSpPr>
      <dsp:spPr>
        <a:xfrm>
          <a:off x="3543299" y="1268358"/>
          <a:ext cx="2506910" cy="435083"/>
        </a:xfrm>
        <a:custGeom>
          <a:avLst/>
          <a:gdLst/>
          <a:ahLst/>
          <a:cxnLst/>
          <a:rect l="0" t="0" r="0" b="0"/>
          <a:pathLst>
            <a:path>
              <a:moveTo>
                <a:pt x="0" y="0"/>
              </a:moveTo>
              <a:lnTo>
                <a:pt x="0" y="217541"/>
              </a:lnTo>
              <a:lnTo>
                <a:pt x="2506910" y="217541"/>
              </a:lnTo>
              <a:lnTo>
                <a:pt x="2506910" y="4350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A9F959-A1AE-4E9F-8FE4-50F87887FAFF}">
      <dsp:nvSpPr>
        <dsp:cNvPr id="0" name=""/>
        <dsp:cNvSpPr/>
      </dsp:nvSpPr>
      <dsp:spPr>
        <a:xfrm>
          <a:off x="3497579" y="1268358"/>
          <a:ext cx="91440" cy="435083"/>
        </a:xfrm>
        <a:custGeom>
          <a:avLst/>
          <a:gdLst/>
          <a:ahLst/>
          <a:cxnLst/>
          <a:rect l="0" t="0" r="0" b="0"/>
          <a:pathLst>
            <a:path>
              <a:moveTo>
                <a:pt x="45720" y="0"/>
              </a:moveTo>
              <a:lnTo>
                <a:pt x="45720" y="4350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654F36-3A26-4B81-A27B-7C2C6A41C89D}">
      <dsp:nvSpPr>
        <dsp:cNvPr id="0" name=""/>
        <dsp:cNvSpPr/>
      </dsp:nvSpPr>
      <dsp:spPr>
        <a:xfrm>
          <a:off x="1036389" y="1268358"/>
          <a:ext cx="2506910" cy="435083"/>
        </a:xfrm>
        <a:custGeom>
          <a:avLst/>
          <a:gdLst/>
          <a:ahLst/>
          <a:cxnLst/>
          <a:rect l="0" t="0" r="0" b="0"/>
          <a:pathLst>
            <a:path>
              <a:moveTo>
                <a:pt x="2506910" y="0"/>
              </a:moveTo>
              <a:lnTo>
                <a:pt x="2506910" y="217541"/>
              </a:lnTo>
              <a:lnTo>
                <a:pt x="0" y="217541"/>
              </a:lnTo>
              <a:lnTo>
                <a:pt x="0" y="4350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81E23F-EB79-4F63-8EE1-5AFFBFE35791}">
      <dsp:nvSpPr>
        <dsp:cNvPr id="0" name=""/>
        <dsp:cNvSpPr/>
      </dsp:nvSpPr>
      <dsp:spPr>
        <a:xfrm>
          <a:off x="2507386" y="232444"/>
          <a:ext cx="2071827" cy="1035913"/>
        </a:xfrm>
        <a:prstGeom prst="roundRect">
          <a:avLst/>
        </a:prstGeom>
        <a:solidFill>
          <a:srgbClr val="163776"/>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i="0" kern="1200" baseline="0" dirty="0" smtClean="0"/>
            <a:t>HRM Activities</a:t>
          </a:r>
          <a:endParaRPr lang="en-US" sz="2600" b="1" i="0" kern="1200" baseline="0" dirty="0"/>
        </a:p>
      </dsp:txBody>
      <dsp:txXfrm>
        <a:off x="2557955" y="283013"/>
        <a:ext cx="1970689" cy="934775"/>
      </dsp:txXfrm>
    </dsp:sp>
    <dsp:sp modelId="{DFDB80C7-DEDC-432A-8078-1B9EA9712931}">
      <dsp:nvSpPr>
        <dsp:cNvPr id="0" name=""/>
        <dsp:cNvSpPr/>
      </dsp:nvSpPr>
      <dsp:spPr>
        <a:xfrm>
          <a:off x="475" y="1703441"/>
          <a:ext cx="2071827" cy="1035913"/>
        </a:xfrm>
        <a:prstGeom prst="roundRect">
          <a:avLst/>
        </a:prstGeom>
        <a:solidFill>
          <a:srgbClr val="C00000"/>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i="0" kern="1200" baseline="0" dirty="0" smtClean="0"/>
            <a:t>Acquiring</a:t>
          </a:r>
          <a:endParaRPr lang="en-US" sz="2600" b="1" i="0" kern="1200" baseline="0" dirty="0"/>
        </a:p>
      </dsp:txBody>
      <dsp:txXfrm>
        <a:off x="51044" y="1754010"/>
        <a:ext cx="1970689" cy="934775"/>
      </dsp:txXfrm>
    </dsp:sp>
    <dsp:sp modelId="{0F7DEAF0-CC4C-4BAC-A37C-A0B1B5A8B248}">
      <dsp:nvSpPr>
        <dsp:cNvPr id="0" name=""/>
        <dsp:cNvSpPr/>
      </dsp:nvSpPr>
      <dsp:spPr>
        <a:xfrm>
          <a:off x="2507386" y="1703441"/>
          <a:ext cx="2071827" cy="1035913"/>
        </a:xfrm>
        <a:prstGeom prst="roundRect">
          <a:avLst/>
        </a:prstGeom>
        <a:solidFill>
          <a:srgbClr val="679F1D"/>
        </a:solidFill>
        <a:ln w="25400" cap="flat" cmpd="sng" algn="ctr">
          <a:solidFill>
            <a:srgbClr val="679F1D"/>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i="0" kern="1200" baseline="0" dirty="0" smtClean="0"/>
            <a:t>Maintaining</a:t>
          </a:r>
          <a:endParaRPr lang="en-US" sz="2600" b="1" i="0" kern="1200" baseline="0" dirty="0"/>
        </a:p>
      </dsp:txBody>
      <dsp:txXfrm>
        <a:off x="2557955" y="1754010"/>
        <a:ext cx="1970689" cy="934775"/>
      </dsp:txXfrm>
    </dsp:sp>
    <dsp:sp modelId="{E65C85A5-9522-47F2-ACAB-3918E5B679D2}">
      <dsp:nvSpPr>
        <dsp:cNvPr id="0" name=""/>
        <dsp:cNvSpPr/>
      </dsp:nvSpPr>
      <dsp:spPr>
        <a:xfrm>
          <a:off x="5014297" y="1703441"/>
          <a:ext cx="2071827" cy="1035913"/>
        </a:xfrm>
        <a:prstGeom prst="roundRect">
          <a:avLst/>
        </a:prstGeom>
        <a:solidFill>
          <a:srgbClr val="7030A0"/>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i="0" kern="1200" baseline="0" dirty="0" smtClean="0"/>
            <a:t>Developing</a:t>
          </a:r>
          <a:endParaRPr lang="en-US" sz="2600" b="1" i="0" kern="1200" baseline="0" dirty="0"/>
        </a:p>
      </dsp:txBody>
      <dsp:txXfrm>
        <a:off x="5064866" y="1754010"/>
        <a:ext cx="1970689" cy="9347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35A8BF-86A8-467B-839E-82D8844980AA}">
      <dsp:nvSpPr>
        <dsp:cNvPr id="0" name=""/>
        <dsp:cNvSpPr/>
      </dsp:nvSpPr>
      <dsp:spPr>
        <a:xfrm>
          <a:off x="627661" y="376632"/>
          <a:ext cx="1944858" cy="1650679"/>
        </a:xfrm>
        <a:prstGeom prst="roundRect">
          <a:avLst/>
        </a:prstGeom>
        <a:solidFill>
          <a:srgbClr val="00709A"/>
        </a:solidFill>
        <a:ln w="25400" cap="flat" cmpd="sng" algn="ctr">
          <a:solidFill>
            <a:schemeClr val="bg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Employment Applications</a:t>
          </a:r>
          <a:endParaRPr lang="en-US" sz="2000" b="1" kern="1200" dirty="0"/>
        </a:p>
      </dsp:txBody>
      <dsp:txXfrm>
        <a:off x="708241" y="457212"/>
        <a:ext cx="1783698" cy="1489519"/>
      </dsp:txXfrm>
    </dsp:sp>
    <dsp:sp modelId="{E2FFC0CE-8941-44F5-A6FA-A9746C8DF1B7}">
      <dsp:nvSpPr>
        <dsp:cNvPr id="0" name=""/>
        <dsp:cNvSpPr/>
      </dsp:nvSpPr>
      <dsp:spPr>
        <a:xfrm>
          <a:off x="2719981" y="376632"/>
          <a:ext cx="1944858" cy="1650679"/>
        </a:xfrm>
        <a:prstGeom prst="roundRect">
          <a:avLst/>
        </a:prstGeom>
        <a:solidFill>
          <a:srgbClr val="C00000"/>
        </a:solidFill>
        <a:ln w="25400" cap="flat" cmpd="sng" algn="ctr">
          <a:solidFill>
            <a:schemeClr val="bg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Employment Tests</a:t>
          </a:r>
          <a:endParaRPr lang="en-US" sz="2000" b="1" kern="1200" dirty="0"/>
        </a:p>
      </dsp:txBody>
      <dsp:txXfrm>
        <a:off x="2800561" y="457212"/>
        <a:ext cx="1783698" cy="1489519"/>
      </dsp:txXfrm>
    </dsp:sp>
    <dsp:sp modelId="{C0BD2FDF-BC5C-4660-BA1B-5652EB0D60D3}">
      <dsp:nvSpPr>
        <dsp:cNvPr id="0" name=""/>
        <dsp:cNvSpPr/>
      </dsp:nvSpPr>
      <dsp:spPr>
        <a:xfrm>
          <a:off x="4953199" y="376632"/>
          <a:ext cx="1944858" cy="1650679"/>
        </a:xfrm>
        <a:prstGeom prst="roundRect">
          <a:avLst/>
        </a:prstGeom>
        <a:solidFill>
          <a:srgbClr val="679F1D"/>
        </a:solidFill>
        <a:ln w="25400" cap="flat" cmpd="sng" algn="ctr">
          <a:solidFill>
            <a:schemeClr val="bg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Interviews</a:t>
          </a:r>
          <a:endParaRPr lang="en-US" sz="2000" b="1" kern="1200" dirty="0"/>
        </a:p>
      </dsp:txBody>
      <dsp:txXfrm>
        <a:off x="5033779" y="457212"/>
        <a:ext cx="1783698" cy="1489519"/>
      </dsp:txXfrm>
    </dsp:sp>
    <dsp:sp modelId="{7CF300C9-66AD-4583-BD90-98DBB428A0E1}">
      <dsp:nvSpPr>
        <dsp:cNvPr id="0" name=""/>
        <dsp:cNvSpPr/>
      </dsp:nvSpPr>
      <dsp:spPr>
        <a:xfrm>
          <a:off x="2699" y="2215086"/>
          <a:ext cx="2406036" cy="1468865"/>
        </a:xfrm>
        <a:prstGeom prst="roundRect">
          <a:avLst/>
        </a:prstGeom>
        <a:solidFill>
          <a:srgbClr val="EDC42F"/>
        </a:solidFill>
        <a:ln w="25400" cap="flat" cmpd="sng" algn="ctr">
          <a:solidFill>
            <a:schemeClr val="bg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References</a:t>
          </a:r>
          <a:endParaRPr lang="en-US" sz="2000" b="1" kern="1200" dirty="0"/>
        </a:p>
      </dsp:txBody>
      <dsp:txXfrm>
        <a:off x="74403" y="2286790"/>
        <a:ext cx="2262628" cy="1325457"/>
      </dsp:txXfrm>
    </dsp:sp>
    <dsp:sp modelId="{0B913663-4A01-4EA0-8918-3D5A8E3FE054}">
      <dsp:nvSpPr>
        <dsp:cNvPr id="0" name=""/>
        <dsp:cNvSpPr/>
      </dsp:nvSpPr>
      <dsp:spPr>
        <a:xfrm>
          <a:off x="2551113" y="2215086"/>
          <a:ext cx="2347604" cy="1468865"/>
        </a:xfrm>
        <a:prstGeom prst="roundRect">
          <a:avLst/>
        </a:prstGeom>
        <a:solidFill>
          <a:srgbClr val="CC0066"/>
        </a:solidFill>
        <a:ln w="25400" cap="flat" cmpd="sng" algn="ctr">
          <a:solidFill>
            <a:schemeClr val="bg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Resumes</a:t>
          </a:r>
          <a:endParaRPr lang="en-US" sz="2000" b="1" kern="1200" dirty="0"/>
        </a:p>
      </dsp:txBody>
      <dsp:txXfrm>
        <a:off x="2622817" y="2286790"/>
        <a:ext cx="2204196" cy="1325457"/>
      </dsp:txXfrm>
    </dsp:sp>
    <dsp:sp modelId="{4616FF3D-CE46-D444-B0D8-A01095885DA1}">
      <dsp:nvSpPr>
        <dsp:cNvPr id="0" name=""/>
        <dsp:cNvSpPr/>
      </dsp:nvSpPr>
      <dsp:spPr>
        <a:xfrm>
          <a:off x="5041096" y="2215086"/>
          <a:ext cx="2347604" cy="1468865"/>
        </a:xfrm>
        <a:prstGeom prst="roundRect">
          <a:avLst/>
        </a:prstGeom>
        <a:solidFill>
          <a:srgbClr val="FD6666"/>
        </a:solidFill>
        <a:ln w="25400" cap="flat" cmpd="sng" algn="ctr">
          <a:solidFill>
            <a:schemeClr val="bg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Social Media</a:t>
          </a:r>
          <a:endParaRPr lang="en-US" sz="2000" b="1" kern="1200" dirty="0"/>
        </a:p>
      </dsp:txBody>
      <dsp:txXfrm>
        <a:off x="5112800" y="2286790"/>
        <a:ext cx="2204196" cy="132545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5123"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Times New Roman" pitchFamily="18" charset="0"/>
              </a:defRPr>
            </a:lvl1pPr>
          </a:lstStyle>
          <a:p>
            <a:pPr>
              <a:defRPr/>
            </a:pPr>
            <a:endParaRPr lang="en-US" dirty="0"/>
          </a:p>
        </p:txBody>
      </p:sp>
      <p:sp>
        <p:nvSpPr>
          <p:cNvPr id="5124"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5125"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Times New Roman" pitchFamily="18" charset="0"/>
              </a:defRPr>
            </a:lvl1pPr>
          </a:lstStyle>
          <a:p>
            <a:pPr>
              <a:defRPr/>
            </a:pPr>
            <a:fld id="{52EE4F1B-DBE0-4F1E-B412-49CA4B7A2779}" type="slidenum">
              <a:rPr lang="en-US"/>
              <a:pPr>
                <a:defRPr/>
              </a:pPr>
              <a:t>‹#›</a:t>
            </a:fld>
            <a:endParaRPr lang="en-US" dirty="0"/>
          </a:p>
        </p:txBody>
      </p:sp>
    </p:spTree>
    <p:extLst>
      <p:ext uri="{BB962C8B-B14F-4D97-AF65-F5344CB8AC3E}">
        <p14:creationId xmlns:p14="http://schemas.microsoft.com/office/powerpoint/2010/main" val="4560302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4099"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Times New Roman" pitchFamily="18" charset="0"/>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4103"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Times New Roman" pitchFamily="18" charset="0"/>
              </a:defRPr>
            </a:lvl1pPr>
          </a:lstStyle>
          <a:p>
            <a:pPr>
              <a:defRPr/>
            </a:pPr>
            <a:fld id="{AFE087C7-FDD8-4C89-8735-B20DA0D4D5C6}" type="slidenum">
              <a:rPr lang="en-US"/>
              <a:pPr>
                <a:defRPr/>
              </a:pPr>
              <a:t>‹#›</a:t>
            </a:fld>
            <a:endParaRPr lang="en-US" dirty="0"/>
          </a:p>
        </p:txBody>
      </p:sp>
    </p:spTree>
    <p:extLst>
      <p:ext uri="{BB962C8B-B14F-4D97-AF65-F5344CB8AC3E}">
        <p14:creationId xmlns:p14="http://schemas.microsoft.com/office/powerpoint/2010/main" val="398228723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507189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10</a:t>
            </a:fld>
            <a:endParaRPr lang="en-US" dirty="0"/>
          </a:p>
        </p:txBody>
      </p:sp>
    </p:spTree>
    <p:extLst>
      <p:ext uri="{BB962C8B-B14F-4D97-AF65-F5344CB8AC3E}">
        <p14:creationId xmlns:p14="http://schemas.microsoft.com/office/powerpoint/2010/main" val="2402718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11</a:t>
            </a:fld>
            <a:endParaRPr lang="en-US" dirty="0"/>
          </a:p>
        </p:txBody>
      </p:sp>
    </p:spTree>
    <p:extLst>
      <p:ext uri="{BB962C8B-B14F-4D97-AF65-F5344CB8AC3E}">
        <p14:creationId xmlns:p14="http://schemas.microsoft.com/office/powerpoint/2010/main" val="1905734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13</a:t>
            </a:fld>
            <a:endParaRPr lang="en-US" dirty="0"/>
          </a:p>
        </p:txBody>
      </p:sp>
    </p:spTree>
    <p:extLst>
      <p:ext uri="{BB962C8B-B14F-4D97-AF65-F5344CB8AC3E}">
        <p14:creationId xmlns:p14="http://schemas.microsoft.com/office/powerpoint/2010/main" val="4249859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15</a:t>
            </a:fld>
            <a:endParaRPr lang="en-US" dirty="0"/>
          </a:p>
        </p:txBody>
      </p:sp>
    </p:spTree>
    <p:extLst>
      <p:ext uri="{BB962C8B-B14F-4D97-AF65-F5344CB8AC3E}">
        <p14:creationId xmlns:p14="http://schemas.microsoft.com/office/powerpoint/2010/main" val="1692685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16</a:t>
            </a:fld>
            <a:endParaRPr lang="en-US" dirty="0"/>
          </a:p>
        </p:txBody>
      </p:sp>
    </p:spTree>
    <p:extLst>
      <p:ext uri="{BB962C8B-B14F-4D97-AF65-F5344CB8AC3E}">
        <p14:creationId xmlns:p14="http://schemas.microsoft.com/office/powerpoint/2010/main" val="1692685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17</a:t>
            </a:fld>
            <a:endParaRPr lang="en-US" dirty="0"/>
          </a:p>
        </p:txBody>
      </p:sp>
    </p:spTree>
    <p:extLst>
      <p:ext uri="{BB962C8B-B14F-4D97-AF65-F5344CB8AC3E}">
        <p14:creationId xmlns:p14="http://schemas.microsoft.com/office/powerpoint/2010/main" val="363898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19</a:t>
            </a:fld>
            <a:endParaRPr lang="en-US" dirty="0"/>
          </a:p>
        </p:txBody>
      </p:sp>
    </p:spTree>
    <p:extLst>
      <p:ext uri="{BB962C8B-B14F-4D97-AF65-F5344CB8AC3E}">
        <p14:creationId xmlns:p14="http://schemas.microsoft.com/office/powerpoint/2010/main" val="2768149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20</a:t>
            </a:fld>
            <a:endParaRPr lang="en-US" dirty="0"/>
          </a:p>
        </p:txBody>
      </p:sp>
    </p:spTree>
    <p:extLst>
      <p:ext uri="{BB962C8B-B14F-4D97-AF65-F5344CB8AC3E}">
        <p14:creationId xmlns:p14="http://schemas.microsoft.com/office/powerpoint/2010/main" val="4174986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21</a:t>
            </a:fld>
            <a:endParaRPr lang="en-US" dirty="0"/>
          </a:p>
        </p:txBody>
      </p:sp>
    </p:spTree>
    <p:extLst>
      <p:ext uri="{BB962C8B-B14F-4D97-AF65-F5344CB8AC3E}">
        <p14:creationId xmlns:p14="http://schemas.microsoft.com/office/powerpoint/2010/main" val="4207423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22</a:t>
            </a:fld>
            <a:endParaRPr lang="en-US" dirty="0"/>
          </a:p>
        </p:txBody>
      </p:sp>
    </p:spTree>
    <p:extLst>
      <p:ext uri="{BB962C8B-B14F-4D97-AF65-F5344CB8AC3E}">
        <p14:creationId xmlns:p14="http://schemas.microsoft.com/office/powerpoint/2010/main" val="2186257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a:t>
            </a:fld>
            <a:endParaRPr lang="en-US" dirty="0"/>
          </a:p>
        </p:txBody>
      </p:sp>
    </p:spTree>
    <p:extLst>
      <p:ext uri="{BB962C8B-B14F-4D97-AF65-F5344CB8AC3E}">
        <p14:creationId xmlns:p14="http://schemas.microsoft.com/office/powerpoint/2010/main" val="2242158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23</a:t>
            </a:fld>
            <a:endParaRPr lang="en-US" dirty="0"/>
          </a:p>
        </p:txBody>
      </p:sp>
    </p:spTree>
    <p:extLst>
      <p:ext uri="{BB962C8B-B14F-4D97-AF65-F5344CB8AC3E}">
        <p14:creationId xmlns:p14="http://schemas.microsoft.com/office/powerpoint/2010/main" val="305567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24</a:t>
            </a:fld>
            <a:endParaRPr lang="en-US" dirty="0"/>
          </a:p>
        </p:txBody>
      </p:sp>
    </p:spTree>
    <p:extLst>
      <p:ext uri="{BB962C8B-B14F-4D97-AF65-F5344CB8AC3E}">
        <p14:creationId xmlns:p14="http://schemas.microsoft.com/office/powerpoint/2010/main" val="120656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25</a:t>
            </a:fld>
            <a:endParaRPr lang="en-US" dirty="0"/>
          </a:p>
        </p:txBody>
      </p:sp>
    </p:spTree>
    <p:extLst>
      <p:ext uri="{BB962C8B-B14F-4D97-AF65-F5344CB8AC3E}">
        <p14:creationId xmlns:p14="http://schemas.microsoft.com/office/powerpoint/2010/main" val="431882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26</a:t>
            </a:fld>
            <a:endParaRPr lang="en-US" dirty="0"/>
          </a:p>
        </p:txBody>
      </p:sp>
    </p:spTree>
    <p:extLst>
      <p:ext uri="{BB962C8B-B14F-4D97-AF65-F5344CB8AC3E}">
        <p14:creationId xmlns:p14="http://schemas.microsoft.com/office/powerpoint/2010/main" val="9547807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27</a:t>
            </a:fld>
            <a:endParaRPr lang="en-US" dirty="0"/>
          </a:p>
        </p:txBody>
      </p:sp>
    </p:spTree>
    <p:extLst>
      <p:ext uri="{BB962C8B-B14F-4D97-AF65-F5344CB8AC3E}">
        <p14:creationId xmlns:p14="http://schemas.microsoft.com/office/powerpoint/2010/main" val="4980472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28</a:t>
            </a:fld>
            <a:endParaRPr lang="en-US" dirty="0"/>
          </a:p>
        </p:txBody>
      </p:sp>
    </p:spTree>
    <p:extLst>
      <p:ext uri="{BB962C8B-B14F-4D97-AF65-F5344CB8AC3E}">
        <p14:creationId xmlns:p14="http://schemas.microsoft.com/office/powerpoint/2010/main" val="10472325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29</a:t>
            </a:fld>
            <a:endParaRPr lang="en-US" dirty="0"/>
          </a:p>
        </p:txBody>
      </p:sp>
    </p:spTree>
    <p:extLst>
      <p:ext uri="{BB962C8B-B14F-4D97-AF65-F5344CB8AC3E}">
        <p14:creationId xmlns:p14="http://schemas.microsoft.com/office/powerpoint/2010/main" val="31430237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31</a:t>
            </a:fld>
            <a:endParaRPr lang="en-US" dirty="0"/>
          </a:p>
        </p:txBody>
      </p:sp>
    </p:spTree>
    <p:extLst>
      <p:ext uri="{BB962C8B-B14F-4D97-AF65-F5344CB8AC3E}">
        <p14:creationId xmlns:p14="http://schemas.microsoft.com/office/powerpoint/2010/main" val="34219261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32</a:t>
            </a:fld>
            <a:endParaRPr lang="en-US" dirty="0"/>
          </a:p>
        </p:txBody>
      </p:sp>
    </p:spTree>
    <p:extLst>
      <p:ext uri="{BB962C8B-B14F-4D97-AF65-F5344CB8AC3E}">
        <p14:creationId xmlns:p14="http://schemas.microsoft.com/office/powerpoint/2010/main" val="406273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a:t>
            </a:fld>
            <a:endParaRPr lang="en-US" dirty="0"/>
          </a:p>
        </p:txBody>
      </p:sp>
    </p:spTree>
    <p:extLst>
      <p:ext uri="{BB962C8B-B14F-4D97-AF65-F5344CB8AC3E}">
        <p14:creationId xmlns:p14="http://schemas.microsoft.com/office/powerpoint/2010/main" val="648748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4</a:t>
            </a:fld>
            <a:endParaRPr lang="en-US" dirty="0"/>
          </a:p>
        </p:txBody>
      </p:sp>
    </p:spTree>
    <p:extLst>
      <p:ext uri="{BB962C8B-B14F-4D97-AF65-F5344CB8AC3E}">
        <p14:creationId xmlns:p14="http://schemas.microsoft.com/office/powerpoint/2010/main" val="648748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5</a:t>
            </a:fld>
            <a:endParaRPr lang="en-US" dirty="0"/>
          </a:p>
        </p:txBody>
      </p:sp>
    </p:spTree>
    <p:extLst>
      <p:ext uri="{BB962C8B-B14F-4D97-AF65-F5344CB8AC3E}">
        <p14:creationId xmlns:p14="http://schemas.microsoft.com/office/powerpoint/2010/main" val="578145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6</a:t>
            </a:fld>
            <a:endParaRPr lang="en-US" dirty="0"/>
          </a:p>
        </p:txBody>
      </p:sp>
    </p:spTree>
    <p:extLst>
      <p:ext uri="{BB962C8B-B14F-4D97-AF65-F5344CB8AC3E}">
        <p14:creationId xmlns:p14="http://schemas.microsoft.com/office/powerpoint/2010/main" val="166810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7</a:t>
            </a:fld>
            <a:endParaRPr lang="en-US" dirty="0"/>
          </a:p>
        </p:txBody>
      </p:sp>
    </p:spTree>
    <p:extLst>
      <p:ext uri="{BB962C8B-B14F-4D97-AF65-F5344CB8AC3E}">
        <p14:creationId xmlns:p14="http://schemas.microsoft.com/office/powerpoint/2010/main" val="512146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8</a:t>
            </a:fld>
            <a:endParaRPr lang="en-US" dirty="0"/>
          </a:p>
        </p:txBody>
      </p:sp>
    </p:spTree>
    <p:extLst>
      <p:ext uri="{BB962C8B-B14F-4D97-AF65-F5344CB8AC3E}">
        <p14:creationId xmlns:p14="http://schemas.microsoft.com/office/powerpoint/2010/main" val="1865261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9</a:t>
            </a:fld>
            <a:endParaRPr lang="en-US" dirty="0"/>
          </a:p>
        </p:txBody>
      </p:sp>
    </p:spTree>
    <p:extLst>
      <p:ext uri="{BB962C8B-B14F-4D97-AF65-F5344CB8AC3E}">
        <p14:creationId xmlns:p14="http://schemas.microsoft.com/office/powerpoint/2010/main" val="3093354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57800" y="1752600"/>
            <a:ext cx="3657600" cy="3124200"/>
          </a:xfrm>
        </p:spPr>
        <p:txBody>
          <a:bodyPr/>
          <a:lstStyle>
            <a:lvl1pPr>
              <a:defRPr sz="3200" b="1" i="0" spc="-100">
                <a:solidFill>
                  <a:schemeClr val="tx1"/>
                </a:solidFill>
                <a:latin typeface="+mj-lt"/>
                <a:cs typeface="Arial Black" pitchFamily="34" charset="0"/>
              </a:defRPr>
            </a:lvl1pPr>
          </a:lstStyle>
          <a:p>
            <a:r>
              <a:rPr lang="en-US" dirty="0"/>
              <a:t>Click to edit Master title style</a:t>
            </a:r>
          </a:p>
        </p:txBody>
      </p:sp>
      <p:pic>
        <p:nvPicPr>
          <p:cNvPr id="4" name="Picture 2" descr="C:\Users\Shay\AppData\Local\Microsoft\Windows\Temporary Internet Files\Content.IE5\7NRDZIBY\Article_9781337386920_HIRES_en[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762001"/>
            <a:ext cx="4343398" cy="5458218"/>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ransition xmlns:p14="http://schemas.microsoft.com/office/powerpoint/2010/mai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52400"/>
            <a:ext cx="9143999" cy="990600"/>
          </a:xfrm>
          <a:prstGeom prst="rect">
            <a:avLst/>
          </a:prstGeom>
        </p:spPr>
      </p:pic>
      <p:sp>
        <p:nvSpPr>
          <p:cNvPr id="2" name="Title 1"/>
          <p:cNvSpPr>
            <a:spLocks noGrp="1"/>
          </p:cNvSpPr>
          <p:nvPr>
            <p:ph type="title"/>
          </p:nvPr>
        </p:nvSpPr>
        <p:spPr>
          <a:xfrm>
            <a:off x="457200" y="152400"/>
            <a:ext cx="8229600" cy="990600"/>
          </a:xfrm>
          <a:noFill/>
          <a:ln cap="rnd"/>
          <a:effectLst>
            <a:softEdge rad="63500"/>
          </a:effectLst>
        </p:spPr>
        <p:txBody>
          <a:bodyPr/>
          <a:lstStyle>
            <a:lvl1pPr>
              <a:defRPr sz="3200">
                <a:solidFill>
                  <a:schemeClr val="tx1"/>
                </a:solidFill>
                <a:effectLst/>
              </a:defRPr>
            </a:lvl1pPr>
          </a:lstStyle>
          <a:p>
            <a:r>
              <a:rPr lang="en-US" dirty="0"/>
              <a:t>Click to edit Master title style</a:t>
            </a:r>
          </a:p>
        </p:txBody>
      </p:sp>
      <p:sp>
        <p:nvSpPr>
          <p:cNvPr id="9" name="Content Placeholder 8"/>
          <p:cNvSpPr>
            <a:spLocks noGrp="1"/>
          </p:cNvSpPr>
          <p:nvPr>
            <p:ph sz="quarter" idx="10"/>
          </p:nvPr>
        </p:nvSpPr>
        <p:spPr>
          <a:xfrm>
            <a:off x="457200" y="1600200"/>
            <a:ext cx="82296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xmlns:p14="http://schemas.microsoft.com/office/powerpoint/2010/mai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52400"/>
            <a:ext cx="9143999" cy="990600"/>
          </a:xfrm>
          <a:prstGeom prst="rect">
            <a:avLst/>
          </a:prstGeom>
        </p:spPr>
      </p:pic>
      <p:sp>
        <p:nvSpPr>
          <p:cNvPr id="2" name="Title 1"/>
          <p:cNvSpPr>
            <a:spLocks noGrp="1"/>
          </p:cNvSpPr>
          <p:nvPr>
            <p:ph type="title"/>
          </p:nvPr>
        </p:nvSpPr>
        <p:spPr>
          <a:xfrm>
            <a:off x="457200" y="152400"/>
            <a:ext cx="8229600" cy="990600"/>
          </a:xfrm>
          <a:noFill/>
          <a:ln cap="rnd"/>
          <a:effectLst>
            <a:softEdge rad="63500"/>
          </a:effectLst>
        </p:spPr>
        <p:txBody>
          <a:bodyPr/>
          <a:lstStyle>
            <a:lvl1pPr>
              <a:defRPr sz="3600">
                <a:solidFill>
                  <a:srgbClr val="133676"/>
                </a:solidFill>
                <a:effectLst/>
              </a:defRPr>
            </a:lvl1pPr>
          </a:lstStyle>
          <a:p>
            <a:r>
              <a:rPr lang="en-US" dirty="0"/>
              <a:t>Click to edit Master title style</a:t>
            </a:r>
          </a:p>
        </p:txBody>
      </p:sp>
      <p:sp>
        <p:nvSpPr>
          <p:cNvPr id="6" name="Text Placeholder 5"/>
          <p:cNvSpPr>
            <a:spLocks noGrp="1"/>
          </p:cNvSpPr>
          <p:nvPr>
            <p:ph type="body" sz="quarter" idx="10"/>
          </p:nvPr>
        </p:nvSpPr>
        <p:spPr>
          <a:xfrm>
            <a:off x="457200" y="1524000"/>
            <a:ext cx="8229600" cy="4876800"/>
          </a:xfrm>
        </p:spPr>
        <p:txBody>
          <a:bodyPr/>
          <a:lstStyle>
            <a:lvl1pPr marL="342900" indent="-342900">
              <a:buFont typeface="Wingdings" panose="05000000000000000000" pitchFamily="2" charset="2"/>
              <a:buChar char="§"/>
              <a:defRPr/>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4092469"/>
      </p:ext>
    </p:extLst>
  </p:cSld>
  <p:clrMapOvr>
    <a:masterClrMapping/>
  </p:clrMapOvr>
  <p:transition xmlns:p14="http://schemas.microsoft.com/office/powerpoint/2010/mai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a:noFill/>
          <a:ln cap="rnd"/>
          <a:effectLst>
            <a:softEdge rad="63500"/>
          </a:effectLst>
        </p:spPr>
        <p:txBody>
          <a:bodyPr/>
          <a:lstStyle>
            <a:lvl1pPr>
              <a:defRPr sz="3200">
                <a:solidFill>
                  <a:schemeClr val="tx1"/>
                </a:solidFill>
                <a:effectLst/>
              </a:defRPr>
            </a:lvl1pPr>
          </a:lstStyle>
          <a:p>
            <a:r>
              <a:rPr lang="en-US" dirty="0"/>
              <a:t>Click to edit Master title style</a:t>
            </a:r>
          </a:p>
        </p:txBody>
      </p:sp>
      <p:sp>
        <p:nvSpPr>
          <p:cNvPr id="3" name="Content Placeholder 2"/>
          <p:cNvSpPr>
            <a:spLocks noGrp="1"/>
          </p:cNvSpPr>
          <p:nvPr>
            <p:ph idx="1"/>
          </p:nvPr>
        </p:nvSpPr>
        <p:spPr>
          <a:xfrm>
            <a:off x="609600" y="1600200"/>
            <a:ext cx="8077200" cy="4800600"/>
          </a:xfrm>
        </p:spPr>
        <p:txBody>
          <a:bodyPr/>
          <a:lstStyle>
            <a:lvl1pPr marL="342900" indent="-342900">
              <a:lnSpc>
                <a:spcPct val="90000"/>
              </a:lnSpc>
              <a:buClr>
                <a:srgbClr val="006600"/>
              </a:buClr>
              <a:buSzPct val="100000"/>
              <a:defRPr lang="en-US" sz="2800" dirty="0" smtClean="0">
                <a:solidFill>
                  <a:schemeClr val="tx1"/>
                </a:solidFill>
                <a:latin typeface="+mn-lt"/>
                <a:ea typeface="+mn-ea"/>
                <a:cs typeface="+mn-cs"/>
              </a:defRPr>
            </a:lvl1pPr>
            <a:lvl2pPr marL="742950" indent="-285750">
              <a:lnSpc>
                <a:spcPct val="90000"/>
              </a:lnSpc>
              <a:buClr>
                <a:srgbClr val="FFCC00"/>
              </a:buClr>
              <a:defRPr lang="en-US" sz="2400" dirty="0" smtClean="0">
                <a:solidFill>
                  <a:schemeClr val="tx1"/>
                </a:solidFill>
                <a:latin typeface="+mn-lt"/>
              </a:defRPr>
            </a:lvl2pPr>
            <a:lvl3pPr marL="1143000" indent="-228600">
              <a:buClr>
                <a:srgbClr val="7030A0"/>
              </a:buClr>
              <a:buFont typeface="Wingdings" panose="05000000000000000000" pitchFamily="2" charset="2"/>
              <a:buChar char="§"/>
              <a:defRPr lang="en-US" sz="2000" dirty="0" smtClean="0">
                <a:solidFill>
                  <a:schemeClr val="tx1"/>
                </a:solidFill>
                <a:latin typeface="+mn-lt"/>
              </a:defRPr>
            </a:lvl3pPr>
            <a:lvl4pPr marL="1600200" indent="-228600">
              <a:defRPr lang="en-US" sz="1800" dirty="0" smtClean="0">
                <a:solidFill>
                  <a:schemeClr val="tx1"/>
                </a:solidFill>
                <a:latin typeface="+mn-lt"/>
              </a:defRPr>
            </a:lvl4pPr>
            <a:lvl5pPr>
              <a:defRPr sz="1600"/>
            </a:lvl5pPr>
          </a:lstStyle>
          <a:p>
            <a:pPr marL="342900" lvl="0" indent="-342900" algn="l" rtl="0" eaLnBrk="1" fontAlgn="base" hangingPunct="1">
              <a:spcBef>
                <a:spcPct val="20000"/>
              </a:spcBef>
              <a:spcAft>
                <a:spcPct val="0"/>
              </a:spcAft>
              <a:buClr>
                <a:srgbClr val="9E0025"/>
              </a:buClr>
              <a:buSzPct val="80000"/>
              <a:buFont typeface="Wingdings" pitchFamily="2" charset="2"/>
              <a:buChar char="§"/>
            </a:pPr>
            <a:r>
              <a:rPr lang="en-US" dirty="0"/>
              <a:t>Click to edit Master text styles</a:t>
            </a:r>
          </a:p>
          <a:p>
            <a:pPr marL="742950" lvl="1" indent="-285750" algn="l" rtl="0" eaLnBrk="1" fontAlgn="base" hangingPunct="1">
              <a:spcBef>
                <a:spcPct val="20000"/>
              </a:spcBef>
              <a:spcAft>
                <a:spcPct val="0"/>
              </a:spcAft>
              <a:buClr>
                <a:srgbClr val="133676"/>
              </a:buClr>
              <a:buFont typeface="Arial" charset="0"/>
              <a:buChar char="•"/>
            </a:pPr>
            <a:r>
              <a:rPr lang="en-US" dirty="0"/>
              <a:t>Second level</a:t>
            </a:r>
          </a:p>
          <a:p>
            <a:pPr marL="1143000" lvl="2" indent="-228600" algn="l" rtl="0" eaLnBrk="1" fontAlgn="base" hangingPunct="1">
              <a:spcBef>
                <a:spcPct val="20000"/>
              </a:spcBef>
              <a:spcAft>
                <a:spcPct val="0"/>
              </a:spcAft>
              <a:buClr>
                <a:srgbClr val="07632F"/>
              </a:buClr>
              <a:buSzPct val="100000"/>
              <a:buFont typeface="Wingdings" panose="05000000000000000000" pitchFamily="2" charset="2"/>
              <a:buChar char="§"/>
            </a:pPr>
            <a:r>
              <a:rPr lang="en-US" dirty="0"/>
              <a:t>Third level</a:t>
            </a:r>
          </a:p>
          <a:p>
            <a:pPr marL="1600200" lvl="3" indent="-228600" algn="l" rtl="0" eaLnBrk="1" fontAlgn="base" hangingPunct="1">
              <a:spcBef>
                <a:spcPct val="20000"/>
              </a:spcBef>
              <a:spcAft>
                <a:spcPct val="0"/>
              </a:spcAft>
              <a:buFont typeface="Arial" charset="0"/>
              <a:buChar char="-"/>
            </a:pPr>
            <a:r>
              <a:rPr lang="en-US" dirty="0"/>
              <a:t>Fourth level</a:t>
            </a:r>
          </a:p>
          <a:p>
            <a:pPr lvl="4"/>
            <a:r>
              <a:rPr lang="en-US" dirty="0"/>
              <a:t>Fifth level</a:t>
            </a:r>
          </a:p>
        </p:txBody>
      </p:sp>
    </p:spTree>
    <p:extLst>
      <p:ext uri="{BB962C8B-B14F-4D97-AF65-F5344CB8AC3E}">
        <p14:creationId xmlns:p14="http://schemas.microsoft.com/office/powerpoint/2010/main" val="1039823520"/>
      </p:ext>
    </p:extLst>
  </p:cSld>
  <p:clrMapOvr>
    <a:masterClrMapping/>
  </p:clrMapOvr>
  <p:transition xmlns:p14="http://schemas.microsoft.com/office/powerpoint/2010/mai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a:noFill/>
          <a:ln cap="rnd"/>
          <a:effectLst>
            <a:softEdge rad="63500"/>
          </a:effectLst>
        </p:spPr>
        <p:txBody>
          <a:bodyPr/>
          <a:lstStyle>
            <a:lvl1pPr>
              <a:defRPr sz="3200">
                <a:solidFill>
                  <a:srgbClr val="828E95"/>
                </a:solidFill>
                <a:effectLst/>
              </a:defRPr>
            </a:lvl1pPr>
          </a:lstStyle>
          <a:p>
            <a:r>
              <a:rPr lang="en-US" dirty="0"/>
              <a:t>Click to edit Master title style</a:t>
            </a:r>
          </a:p>
        </p:txBody>
      </p:sp>
      <p:sp>
        <p:nvSpPr>
          <p:cNvPr id="3" name="Content Placeholder 2"/>
          <p:cNvSpPr>
            <a:spLocks noGrp="1"/>
          </p:cNvSpPr>
          <p:nvPr>
            <p:ph idx="1"/>
          </p:nvPr>
        </p:nvSpPr>
        <p:spPr>
          <a:xfrm>
            <a:off x="609600" y="1600200"/>
            <a:ext cx="8077200" cy="4800600"/>
          </a:xfrm>
        </p:spPr>
        <p:txBody>
          <a:bodyPr/>
          <a:lstStyle>
            <a:lvl1pPr marL="342900" indent="-342900">
              <a:lnSpc>
                <a:spcPct val="90000"/>
              </a:lnSpc>
              <a:buClr>
                <a:srgbClr val="006600"/>
              </a:buClr>
              <a:buSzPct val="100000"/>
              <a:defRPr lang="en-US" sz="2800" dirty="0" smtClean="0">
                <a:solidFill>
                  <a:schemeClr val="tx1"/>
                </a:solidFill>
                <a:latin typeface="+mn-lt"/>
                <a:ea typeface="+mn-ea"/>
                <a:cs typeface="+mn-cs"/>
              </a:defRPr>
            </a:lvl1pPr>
            <a:lvl2pPr marL="742950" indent="-285750">
              <a:lnSpc>
                <a:spcPct val="90000"/>
              </a:lnSpc>
              <a:buClr>
                <a:srgbClr val="FFCC00"/>
              </a:buClr>
              <a:defRPr lang="en-US" sz="2400" dirty="0" smtClean="0">
                <a:solidFill>
                  <a:schemeClr val="tx1"/>
                </a:solidFill>
                <a:latin typeface="+mn-lt"/>
              </a:defRPr>
            </a:lvl2pPr>
            <a:lvl3pPr marL="1143000" indent="-228600">
              <a:buClr>
                <a:srgbClr val="7030A0"/>
              </a:buClr>
              <a:buFont typeface="Wingdings" panose="05000000000000000000" pitchFamily="2" charset="2"/>
              <a:buChar char="§"/>
              <a:defRPr lang="en-US" sz="2000" dirty="0" smtClean="0">
                <a:solidFill>
                  <a:schemeClr val="tx1"/>
                </a:solidFill>
                <a:latin typeface="+mn-lt"/>
              </a:defRPr>
            </a:lvl3pPr>
            <a:lvl4pPr marL="1600200" indent="-228600">
              <a:defRPr lang="en-US" sz="1800" dirty="0" smtClean="0">
                <a:solidFill>
                  <a:schemeClr val="tx1"/>
                </a:solidFill>
                <a:latin typeface="+mn-lt"/>
              </a:defRPr>
            </a:lvl4pPr>
            <a:lvl5pPr>
              <a:defRPr sz="1600"/>
            </a:lvl5pPr>
          </a:lstStyle>
          <a:p>
            <a:pPr marL="342900" lvl="0" indent="-342900" algn="l" rtl="0" eaLnBrk="1" fontAlgn="base" hangingPunct="1">
              <a:spcBef>
                <a:spcPct val="20000"/>
              </a:spcBef>
              <a:spcAft>
                <a:spcPct val="0"/>
              </a:spcAft>
              <a:buClr>
                <a:srgbClr val="9E0025"/>
              </a:buClr>
              <a:buSzPct val="80000"/>
              <a:buFont typeface="Wingdings" pitchFamily="2" charset="2"/>
              <a:buChar char="§"/>
            </a:pPr>
            <a:r>
              <a:rPr lang="en-US" dirty="0"/>
              <a:t>Click to edit Master text styles</a:t>
            </a:r>
          </a:p>
          <a:p>
            <a:pPr marL="742950" lvl="1" indent="-285750" algn="l" rtl="0" eaLnBrk="1" fontAlgn="base" hangingPunct="1">
              <a:spcBef>
                <a:spcPct val="20000"/>
              </a:spcBef>
              <a:spcAft>
                <a:spcPct val="0"/>
              </a:spcAft>
              <a:buClr>
                <a:srgbClr val="133676"/>
              </a:buClr>
              <a:buFont typeface="Arial" charset="0"/>
              <a:buChar char="•"/>
            </a:pPr>
            <a:r>
              <a:rPr lang="en-US" dirty="0"/>
              <a:t>Second level</a:t>
            </a:r>
          </a:p>
          <a:p>
            <a:pPr marL="1143000" lvl="2" indent="-228600" algn="l" rtl="0" eaLnBrk="1" fontAlgn="base" hangingPunct="1">
              <a:spcBef>
                <a:spcPct val="20000"/>
              </a:spcBef>
              <a:spcAft>
                <a:spcPct val="0"/>
              </a:spcAft>
              <a:buClr>
                <a:srgbClr val="07632F"/>
              </a:buClr>
              <a:buSzPct val="100000"/>
              <a:buFont typeface="Wingdings" panose="05000000000000000000" pitchFamily="2" charset="2"/>
              <a:buChar char="§"/>
            </a:pPr>
            <a:r>
              <a:rPr lang="en-US" dirty="0"/>
              <a:t>Third level</a:t>
            </a:r>
          </a:p>
          <a:p>
            <a:pPr marL="1600200" lvl="3" indent="-228600" algn="l" rtl="0" eaLnBrk="1" fontAlgn="base" hangingPunct="1">
              <a:spcBef>
                <a:spcPct val="20000"/>
              </a:spcBef>
              <a:spcAft>
                <a:spcPct val="0"/>
              </a:spcAft>
              <a:buFont typeface="Arial" charset="0"/>
              <a:buChar char="-"/>
            </a:pPr>
            <a:r>
              <a:rPr lang="en-US" dirty="0"/>
              <a:t>Fourth level</a:t>
            </a:r>
          </a:p>
          <a:p>
            <a:pPr lvl="4"/>
            <a:r>
              <a:rPr lang="en-US" dirty="0"/>
              <a:t>Fifth level</a:t>
            </a:r>
          </a:p>
        </p:txBody>
      </p:sp>
    </p:spTree>
    <p:extLst>
      <p:ext uri="{BB962C8B-B14F-4D97-AF65-F5344CB8AC3E}">
        <p14:creationId xmlns:p14="http://schemas.microsoft.com/office/powerpoint/2010/main" val="2067276503"/>
      </p:ext>
    </p:extLst>
  </p:cSld>
  <p:clrMapOvr>
    <a:masterClrMapping/>
  </p:clrMapOvr>
  <p:transition xmlns:p14="http://schemas.microsoft.com/office/powerpoint/2010/mai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lvl1pPr algn="l">
              <a:tabLst>
                <a:tab pos="2743200" algn="l"/>
              </a:tabLst>
              <a:defRPr sz="2000">
                <a:solidFill>
                  <a:schemeClr val="tx1"/>
                </a:solidFill>
              </a:defRPr>
            </a:lvl1pPr>
          </a:lstStyle>
          <a:p>
            <a:r>
              <a:rPr lang="en-US" dirty="0"/>
              <a:t>Click to edit Master title style</a:t>
            </a:r>
          </a:p>
        </p:txBody>
      </p:sp>
      <p:pic>
        <p:nvPicPr>
          <p:cNvPr id="3" name="Picture 2"/>
          <p:cNvPicPr>
            <a:picLocks noChangeAspect="1"/>
          </p:cNvPicPr>
          <p:nvPr userDrawn="1"/>
        </p:nvPicPr>
        <p:blipFill>
          <a:blip r:embed="rId2"/>
          <a:stretch>
            <a:fillRect/>
          </a:stretch>
        </p:blipFill>
        <p:spPr>
          <a:xfrm>
            <a:off x="76200" y="533400"/>
            <a:ext cx="363278" cy="498764"/>
          </a:xfrm>
          <a:prstGeom prst="rect">
            <a:avLst/>
          </a:prstGeom>
        </p:spPr>
      </p:pic>
      <p:cxnSp>
        <p:nvCxnSpPr>
          <p:cNvPr id="10" name="Straight Connector 9"/>
          <p:cNvCxnSpPr/>
          <p:nvPr userDrawn="1"/>
        </p:nvCxnSpPr>
        <p:spPr>
          <a:xfrm>
            <a:off x="164054" y="1010650"/>
            <a:ext cx="8458200" cy="0"/>
          </a:xfrm>
          <a:prstGeom prst="line">
            <a:avLst/>
          </a:prstGeom>
          <a:ln w="28575">
            <a:solidFill>
              <a:srgbClr val="13367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lvl1pPr algn="l">
              <a:tabLst>
                <a:tab pos="2743200" algn="l"/>
              </a:tabLst>
              <a:defRPr sz="2000">
                <a:solidFill>
                  <a:schemeClr val="tx1"/>
                </a:solidFill>
              </a:defRPr>
            </a:lvl1pPr>
          </a:lstStyle>
          <a:p>
            <a:r>
              <a:rPr lang="en-US" dirty="0"/>
              <a:t>Click to edit Master title style</a:t>
            </a:r>
          </a:p>
        </p:txBody>
      </p:sp>
      <p:pic>
        <p:nvPicPr>
          <p:cNvPr id="3" name="Picture 2"/>
          <p:cNvPicPr>
            <a:picLocks noChangeAspect="1"/>
          </p:cNvPicPr>
          <p:nvPr userDrawn="1"/>
        </p:nvPicPr>
        <p:blipFill>
          <a:blip r:embed="rId2"/>
          <a:stretch>
            <a:fillRect/>
          </a:stretch>
        </p:blipFill>
        <p:spPr>
          <a:xfrm>
            <a:off x="76200" y="304800"/>
            <a:ext cx="363278" cy="727364"/>
          </a:xfrm>
          <a:prstGeom prst="rect">
            <a:avLst/>
          </a:prstGeom>
        </p:spPr>
      </p:pic>
      <p:cxnSp>
        <p:nvCxnSpPr>
          <p:cNvPr id="10" name="Straight Connector 9"/>
          <p:cNvCxnSpPr/>
          <p:nvPr userDrawn="1"/>
        </p:nvCxnSpPr>
        <p:spPr>
          <a:xfrm>
            <a:off x="164054" y="1010650"/>
            <a:ext cx="8458200" cy="0"/>
          </a:xfrm>
          <a:prstGeom prst="line">
            <a:avLst/>
          </a:prstGeom>
          <a:ln w="28575">
            <a:solidFill>
              <a:srgbClr val="13367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379690"/>
      </p:ext>
    </p:extLst>
  </p:cSld>
  <p:clrMapOvr>
    <a:masterClrMapping/>
  </p:clrMapOvr>
  <p:transition xmlns:p14="http://schemas.microsoft.com/office/powerpoint/2010/mai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52400"/>
            <a:ext cx="9143999" cy="990600"/>
          </a:xfrm>
          <a:prstGeom prst="rect">
            <a:avLst/>
          </a:prstGeom>
        </p:spPr>
      </p:pic>
      <p:sp>
        <p:nvSpPr>
          <p:cNvPr id="2" name="Title 1"/>
          <p:cNvSpPr>
            <a:spLocks noGrp="1"/>
          </p:cNvSpPr>
          <p:nvPr>
            <p:ph type="title"/>
          </p:nvPr>
        </p:nvSpPr>
        <p:spPr/>
        <p:txBody>
          <a:bodyPr/>
          <a:lstStyle>
            <a:lvl1pPr>
              <a:defRPr sz="3600">
                <a:solidFill>
                  <a:srgbClr val="002060"/>
                </a:solidFill>
              </a:defRPr>
            </a:lvl1pPr>
          </a:lstStyle>
          <a:p>
            <a:r>
              <a:rPr lang="en-US" dirty="0"/>
              <a:t>Click to edit Master title style</a:t>
            </a:r>
          </a:p>
        </p:txBody>
      </p:sp>
      <p:sp>
        <p:nvSpPr>
          <p:cNvPr id="4" name="Text Placeholder 3"/>
          <p:cNvSpPr>
            <a:spLocks noGrp="1"/>
          </p:cNvSpPr>
          <p:nvPr>
            <p:ph type="body" sz="quarter" idx="10"/>
          </p:nvPr>
        </p:nvSpPr>
        <p:spPr>
          <a:xfrm>
            <a:off x="457200" y="1524000"/>
            <a:ext cx="36576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p:nvPr>
        </p:nvSpPr>
        <p:spPr>
          <a:xfrm>
            <a:off x="5029200" y="1524000"/>
            <a:ext cx="36576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6486481"/>
      </p:ext>
    </p:extLst>
  </p:cSld>
  <p:clrMapOvr>
    <a:masterClrMapping/>
  </p:clrMapOvr>
  <p:transition xmlns:p14="http://schemas.microsoft.com/office/powerpoint/2010/main" spd="med">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hidden="1"/>
          <p:cNvSpPr/>
          <p:nvPr/>
        </p:nvSpPr>
        <p:spPr>
          <a:xfrm>
            <a:off x="2971800" y="0"/>
            <a:ext cx="617220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cxnSp>
        <p:nvCxnSpPr>
          <p:cNvPr id="26" name="Straight Connector 25" hidden="1"/>
          <p:cNvCxnSpPr/>
          <p:nvPr/>
        </p:nvCxnSpPr>
        <p:spPr>
          <a:xfrm>
            <a:off x="0" y="6477000"/>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hidden="1"/>
          <p:cNvSpPr/>
          <p:nvPr userDrawn="1"/>
        </p:nvSpPr>
        <p:spPr>
          <a:xfrm>
            <a:off x="2971800" y="0"/>
            <a:ext cx="617220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8" name="Straight Connector 7" hidden="1"/>
          <p:cNvCxnSpPr/>
          <p:nvPr userDrawn="1"/>
        </p:nvCxnSpPr>
        <p:spPr>
          <a:xfrm>
            <a:off x="0" y="6477000"/>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ooter Placeholder 4"/>
          <p:cNvSpPr txBox="1">
            <a:spLocks noGrp="1"/>
          </p:cNvSpPr>
          <p:nvPr userDrawn="1"/>
        </p:nvSpPr>
        <p:spPr>
          <a:xfrm>
            <a:off x="685800" y="6477000"/>
            <a:ext cx="7924800" cy="228600"/>
          </a:xfrm>
          <a:prstGeom prst="rect">
            <a:avLst/>
          </a:prstGeom>
          <a:noFill/>
        </p:spPr>
        <p:txBody>
          <a:bodyPr anchor="ctr"/>
          <a:lstStyle/>
          <a:p>
            <a:pPr algn="ctr">
              <a:defRPr/>
            </a:pPr>
            <a:r>
              <a:rPr lang="en-US" sz="800" dirty="0">
                <a:solidFill>
                  <a:schemeClr val="bg1">
                    <a:lumMod val="50000"/>
                  </a:schemeClr>
                </a:solidFill>
                <a:latin typeface="Arial" panose="020B0604020202020204" pitchFamily="34" charset="0"/>
                <a:cs typeface="Arial" panose="020B0604020202020204" pitchFamily="34" charset="0"/>
              </a:rPr>
              <a:t>© 2019</a:t>
            </a:r>
            <a:r>
              <a:rPr lang="en-US" sz="800" baseline="0" dirty="0">
                <a:solidFill>
                  <a:schemeClr val="bg1">
                    <a:lumMod val="50000"/>
                  </a:schemeClr>
                </a:solidFill>
                <a:latin typeface="Arial" panose="020B0604020202020204" pitchFamily="34" charset="0"/>
                <a:cs typeface="Arial" panose="020B0604020202020204" pitchFamily="34" charset="0"/>
              </a:rPr>
              <a:t> </a:t>
            </a:r>
            <a:r>
              <a:rPr lang="en-US" sz="800" dirty="0">
                <a:solidFill>
                  <a:schemeClr val="bg1">
                    <a:lumMod val="50000"/>
                  </a:schemeClr>
                </a:solidFill>
                <a:latin typeface="Arial" panose="020B0604020202020204" pitchFamily="34" charset="0"/>
                <a:cs typeface="Arial" panose="020B0604020202020204" pitchFamily="34" charset="0"/>
              </a:rPr>
              <a:t>Cengage Learning. All Rights Reserved. May not be scanned, copied or duplicated, or posted to</a:t>
            </a:r>
            <a:r>
              <a:rPr lang="en-US" sz="800" baseline="0" dirty="0">
                <a:solidFill>
                  <a:schemeClr val="bg1">
                    <a:lumMod val="50000"/>
                  </a:schemeClr>
                </a:solidFill>
                <a:latin typeface="Arial" panose="020B0604020202020204" pitchFamily="34" charset="0"/>
                <a:cs typeface="Arial" panose="020B0604020202020204" pitchFamily="34" charset="0"/>
              </a:rPr>
              <a:t> a publicly accessible website, </a:t>
            </a:r>
            <a:r>
              <a:rPr lang="en-US" sz="800" dirty="0">
                <a:solidFill>
                  <a:schemeClr val="bg1">
                    <a:lumMod val="50000"/>
                  </a:schemeClr>
                </a:solidFill>
                <a:latin typeface="Arial" panose="020B0604020202020204" pitchFamily="34" charset="0"/>
                <a:cs typeface="Arial" panose="020B0604020202020204" pitchFamily="34" charset="0"/>
              </a:rPr>
              <a:t>in whole or in part.</a:t>
            </a:r>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4" r:id="rId3"/>
    <p:sldLayoutId id="2147483803" r:id="rId4"/>
    <p:sldLayoutId id="2147483802" r:id="rId5"/>
    <p:sldLayoutId id="2147483778" r:id="rId6"/>
    <p:sldLayoutId id="2147483806" r:id="rId7"/>
    <p:sldLayoutId id="2147483805" r:id="rId8"/>
  </p:sldLayoutIdLst>
  <p:transition xmlns:p14="http://schemas.microsoft.com/office/powerpoint/2010/main" spd="med">
    <p:wipe dir="r"/>
  </p:transition>
  <p:hf sldNum="0" hdr="0" ft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ctr" rtl="0" eaLnBrk="1" fontAlgn="base" hangingPunct="1">
        <a:spcBef>
          <a:spcPct val="0"/>
        </a:spcBef>
        <a:spcAft>
          <a:spcPct val="0"/>
        </a:spcAft>
        <a:defRPr sz="2800" b="1">
          <a:solidFill>
            <a:schemeClr val="bg1"/>
          </a:solidFill>
          <a:latin typeface="Arial" charset="0"/>
        </a:defRPr>
      </a:lvl2pPr>
      <a:lvl3pPr algn="ctr" rtl="0" eaLnBrk="1" fontAlgn="base" hangingPunct="1">
        <a:spcBef>
          <a:spcPct val="0"/>
        </a:spcBef>
        <a:spcAft>
          <a:spcPct val="0"/>
        </a:spcAft>
        <a:defRPr sz="2800" b="1">
          <a:solidFill>
            <a:schemeClr val="bg1"/>
          </a:solidFill>
          <a:latin typeface="Arial" charset="0"/>
        </a:defRPr>
      </a:lvl3pPr>
      <a:lvl4pPr algn="ctr" rtl="0" eaLnBrk="1" fontAlgn="base" hangingPunct="1">
        <a:spcBef>
          <a:spcPct val="0"/>
        </a:spcBef>
        <a:spcAft>
          <a:spcPct val="0"/>
        </a:spcAft>
        <a:defRPr sz="2800" b="1">
          <a:solidFill>
            <a:schemeClr val="bg1"/>
          </a:solidFill>
          <a:latin typeface="Arial" charset="0"/>
        </a:defRPr>
      </a:lvl4pPr>
      <a:lvl5pPr algn="ctr" rtl="0" eaLnBrk="1" fontAlgn="base" hangingPunct="1">
        <a:spcBef>
          <a:spcPct val="0"/>
        </a:spcBef>
        <a:spcAft>
          <a:spcPct val="0"/>
        </a:spcAft>
        <a:defRPr sz="2800" b="1">
          <a:solidFill>
            <a:schemeClr val="bg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lr>
          <a:srgbClr val="9E0025"/>
        </a:buClr>
        <a:buSzPct val="8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133676"/>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rgbClr val="07632F"/>
        </a:buClr>
        <a:buSzPct val="100000"/>
        <a:buFont typeface="Wingdings" panose="05000000000000000000" pitchFamily="2" charset="2"/>
        <a:buChar char="§"/>
        <a:defRPr sz="24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600" dirty="0">
                <a:solidFill>
                  <a:srgbClr val="9E0025"/>
                </a:solidFill>
                <a:latin typeface="+mn-lt"/>
                <a:ea typeface="+mn-ea"/>
                <a:cs typeface="+mn-cs"/>
              </a:rPr>
              <a:t>Chapter 9</a:t>
            </a:r>
            <a:r>
              <a:rPr lang="en-US" dirty="0">
                <a:solidFill>
                  <a:srgbClr val="C00000"/>
                </a:solidFill>
              </a:rPr>
              <a:t/>
            </a:r>
            <a:br>
              <a:rPr lang="en-US" dirty="0">
                <a:solidFill>
                  <a:srgbClr val="C00000"/>
                </a:solidFill>
              </a:rPr>
            </a:br>
            <a:r>
              <a:rPr lang="en-US" sz="1600" dirty="0"/>
              <a:t/>
            </a:r>
            <a:br>
              <a:rPr lang="en-US" sz="1600" dirty="0"/>
            </a:br>
            <a:r>
              <a:rPr lang="en-US" b="0" dirty="0"/>
              <a:t>Attracting and Retaining the Best Employees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Matching Supply with Demand</a:t>
            </a:r>
            <a:endParaRPr lang="en-US" sz="1200" dirty="0"/>
          </a:p>
        </p:txBody>
      </p:sp>
      <p:sp>
        <p:nvSpPr>
          <p:cNvPr id="5" name="Rectangle 4"/>
          <p:cNvSpPr>
            <a:spLocks noChangeArrowheads="1"/>
          </p:cNvSpPr>
          <p:nvPr/>
        </p:nvSpPr>
        <p:spPr bwMode="auto">
          <a:xfrm>
            <a:off x="914400" y="3446463"/>
            <a:ext cx="7391400" cy="2743200"/>
          </a:xfrm>
          <a:prstGeom prst="rect">
            <a:avLst/>
          </a:prstGeom>
          <a:solidFill>
            <a:srgbClr val="F8F8F8"/>
          </a:solidFill>
          <a:ln w="9525">
            <a:solidFill>
              <a:schemeClr val="accent4">
                <a:lumMod val="10000"/>
              </a:schemeClr>
            </a:solidFill>
            <a:miter lim="800000"/>
            <a:headEnd/>
            <a:tailEnd/>
          </a:ln>
          <a:effectLst/>
        </p:spPr>
        <p:txBody>
          <a:bodyPr wrap="none" anchor="ctr"/>
          <a:lstStyle/>
          <a:p>
            <a:pPr algn="ctr">
              <a:defRPr/>
            </a:pPr>
            <a:r>
              <a:rPr lang="en-US" sz="3200" b="1" dirty="0">
                <a:solidFill>
                  <a:srgbClr val="000000"/>
                </a:solidFill>
                <a:effectLst>
                  <a:outerShdw blurRad="38100" dist="38100" dir="2700000" algn="tl">
                    <a:srgbClr val="DDDDDD"/>
                  </a:outerShdw>
                </a:effectLst>
                <a:ea typeface="ＭＳ Ｐゴシック" charset="-128"/>
                <a:cs typeface="ＭＳ Ｐゴシック" charset="-128"/>
              </a:rPr>
              <a:t>Supply &gt; Demand</a:t>
            </a:r>
          </a:p>
          <a:p>
            <a:pPr>
              <a:defRPr/>
            </a:pPr>
            <a:r>
              <a:rPr lang="en-US" sz="1600" b="1" dirty="0">
                <a:solidFill>
                  <a:srgbClr val="FF0000"/>
                </a:solidFill>
                <a:ea typeface="ＭＳ Ｐゴシック" charset="-128"/>
                <a:cs typeface="ＭＳ Ｐゴシック" charset="-128"/>
              </a:rPr>
              <a:t>Laid Off </a:t>
            </a:r>
            <a:r>
              <a:rPr lang="en-US" sz="1600" b="1" dirty="0">
                <a:solidFill>
                  <a:srgbClr val="000000"/>
                </a:solidFill>
                <a:ea typeface="ＭＳ Ｐゴシック" charset="-128"/>
                <a:cs typeface="ＭＳ Ｐゴシック" charset="-128"/>
              </a:rPr>
              <a:t>– termination for economic or business reason</a:t>
            </a:r>
          </a:p>
          <a:p>
            <a:pPr>
              <a:defRPr/>
            </a:pPr>
            <a:r>
              <a:rPr lang="en-US" sz="1600" b="1" dirty="0">
                <a:solidFill>
                  <a:srgbClr val="FF0000"/>
                </a:solidFill>
                <a:ea typeface="ＭＳ Ｐゴシック" charset="-128"/>
                <a:cs typeface="ＭＳ Ｐゴシック" charset="-128"/>
              </a:rPr>
              <a:t>Fire</a:t>
            </a:r>
            <a:r>
              <a:rPr lang="en-US" sz="1600" b="1" dirty="0">
                <a:solidFill>
                  <a:srgbClr val="000000"/>
                </a:solidFill>
                <a:ea typeface="ＭＳ Ｐゴシック" charset="-128"/>
                <a:cs typeface="ＭＳ Ｐゴシック" charset="-128"/>
              </a:rPr>
              <a:t> – terminating the employee for performance reasons</a:t>
            </a:r>
          </a:p>
          <a:p>
            <a:pPr>
              <a:defRPr/>
            </a:pPr>
            <a:r>
              <a:rPr lang="en-US" sz="1600" b="1" dirty="0">
                <a:solidFill>
                  <a:srgbClr val="FF0000"/>
                </a:solidFill>
                <a:ea typeface="ＭＳ Ｐゴシック" charset="-128"/>
                <a:cs typeface="ＭＳ Ｐゴシック" charset="-128"/>
              </a:rPr>
              <a:t>Attrition</a:t>
            </a:r>
            <a:r>
              <a:rPr lang="en-US" sz="1600" b="1" dirty="0">
                <a:solidFill>
                  <a:srgbClr val="000000"/>
                </a:solidFill>
                <a:ea typeface="ＭＳ Ｐゴシック" charset="-128"/>
                <a:cs typeface="ＭＳ Ｐゴシック" charset="-128"/>
              </a:rPr>
              <a:t> – normal reduction of the work force that occurs when</a:t>
            </a:r>
          </a:p>
          <a:p>
            <a:pPr>
              <a:defRPr/>
            </a:pPr>
            <a:r>
              <a:rPr lang="en-US" sz="1600" b="1" dirty="0">
                <a:solidFill>
                  <a:srgbClr val="000000"/>
                </a:solidFill>
                <a:ea typeface="ＭＳ Ｐゴシック" charset="-128"/>
                <a:cs typeface="ＭＳ Ｐゴシック" charset="-128"/>
              </a:rPr>
              <a:t>employees leave the firm on their own accord </a:t>
            </a:r>
          </a:p>
          <a:p>
            <a:pPr>
              <a:defRPr/>
            </a:pPr>
            <a:r>
              <a:rPr lang="en-US" sz="1600" b="1" dirty="0">
                <a:solidFill>
                  <a:srgbClr val="000000"/>
                </a:solidFill>
                <a:ea typeface="ＭＳ Ｐゴシック" charset="-128"/>
                <a:cs typeface="ＭＳ Ｐゴシック" charset="-128"/>
              </a:rPr>
              <a:t>(retire, find another job)</a:t>
            </a:r>
          </a:p>
          <a:p>
            <a:pPr>
              <a:defRPr/>
            </a:pPr>
            <a:r>
              <a:rPr lang="en-US" sz="1600" b="1" dirty="0">
                <a:solidFill>
                  <a:srgbClr val="FF0000"/>
                </a:solidFill>
                <a:ea typeface="ＭＳ Ｐゴシック" charset="-128"/>
                <a:cs typeface="ＭＳ Ｐゴシック" charset="-128"/>
              </a:rPr>
              <a:t>Early Retirement </a:t>
            </a:r>
            <a:r>
              <a:rPr lang="en-US" sz="1600" b="1" dirty="0">
                <a:solidFill>
                  <a:srgbClr val="000000"/>
                </a:solidFill>
                <a:ea typeface="ＭＳ Ｐゴシック" charset="-128"/>
                <a:cs typeface="ＭＳ Ｐゴシック" charset="-128"/>
              </a:rPr>
              <a:t>– letting employees within a few years of retirement </a:t>
            </a:r>
          </a:p>
          <a:p>
            <a:pPr>
              <a:defRPr/>
            </a:pPr>
            <a:r>
              <a:rPr lang="en-US" sz="1600" b="1" dirty="0">
                <a:solidFill>
                  <a:srgbClr val="000000"/>
                </a:solidFill>
                <a:ea typeface="ＭＳ Ｐゴシック" charset="-128"/>
                <a:cs typeface="ＭＳ Ｐゴシック" charset="-128"/>
              </a:rPr>
              <a:t>retire early and allowing them to receive their full benefits</a:t>
            </a:r>
          </a:p>
        </p:txBody>
      </p:sp>
      <p:sp>
        <p:nvSpPr>
          <p:cNvPr id="6" name="Rectangle 5"/>
          <p:cNvSpPr>
            <a:spLocks noChangeArrowheads="1"/>
          </p:cNvSpPr>
          <p:nvPr/>
        </p:nvSpPr>
        <p:spPr bwMode="auto">
          <a:xfrm>
            <a:off x="914400" y="1371600"/>
            <a:ext cx="7391400" cy="1981200"/>
          </a:xfrm>
          <a:prstGeom prst="rect">
            <a:avLst/>
          </a:prstGeom>
          <a:solidFill>
            <a:srgbClr val="F8F8F8"/>
          </a:solidFill>
          <a:ln w="9525">
            <a:solidFill>
              <a:schemeClr val="accent4">
                <a:lumMod val="10000"/>
              </a:schemeClr>
            </a:solidFill>
            <a:miter lim="800000"/>
            <a:headEnd/>
            <a:tailEnd/>
          </a:ln>
          <a:effectLst/>
        </p:spPr>
        <p:txBody>
          <a:bodyPr wrap="none" anchor="ctr"/>
          <a:lstStyle/>
          <a:p>
            <a:pPr algn="ctr">
              <a:defRPr/>
            </a:pPr>
            <a:r>
              <a:rPr lang="en-US" sz="3200" b="1" dirty="0">
                <a:solidFill>
                  <a:srgbClr val="000000"/>
                </a:solidFill>
                <a:effectLst>
                  <a:outerShdw blurRad="38100" dist="38100" dir="2700000" algn="tl">
                    <a:srgbClr val="DDDDDD"/>
                  </a:outerShdw>
                </a:effectLst>
                <a:ea typeface="ＭＳ Ｐゴシック" charset="-128"/>
                <a:cs typeface="ＭＳ Ｐゴシック" charset="-128"/>
              </a:rPr>
              <a:t>Demand &gt; Supply</a:t>
            </a:r>
          </a:p>
          <a:p>
            <a:pPr algn="ctr">
              <a:defRPr/>
            </a:pPr>
            <a:r>
              <a:rPr lang="en-US" sz="1600" b="1" dirty="0">
                <a:solidFill>
                  <a:srgbClr val="FF0000"/>
                </a:solidFill>
                <a:ea typeface="ＭＳ Ｐゴシック" charset="-128"/>
                <a:cs typeface="ＭＳ Ｐゴシック" charset="-128"/>
              </a:rPr>
              <a:t>Hire</a:t>
            </a:r>
            <a:r>
              <a:rPr lang="en-US" sz="1600" b="1" dirty="0">
                <a:solidFill>
                  <a:srgbClr val="000000"/>
                </a:solidFill>
                <a:ea typeface="ＭＳ Ｐゴシック" charset="-128"/>
                <a:cs typeface="ＭＳ Ｐゴシック" charset="-128"/>
              </a:rPr>
              <a:t> – Bring in new employees</a:t>
            </a:r>
          </a:p>
          <a:p>
            <a:pPr algn="ctr">
              <a:defRPr/>
            </a:pPr>
            <a:r>
              <a:rPr lang="en-US" sz="1600" b="1" dirty="0">
                <a:solidFill>
                  <a:srgbClr val="FF0000"/>
                </a:solidFill>
                <a:ea typeface="ＭＳ Ｐゴシック" charset="-128"/>
                <a:cs typeface="ＭＳ Ｐゴシック" charset="-128"/>
              </a:rPr>
              <a:t>Promote</a:t>
            </a:r>
            <a:r>
              <a:rPr lang="en-US" sz="1600" b="1" dirty="0">
                <a:solidFill>
                  <a:srgbClr val="000000"/>
                </a:solidFill>
                <a:ea typeface="ＭＳ Ｐゴシック" charset="-128"/>
                <a:cs typeface="ＭＳ Ｐゴシック" charset="-128"/>
              </a:rPr>
              <a:t> – Put existing employees in new, “better” positions</a:t>
            </a:r>
          </a:p>
          <a:p>
            <a:pPr algn="ctr">
              <a:defRPr/>
            </a:pPr>
            <a:r>
              <a:rPr lang="en-US" sz="1600" b="1" dirty="0">
                <a:solidFill>
                  <a:srgbClr val="FF0000"/>
                </a:solidFill>
                <a:ea typeface="ＭＳ Ｐゴシック" charset="-128"/>
                <a:cs typeface="ＭＳ Ｐゴシック" charset="-128"/>
              </a:rPr>
              <a:t>Transfer</a:t>
            </a:r>
            <a:r>
              <a:rPr lang="en-US" sz="1600" b="1" dirty="0">
                <a:solidFill>
                  <a:srgbClr val="000000"/>
                </a:solidFill>
                <a:ea typeface="ＭＳ Ｐゴシック" charset="-128"/>
                <a:cs typeface="ＭＳ Ｐゴシック" charset="-128"/>
              </a:rPr>
              <a:t> – Moving an existing employee to a different position</a:t>
            </a:r>
          </a:p>
        </p:txBody>
      </p:sp>
    </p:spTree>
    <p:extLst>
      <p:ext uri="{BB962C8B-B14F-4D97-AF65-F5344CB8AC3E}">
        <p14:creationId xmlns:p14="http://schemas.microsoft.com/office/powerpoint/2010/main" val="1175957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Cultural Diversity in </a:t>
            </a:r>
            <a:br>
              <a:rPr lang="en-US" sz="3600" dirty="0"/>
            </a:br>
            <a:r>
              <a:rPr lang="en-US" sz="3600" dirty="0"/>
              <a:t>Human </a:t>
            </a:r>
            <a:r>
              <a:rPr lang="en-US" sz="3600" dirty="0" smtClean="0"/>
              <a:t>Resources</a:t>
            </a:r>
            <a:endParaRPr lang="en-US" sz="500" dirty="0"/>
          </a:p>
        </p:txBody>
      </p:sp>
      <p:sp>
        <p:nvSpPr>
          <p:cNvPr id="2" name="Text Placeholder 1"/>
          <p:cNvSpPr>
            <a:spLocks noGrp="1"/>
          </p:cNvSpPr>
          <p:nvPr>
            <p:ph type="body" sz="quarter" idx="10"/>
          </p:nvPr>
        </p:nvSpPr>
        <p:spPr>
          <a:xfrm>
            <a:off x="228600" y="1219200"/>
            <a:ext cx="8686800" cy="5181600"/>
          </a:xfrm>
        </p:spPr>
        <p:txBody>
          <a:bodyPr/>
          <a:lstStyle/>
          <a:p>
            <a:r>
              <a:rPr lang="en-US" sz="1400" dirty="0"/>
              <a:t>Today’s workforce is highly diverse, with employees bringing a wide variety of beliefs, expectations, and behavioral norms to the workplace.</a:t>
            </a:r>
          </a:p>
          <a:p>
            <a:pPr lvl="1"/>
            <a:r>
              <a:rPr lang="en-US" sz="1400" dirty="0"/>
              <a:t>Managers must be aware of these differences.</a:t>
            </a:r>
          </a:p>
          <a:p>
            <a:pPr lvl="2"/>
            <a:r>
              <a:rPr lang="en-US" sz="1400" dirty="0"/>
              <a:t>Examples: European businesspeople may offer a kiss on the cheek as a greeting; Latin Americans tend to stand closer to people with whom they are talking than North Americans prefer.</a:t>
            </a:r>
          </a:p>
          <a:p>
            <a:r>
              <a:rPr lang="en-US" sz="1400" b="1" dirty="0">
                <a:solidFill>
                  <a:srgbClr val="0D9CAC"/>
                </a:solidFill>
              </a:rPr>
              <a:t>Cultural (or workplace) diversity </a:t>
            </a:r>
            <a:r>
              <a:rPr lang="en-US" sz="1400" dirty="0"/>
              <a:t>– differences among people in a workforce owing to race, ethnicity, and gender</a:t>
            </a:r>
          </a:p>
          <a:p>
            <a:r>
              <a:rPr lang="en-US" sz="1400" dirty="0"/>
              <a:t>Although cultural diversity presents a challenge, managers should view it as an opportunity rather than a limitation</a:t>
            </a:r>
            <a:r>
              <a:rPr lang="en-US" sz="1400" dirty="0" smtClean="0"/>
              <a:t>.</a:t>
            </a:r>
          </a:p>
          <a:p>
            <a:r>
              <a:rPr lang="en-US" sz="1400" dirty="0"/>
              <a:t>Numerous U.S. firms have trained their managers to respect and manage diversity.</a:t>
            </a:r>
          </a:p>
          <a:p>
            <a:pPr lvl="1"/>
            <a:r>
              <a:rPr lang="en-US" sz="1400" dirty="0"/>
              <a:t>Diversity training programs may include:</a:t>
            </a:r>
          </a:p>
          <a:p>
            <a:pPr lvl="2"/>
            <a:r>
              <a:rPr lang="en-US" sz="1400" dirty="0"/>
              <a:t>Recruiting minorities</a:t>
            </a:r>
          </a:p>
          <a:p>
            <a:pPr lvl="2"/>
            <a:r>
              <a:rPr lang="en-US" sz="1400" dirty="0"/>
              <a:t>Training minorities to be managers</a:t>
            </a:r>
          </a:p>
          <a:p>
            <a:pPr lvl="2"/>
            <a:r>
              <a:rPr lang="en-US" sz="1400" dirty="0"/>
              <a:t>Training managers to view diversity positively</a:t>
            </a:r>
          </a:p>
          <a:p>
            <a:pPr lvl="2"/>
            <a:r>
              <a:rPr lang="en-US" sz="1400" dirty="0"/>
              <a:t>Teaching English as a second language</a:t>
            </a:r>
          </a:p>
          <a:p>
            <a:pPr lvl="2"/>
            <a:r>
              <a:rPr lang="en-US" sz="1400" dirty="0"/>
              <a:t>Facilitating support groups for immigrants</a:t>
            </a:r>
          </a:p>
          <a:p>
            <a:pPr lvl="1"/>
            <a:r>
              <a:rPr lang="en-US" sz="1400" dirty="0"/>
              <a:t>A diversity program will be successful only if it:</a:t>
            </a:r>
          </a:p>
          <a:p>
            <a:pPr lvl="2"/>
            <a:r>
              <a:rPr lang="en-US" sz="1400" dirty="0"/>
              <a:t>Is systematic</a:t>
            </a:r>
          </a:p>
          <a:p>
            <a:pPr lvl="2"/>
            <a:r>
              <a:rPr lang="en-US" sz="1400" dirty="0"/>
              <a:t>Is ongoing</a:t>
            </a:r>
          </a:p>
          <a:p>
            <a:pPr lvl="2"/>
            <a:r>
              <a:rPr lang="en-US" sz="1400" dirty="0"/>
              <a:t>Has a strong, sustained commitment from top leadership</a:t>
            </a:r>
          </a:p>
          <a:p>
            <a:endParaRPr lang="en-US" sz="1400" dirty="0"/>
          </a:p>
        </p:txBody>
      </p:sp>
    </p:spTree>
    <p:extLst>
      <p:ext uri="{BB962C8B-B14F-4D97-AF65-F5344CB8AC3E}">
        <p14:creationId xmlns:p14="http://schemas.microsoft.com/office/powerpoint/2010/main" val="884708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377950" algn="l"/>
              </a:tabLst>
            </a:pPr>
            <a:r>
              <a:rPr lang="en-US" sz="1800" dirty="0">
                <a:solidFill>
                  <a:srgbClr val="888FB8"/>
                </a:solidFill>
              </a:rPr>
              <a:t>TABLE 9-1</a:t>
            </a:r>
            <a:r>
              <a:rPr lang="en-US" sz="1800" dirty="0"/>
              <a:t>	Advantages of Cultural </a:t>
            </a:r>
            <a:r>
              <a:rPr lang="en-US" sz="1800" dirty="0" smtClean="0"/>
              <a:t>Diversity</a:t>
            </a:r>
            <a:endParaRPr lang="en-US" sz="1400" dirty="0"/>
          </a:p>
        </p:txBody>
      </p:sp>
      <p:graphicFrame>
        <p:nvGraphicFramePr>
          <p:cNvPr id="5" name="Table 4" descr="A table lists and describes the benefits that creative management of cultural diversity can offer." title="Table 9-1 - Advantages of Cultural Diversity"/>
          <p:cNvGraphicFramePr>
            <a:graphicFrameLocks noGrp="1"/>
          </p:cNvGraphicFramePr>
          <p:nvPr>
            <p:extLst>
              <p:ext uri="{D42A27DB-BD31-4B8C-83A1-F6EECF244321}">
                <p14:modId xmlns:p14="http://schemas.microsoft.com/office/powerpoint/2010/main" val="2484402714"/>
              </p:ext>
            </p:extLst>
          </p:nvPr>
        </p:nvGraphicFramePr>
        <p:xfrm>
          <a:off x="333829" y="1219200"/>
          <a:ext cx="8352971" cy="4861560"/>
        </p:xfrm>
        <a:graphic>
          <a:graphicData uri="http://schemas.openxmlformats.org/drawingml/2006/table">
            <a:tbl>
              <a:tblPr firstRow="1" bandRow="1">
                <a:tableStyleId>{5940675A-B579-460E-94D1-54222C63F5DA}</a:tableStyleId>
              </a:tblPr>
              <a:tblGrid>
                <a:gridCol w="2333171">
                  <a:extLst>
                    <a:ext uri="{9D8B030D-6E8A-4147-A177-3AD203B41FA5}">
                      <a16:colId xmlns="" xmlns:a16="http://schemas.microsoft.com/office/drawing/2014/main" val="20000"/>
                    </a:ext>
                  </a:extLst>
                </a:gridCol>
                <a:gridCol w="6019800">
                  <a:extLst>
                    <a:ext uri="{9D8B030D-6E8A-4147-A177-3AD203B41FA5}">
                      <a16:colId xmlns="" xmlns:a16="http://schemas.microsoft.com/office/drawing/2014/main" val="20001"/>
                    </a:ext>
                  </a:extLst>
                </a:gridCol>
              </a:tblGrid>
              <a:tr h="381000">
                <a:tc>
                  <a:txBody>
                    <a:bodyPr/>
                    <a:lstStyle/>
                    <a:p>
                      <a:pPr algn="l"/>
                      <a:r>
                        <a:rPr lang="en-US" sz="1200" b="1" i="0" u="none" strike="noStrike" kern="1200" baseline="0" dirty="0">
                          <a:solidFill>
                            <a:schemeClr val="bg1"/>
                          </a:solidFill>
                          <a:latin typeface="Arial" panose="020B0604020202020204" pitchFamily="34" charset="0"/>
                          <a:ea typeface="+mn-ea"/>
                          <a:cs typeface="Arial" panose="020B0604020202020204" pitchFamily="34" charset="0"/>
                        </a:rPr>
                        <a:t>Economic Measure</a:t>
                      </a:r>
                      <a:endParaRPr lang="en-US" sz="1200" b="1" dirty="0">
                        <a:solidFill>
                          <a:schemeClr val="bg1"/>
                        </a:solidFill>
                        <a:latin typeface="Arial" panose="020B0604020202020204" pitchFamily="34" charset="0"/>
                        <a:cs typeface="Arial" panose="020B0604020202020204" pitchFamily="34" charset="0"/>
                      </a:endParaRPr>
                    </a:p>
                  </a:txBody>
                  <a:tcPr anchor="ctr">
                    <a:solidFill>
                      <a:srgbClr val="007B6D"/>
                    </a:solidFill>
                  </a:tcPr>
                </a:tc>
                <a:tc>
                  <a:txBody>
                    <a:bodyPr/>
                    <a:lstStyle/>
                    <a:p>
                      <a:pPr algn="l"/>
                      <a:r>
                        <a:rPr lang="en-US" sz="1200" b="1" i="0" u="none" strike="noStrike" kern="1200" baseline="0" dirty="0">
                          <a:solidFill>
                            <a:schemeClr val="bg1"/>
                          </a:solidFill>
                          <a:latin typeface="Arial" panose="020B0604020202020204" pitchFamily="34" charset="0"/>
                          <a:ea typeface="+mn-ea"/>
                          <a:cs typeface="Arial" panose="020B0604020202020204" pitchFamily="34" charset="0"/>
                        </a:rPr>
                        <a:t>Description</a:t>
                      </a:r>
                      <a:endParaRPr lang="en-US" sz="1200" b="1" dirty="0">
                        <a:solidFill>
                          <a:schemeClr val="bg1"/>
                        </a:solidFill>
                        <a:latin typeface="Arial" panose="020B0604020202020204" pitchFamily="34" charset="0"/>
                        <a:cs typeface="Arial" panose="020B0604020202020204" pitchFamily="34" charset="0"/>
                      </a:endParaRPr>
                    </a:p>
                  </a:txBody>
                  <a:tcPr anchor="ctr">
                    <a:solidFill>
                      <a:srgbClr val="006AA9"/>
                    </a:solidFill>
                  </a:tcPr>
                </a:tc>
                <a:extLst>
                  <a:ext uri="{0D108BD9-81ED-4DB2-BD59-A6C34878D82A}">
                    <a16:rowId xmlns="" xmlns:a16="http://schemas.microsoft.com/office/drawing/2014/main" val="10000"/>
                  </a:ext>
                </a:extLst>
              </a:tr>
              <a:tr h="342900">
                <a:tc>
                  <a:txBody>
                    <a:bodyPr/>
                    <a:lstStyle/>
                    <a:p>
                      <a:pPr marL="0" indent="0">
                        <a:buFont typeface="+mj-lt"/>
                        <a:buNone/>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Cost</a:t>
                      </a:r>
                      <a:endParaRPr lang="en-US" sz="1200" b="0" dirty="0">
                        <a:latin typeface="Arial" panose="020B0604020202020204" pitchFamily="34" charset="0"/>
                        <a:cs typeface="Arial" panose="020B0604020202020204" pitchFamily="34" charset="0"/>
                      </a:endParaRPr>
                    </a:p>
                  </a:txBody>
                  <a:tcPr anchor="ctr">
                    <a:solidFill>
                      <a:srgbClr val="DCEBE9"/>
                    </a:solidFill>
                  </a:tcPr>
                </a:tc>
                <a:tc>
                  <a:txBody>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The cost of poorly integrating workers increases with diversity. However, companies that handle diversity well can create cost advantages over those that do a poor job. Companies can also reduce costs by hiring culturally sensitive and trained workers.</a:t>
                      </a:r>
                      <a:endParaRPr lang="en-US" sz="1200" dirty="0">
                        <a:latin typeface="Arial" panose="020B0604020202020204" pitchFamily="34" charset="0"/>
                        <a:cs typeface="Arial" panose="020B0604020202020204" pitchFamily="34" charset="0"/>
                      </a:endParaRPr>
                    </a:p>
                  </a:txBody>
                  <a:tcPr anchor="ctr">
                    <a:solidFill>
                      <a:srgbClr val="DEE7F3"/>
                    </a:solidFill>
                  </a:tcPr>
                </a:tc>
                <a:extLst>
                  <a:ext uri="{0D108BD9-81ED-4DB2-BD59-A6C34878D82A}">
                    <a16:rowId xmlns="" xmlns:a16="http://schemas.microsoft.com/office/drawing/2014/main" val="10001"/>
                  </a:ext>
                </a:extLst>
              </a:tr>
              <a:tr h="342900">
                <a:tc>
                  <a:txBody>
                    <a:bodyPr/>
                    <a:lstStyle/>
                    <a:p>
                      <a:pPr marL="0" indent="0">
                        <a:buFont typeface="+mj-lt"/>
                        <a:buNone/>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Resource acquisition</a:t>
                      </a:r>
                      <a:endParaRPr lang="en-US" sz="1200" b="0" dirty="0">
                        <a:latin typeface="Arial" panose="020B0604020202020204" pitchFamily="34" charset="0"/>
                        <a:cs typeface="Arial" panose="020B0604020202020204" pitchFamily="34" charset="0"/>
                      </a:endParaRPr>
                    </a:p>
                  </a:txBody>
                  <a:tcPr anchor="ctr">
                    <a:solidFill>
                      <a:srgbClr val="BFDAD6"/>
                    </a:solidFill>
                  </a:tcPr>
                </a:tc>
                <a:tc>
                  <a:txBody>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Companies develop reputations as being favorable or unfavorable employers for women and ethnic minorities. Those with the best reputations will attract and retain the best personnel.</a:t>
                      </a:r>
                      <a:endParaRPr lang="en-US" sz="1200" dirty="0">
                        <a:latin typeface="Arial" panose="020B0604020202020204" pitchFamily="34" charset="0"/>
                        <a:cs typeface="Arial" panose="020B0604020202020204" pitchFamily="34" charset="0"/>
                      </a:endParaRPr>
                    </a:p>
                  </a:txBody>
                  <a:tcPr anchor="ctr">
                    <a:solidFill>
                      <a:srgbClr val="C3D2E9"/>
                    </a:solidFill>
                  </a:tcPr>
                </a:tc>
                <a:extLst>
                  <a:ext uri="{0D108BD9-81ED-4DB2-BD59-A6C34878D82A}">
                    <a16:rowId xmlns="" xmlns:a16="http://schemas.microsoft.com/office/drawing/2014/main" val="10002"/>
                  </a:ext>
                </a:extLst>
              </a:tr>
              <a:tr h="342900">
                <a:tc>
                  <a:txBody>
                    <a:bodyPr/>
                    <a:lstStyle/>
                    <a:p>
                      <a:pPr marL="0" indent="0">
                        <a:buFont typeface="+mj-lt"/>
                        <a:buNone/>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Marketing edge</a:t>
                      </a:r>
                      <a:endParaRPr lang="en-US" sz="1200" b="0" dirty="0">
                        <a:latin typeface="Arial" panose="020B0604020202020204" pitchFamily="34" charset="0"/>
                        <a:cs typeface="Arial" panose="020B0604020202020204" pitchFamily="34" charset="0"/>
                      </a:endParaRPr>
                    </a:p>
                  </a:txBody>
                  <a:tcPr anchor="ctr">
                    <a:solidFill>
                      <a:srgbClr val="DCEBE9"/>
                    </a:solidFill>
                  </a:tcPr>
                </a:tc>
                <a:tc>
                  <a:txBody>
                    <a:bodyPr/>
                    <a:lstStyle/>
                    <a:p>
                      <a:pPr marL="0" algn="l" defTabSz="914400" rtl="0" eaLnBrk="1" latinLnBrk="0" hangingPunct="1"/>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For multinational organizations, the insight and cultural sensitivity that come from an international perspective should improve marketing efforts. The same rationale applies to marketing subpopulations domestically.</a:t>
                      </a:r>
                    </a:p>
                  </a:txBody>
                  <a:tcPr anchor="ctr">
                    <a:solidFill>
                      <a:srgbClr val="DEE7F3"/>
                    </a:solidFill>
                  </a:tcPr>
                </a:tc>
                <a:extLst>
                  <a:ext uri="{0D108BD9-81ED-4DB2-BD59-A6C34878D82A}">
                    <a16:rowId xmlns="" xmlns:a16="http://schemas.microsoft.com/office/drawing/2014/main" val="10003"/>
                  </a:ext>
                </a:extLst>
              </a:tr>
              <a:tr h="342900">
                <a:tc>
                  <a:txBody>
                    <a:bodyPr/>
                    <a:lstStyle/>
                    <a:p>
                      <a:pPr marL="0" indent="0">
                        <a:buFont typeface="+mj-lt"/>
                        <a:buNone/>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Flexibility</a:t>
                      </a:r>
                      <a:endParaRPr lang="en-US" sz="1200" b="0" dirty="0">
                        <a:latin typeface="Arial" panose="020B0604020202020204" pitchFamily="34" charset="0"/>
                        <a:cs typeface="Arial" panose="020B0604020202020204" pitchFamily="34" charset="0"/>
                      </a:endParaRPr>
                    </a:p>
                  </a:txBody>
                  <a:tcPr anchor="ctr">
                    <a:solidFill>
                      <a:srgbClr val="BFDAD6"/>
                    </a:solidFill>
                  </a:tcPr>
                </a:tc>
                <a:tc>
                  <a:txBody>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Culturally diverse employees often are open to a wider array of positions within a company and are more likely to move up the corporate ladder rapidly.</a:t>
                      </a:r>
                      <a:endParaRPr lang="en-US" sz="1200" dirty="0">
                        <a:latin typeface="Arial" panose="020B0604020202020204" pitchFamily="34" charset="0"/>
                        <a:cs typeface="Arial" panose="020B0604020202020204" pitchFamily="34" charset="0"/>
                      </a:endParaRPr>
                    </a:p>
                  </a:txBody>
                  <a:tcPr anchor="ctr">
                    <a:solidFill>
                      <a:srgbClr val="C3D2E9"/>
                    </a:solidFill>
                  </a:tcPr>
                </a:tc>
                <a:extLst>
                  <a:ext uri="{0D108BD9-81ED-4DB2-BD59-A6C34878D82A}">
                    <a16:rowId xmlns="" xmlns:a16="http://schemas.microsoft.com/office/drawing/2014/main" val="10004"/>
                  </a:ext>
                </a:extLst>
              </a:tr>
              <a:tr h="342900">
                <a:tc>
                  <a:txBody>
                    <a:bodyPr/>
                    <a:lstStyle/>
                    <a:p>
                      <a:pPr marL="0" indent="0">
                        <a:buFont typeface="+mj-lt"/>
                        <a:buNone/>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Creativity</a:t>
                      </a:r>
                      <a:endParaRPr lang="en-US" sz="1200" b="0" dirty="0">
                        <a:latin typeface="Arial" panose="020B0604020202020204" pitchFamily="34" charset="0"/>
                        <a:cs typeface="Arial" panose="020B0604020202020204" pitchFamily="34" charset="0"/>
                      </a:endParaRPr>
                    </a:p>
                  </a:txBody>
                  <a:tcPr anchor="ctr">
                    <a:solidFill>
                      <a:srgbClr val="BFDAD6"/>
                    </a:solidFill>
                  </a:tcPr>
                </a:tc>
                <a:tc>
                  <a:txBody>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Diversity of perspectives and less emphasis on conformity to norms of the past should improve the level of creativity.</a:t>
                      </a:r>
                      <a:endParaRPr lang="en-US" sz="1200" dirty="0">
                        <a:latin typeface="Arial" panose="020B0604020202020204" pitchFamily="34" charset="0"/>
                        <a:cs typeface="Arial" panose="020B0604020202020204" pitchFamily="34" charset="0"/>
                      </a:endParaRPr>
                    </a:p>
                  </a:txBody>
                  <a:tcPr anchor="ctr">
                    <a:solidFill>
                      <a:srgbClr val="C3D2E9"/>
                    </a:solidFill>
                  </a:tcPr>
                </a:tc>
              </a:tr>
              <a:tr h="342900">
                <a:tc>
                  <a:txBody>
                    <a:bodyPr/>
                    <a:lstStyle/>
                    <a:p>
                      <a:pPr marL="0" indent="0">
                        <a:buFont typeface="+mj-lt"/>
                        <a:buNone/>
                      </a:pPr>
                      <a:r>
                        <a:rPr lang="en-US" sz="1200" b="0" dirty="0">
                          <a:latin typeface="Arial" panose="020B0604020202020204" pitchFamily="34" charset="0"/>
                          <a:cs typeface="Arial" panose="020B0604020202020204" pitchFamily="34" charset="0"/>
                        </a:rPr>
                        <a:t>Problem solving</a:t>
                      </a:r>
                    </a:p>
                  </a:txBody>
                  <a:tcPr anchor="ctr">
                    <a:solidFill>
                      <a:srgbClr val="BFDAD6"/>
                    </a:solidFill>
                  </a:tcPr>
                </a:tc>
                <a:tc>
                  <a:txBody>
                    <a:bodyPr/>
                    <a:lstStyle/>
                    <a:p>
                      <a:r>
                        <a:rPr lang="en-US" sz="1200" dirty="0">
                          <a:latin typeface="Arial" panose="020B0604020202020204" pitchFamily="34" charset="0"/>
                          <a:cs typeface="Arial" panose="020B0604020202020204" pitchFamily="34" charset="0"/>
                        </a:rPr>
                        <a:t>Differences within decision-making and problem-solving groups potentially produce better decisions through a wider range of perspectives and more thorough critical analysis of issues.</a:t>
                      </a:r>
                    </a:p>
                  </a:txBody>
                  <a:tcPr anchor="ctr">
                    <a:solidFill>
                      <a:srgbClr val="C3D2E9"/>
                    </a:solidFill>
                  </a:tcPr>
                </a:tc>
              </a:tr>
              <a:tr h="342900">
                <a:tc>
                  <a:txBody>
                    <a:bodyPr/>
                    <a:lstStyle/>
                    <a:p>
                      <a:pPr marL="0" indent="0">
                        <a:buFont typeface="+mj-lt"/>
                        <a:buNone/>
                      </a:pPr>
                      <a:r>
                        <a:rPr lang="en-US" sz="1200" b="0" dirty="0">
                          <a:latin typeface="Arial" panose="020B0604020202020204" pitchFamily="34" charset="0"/>
                          <a:cs typeface="Arial" panose="020B0604020202020204" pitchFamily="34" charset="0"/>
                        </a:rPr>
                        <a:t>Bilingua</a:t>
                      </a:r>
                      <a:r>
                        <a:rPr lang="en-US" sz="1200" b="0" baseline="0" dirty="0">
                          <a:latin typeface="Arial" panose="020B0604020202020204" pitchFamily="34" charset="0"/>
                          <a:cs typeface="Arial" panose="020B0604020202020204" pitchFamily="34" charset="0"/>
                        </a:rPr>
                        <a:t>l skills</a:t>
                      </a:r>
                      <a:endParaRPr lang="en-US" sz="1200" b="0" dirty="0">
                        <a:latin typeface="Arial" panose="020B0604020202020204" pitchFamily="34" charset="0"/>
                        <a:cs typeface="Arial" panose="020B0604020202020204" pitchFamily="34" charset="0"/>
                      </a:endParaRPr>
                    </a:p>
                  </a:txBody>
                  <a:tcPr anchor="ctr">
                    <a:solidFill>
                      <a:srgbClr val="BFDAD6"/>
                    </a:solidFill>
                  </a:tcPr>
                </a:tc>
                <a:tc>
                  <a:txBody>
                    <a:bodyPr/>
                    <a:lstStyle/>
                    <a:p>
                      <a:r>
                        <a:rPr lang="en-US" sz="1200" dirty="0">
                          <a:latin typeface="Arial" panose="020B0604020202020204" pitchFamily="34" charset="0"/>
                          <a:cs typeface="Arial" panose="020B0604020202020204" pitchFamily="34" charset="0"/>
                        </a:rPr>
                        <a:t>Cultural diversity in the workplace is valuable in the global marketplace. Employees with knowledge about another country and who can communicate in that language can prevent</a:t>
                      </a:r>
                      <a:r>
                        <a:rPr lang="en-US" sz="1200" baseline="0" dirty="0">
                          <a:latin typeface="Arial" panose="020B0604020202020204" pitchFamily="34" charset="0"/>
                          <a:cs typeface="Arial" panose="020B0604020202020204" pitchFamily="34" charset="0"/>
                        </a:rPr>
                        <a:t> embarrassing mistakes due to a lack of cultural sophistication. Thus, many companies seek job applicants with a background in cultures in which the company does business.</a:t>
                      </a:r>
                      <a:endParaRPr lang="en-US" sz="1200" dirty="0">
                        <a:latin typeface="Arial" panose="020B0604020202020204" pitchFamily="34" charset="0"/>
                        <a:cs typeface="Arial" panose="020B0604020202020204" pitchFamily="34" charset="0"/>
                      </a:endParaRPr>
                    </a:p>
                  </a:txBody>
                  <a:tcPr anchor="ctr">
                    <a:solidFill>
                      <a:srgbClr val="C3D2E9"/>
                    </a:solidFill>
                  </a:tcPr>
                </a:tc>
              </a:tr>
            </a:tbl>
          </a:graphicData>
        </a:graphic>
      </p:graphicFrame>
    </p:spTree>
    <p:extLst>
      <p:ext uri="{BB962C8B-B14F-4D97-AF65-F5344CB8AC3E}">
        <p14:creationId xmlns:p14="http://schemas.microsoft.com/office/powerpoint/2010/main" val="3283407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Job Analysis</a:t>
            </a:r>
            <a:endParaRPr lang="en-US" sz="900" dirty="0"/>
          </a:p>
        </p:txBody>
      </p:sp>
      <p:sp>
        <p:nvSpPr>
          <p:cNvPr id="2" name="Text Placeholder 1"/>
          <p:cNvSpPr>
            <a:spLocks noGrp="1"/>
          </p:cNvSpPr>
          <p:nvPr>
            <p:ph type="body" sz="quarter" idx="10"/>
          </p:nvPr>
        </p:nvSpPr>
        <p:spPr>
          <a:xfrm>
            <a:off x="457200" y="1219200"/>
            <a:ext cx="8229600" cy="5181600"/>
          </a:xfrm>
        </p:spPr>
        <p:txBody>
          <a:bodyPr/>
          <a:lstStyle/>
          <a:p>
            <a:r>
              <a:rPr lang="en-US" b="1" dirty="0">
                <a:solidFill>
                  <a:srgbClr val="0D9CAC"/>
                </a:solidFill>
              </a:rPr>
              <a:t>Job analysis </a:t>
            </a:r>
            <a:r>
              <a:rPr lang="en-US" dirty="0"/>
              <a:t>– a systematic procedure for studying jobs to determine their various elements and requirements</a:t>
            </a:r>
          </a:p>
          <a:p>
            <a:r>
              <a:rPr lang="en-US" dirty="0"/>
              <a:t>The job analysis for a particular position consists of two parts.</a:t>
            </a:r>
          </a:p>
          <a:p>
            <a:pPr marL="801688" lvl="1" indent="-344488">
              <a:buNone/>
            </a:pPr>
            <a:r>
              <a:rPr lang="en-US" dirty="0">
                <a:solidFill>
                  <a:srgbClr val="133676"/>
                </a:solidFill>
              </a:rPr>
              <a:t>1.</a:t>
            </a:r>
            <a:r>
              <a:rPr lang="en-US" dirty="0"/>
              <a:t>	</a:t>
            </a:r>
            <a:r>
              <a:rPr lang="en-US" b="1" dirty="0">
                <a:solidFill>
                  <a:srgbClr val="0D9CAC"/>
                </a:solidFill>
                <a:ea typeface="+mn-ea"/>
                <a:cs typeface="+mn-cs"/>
              </a:rPr>
              <a:t>Job description </a:t>
            </a:r>
            <a:r>
              <a:rPr lang="en-US" dirty="0"/>
              <a:t>– a list of the elements that make up a particular </a:t>
            </a:r>
            <a:r>
              <a:rPr lang="en-US" dirty="0" smtClean="0"/>
              <a:t>job (duties, responsibilities, working conditions, tools and equipment required to do job, rate of pay)</a:t>
            </a:r>
            <a:endParaRPr lang="en-US" dirty="0"/>
          </a:p>
          <a:p>
            <a:pPr marL="801688" lvl="1" indent="-344488">
              <a:buNone/>
            </a:pPr>
            <a:r>
              <a:rPr lang="en-US" dirty="0">
                <a:solidFill>
                  <a:srgbClr val="133676"/>
                </a:solidFill>
              </a:rPr>
              <a:t>2.</a:t>
            </a:r>
            <a:r>
              <a:rPr lang="en-US" dirty="0"/>
              <a:t>	</a:t>
            </a:r>
            <a:r>
              <a:rPr lang="en-US" b="1" dirty="0">
                <a:solidFill>
                  <a:srgbClr val="0D9CAC"/>
                </a:solidFill>
                <a:ea typeface="+mn-ea"/>
                <a:cs typeface="+mn-cs"/>
              </a:rPr>
              <a:t>Job specification </a:t>
            </a:r>
            <a:r>
              <a:rPr lang="en-US" dirty="0"/>
              <a:t>– a list of the qualifications required to perform a particular </a:t>
            </a:r>
            <a:r>
              <a:rPr lang="en-US" dirty="0" smtClean="0"/>
              <a:t>job (skills, abilities, education, and experience)</a:t>
            </a:r>
            <a:endParaRPr lang="en-US" dirty="0"/>
          </a:p>
        </p:txBody>
      </p:sp>
    </p:spTree>
    <p:extLst>
      <p:ext uri="{BB962C8B-B14F-4D97-AF65-F5344CB8AC3E}">
        <p14:creationId xmlns:p14="http://schemas.microsoft.com/office/powerpoint/2010/main" val="3941790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490663" algn="l"/>
              </a:tabLst>
            </a:pPr>
            <a:r>
              <a:rPr lang="en-US" sz="1800" dirty="0">
                <a:solidFill>
                  <a:srgbClr val="888FB8"/>
                </a:solidFill>
              </a:rPr>
              <a:t>FIGURE 9-1</a:t>
            </a:r>
            <a:r>
              <a:rPr lang="en-US" sz="1800" dirty="0"/>
              <a:t>	Job Description and Job Specification</a:t>
            </a:r>
            <a:endParaRPr lang="en-US" sz="1400" dirty="0"/>
          </a:p>
        </p:txBody>
      </p:sp>
      <p:pic>
        <p:nvPicPr>
          <p:cNvPr id="3" name="Picture 2" descr="An example job description and job specification is shown. At the top of the job description/specification, the following text is shown: &quot;This job description explains the job of sales coordinator and lists the responsibilities of the position. The job specification is contained in the last paragraph.&quot;&#10;&#10;Centered at the top is the company name &quot;SOUTH-WESTERN&quot; in bold and all caps. Centered below this on the next line are the words &quot;JOB DESCRIPTION&quot; in bold and all caps.&#10;&#10;There are two columns of information below this. Each column has three lines. In the first column, on the first line, the word &quot;TITLE,&quot; followed by a colon, is shown in all caps and bold. To the right of this is a fill-in-the-blank line with the words &quot;Georgia Sales Coordinator&quot; typed in on the line. On the next line, the word &quot;DEPARTMENT,&quot; followed by a colon, is shown in all caps and bold. To the right of this is a fill-in-the-blank line with the words &quot;College, Sales&quot; typed in on the line. On the next line, the words &quot;REPORTS TO,&quot; followed by a colon, are shown in all caps and bold. To the right of this is a fill-in-the-blank line with the words &quot;Regional Manager&quot; typed in on the line. To the right of the first column of information is another column of information. This column is shaded in gray. On the first line, the word &quot;DATE,&quot; followed by a colon, is shown in all caps and bold. To the right of this is a fill-in-the-blank line with the following date typed in on the line: &quot;3/26/18.&quot; On the next line, the word &quot;GRADE,&quot; followed by a colon, is shown in all caps and bold. To the right of this is a fill-in-the-blank line with the number &quot;12&quot; typed in on the line. On the next line, the words &quot;EXEMPT/NONEXEMPT,&quot; followed by a colon, are shown in all caps and bold. To the right of this is a fill-in-the-blank line with the word &quot;Exempt&quot; typed in on the line.&#10;&#10;Below the two columns are four sections: Brief Summary, Principal Accountabilities, Dimensions, and Knowledge and Skills. Each of the section names are typed in bold, followed by a colon.&#10;&#10;The following text is displayed in the Brief Summary section: &quot;Supervise one other Georgia-based sales representative to gain supervisory experience. Captain the four members of the outside sales rep team that are assigned to territories consisting of colleges and universities in Georgia. Oversee, coordinate, advise, and make decisions regarding Georgia sales activities. Based upon broad contact with customers across the state and communication with administrators of schools, the person will make recommendations regarding issues specific to the needs of higher education in the state of Georgia such as distance learning, conversion to the semester system, potential statewide adoptions, and faculty training.&#10;&#10;Next is the Principal Accountabilities section. The following text is shown in a numbered list: &quot;1. Supervises/manages/trains one other Atlanta-based sales rep.&quot;; &quot;2. Advises two other sales reps regarding the Georgia schools in their territories.&quot;; &quot;3. Increases overall sales in Georgia as well as his or her individual sales territory.&quot;; &quot;4. Assists regional manager in planning and coordinating regional meetings and Atlanta conferences.&quot; &quot;5. Initiates a dialogue with campus administrators, particularly in the areas of the semester conversion, distance learning, and faculty development.&quot;&#10;&#10;Next is the Dimensions section. The following is shown: &quot;This position will have one direct report in addition to the leadership role played within the region. Revenue most directly impacted will be within the individually assigned territory, the supervised territory, and the overall sales for the state of Georgia.&quot;&#10;&#10;The final section shown is the Knowledge and Skills section, which states: &quot;Must have displayed a history of consistently outstanding sales in personal territory. Must demonstrate clear teamwork and leadership skills and be willing to extend beyond the individual territory goals. Should have a clear understanding of the company's systems and product offerings in order to train and lead other sales representatives. Must have the communication skills and presence to communicate articulately with higher education administrators and to serve as a bridge between the company and higher education in the state.&quot;" title="Figure 9-1 - Job Description and Job Specification"/>
          <p:cNvPicPr>
            <a:picLocks noChangeAspect="1"/>
          </p:cNvPicPr>
          <p:nvPr/>
        </p:nvPicPr>
        <p:blipFill>
          <a:blip r:embed="rId2"/>
          <a:stretch>
            <a:fillRect/>
          </a:stretch>
        </p:blipFill>
        <p:spPr>
          <a:xfrm>
            <a:off x="457200" y="1219200"/>
            <a:ext cx="8229600" cy="5071218"/>
          </a:xfrm>
          <a:prstGeom prst="rect">
            <a:avLst/>
          </a:prstGeom>
        </p:spPr>
      </p:pic>
    </p:spTree>
    <p:extLst>
      <p:ext uri="{BB962C8B-B14F-4D97-AF65-F5344CB8AC3E}">
        <p14:creationId xmlns:p14="http://schemas.microsoft.com/office/powerpoint/2010/main" val="1708094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Recruiting</a:t>
            </a:r>
            <a:endParaRPr lang="en-US" sz="900" dirty="0"/>
          </a:p>
        </p:txBody>
      </p:sp>
      <p:sp>
        <p:nvSpPr>
          <p:cNvPr id="2" name="Text Placeholder 1"/>
          <p:cNvSpPr>
            <a:spLocks noGrp="1"/>
          </p:cNvSpPr>
          <p:nvPr>
            <p:ph type="body" sz="quarter" idx="10"/>
          </p:nvPr>
        </p:nvSpPr>
        <p:spPr>
          <a:xfrm>
            <a:off x="228600" y="1219200"/>
            <a:ext cx="8763000" cy="5181600"/>
          </a:xfrm>
        </p:spPr>
        <p:txBody>
          <a:bodyPr/>
          <a:lstStyle/>
          <a:p>
            <a:r>
              <a:rPr lang="en-US" sz="1300" b="1" dirty="0">
                <a:solidFill>
                  <a:srgbClr val="0D9CAC"/>
                </a:solidFill>
              </a:rPr>
              <a:t>Recruiting</a:t>
            </a:r>
            <a:r>
              <a:rPr lang="en-US" sz="1300" dirty="0"/>
              <a:t> – the process of attracting qualified job applicants</a:t>
            </a:r>
          </a:p>
          <a:p>
            <a:r>
              <a:rPr lang="en-US" sz="1300" dirty="0"/>
              <a:t>Recruiters may seek applicants outside the firm, within the firm, or both</a:t>
            </a:r>
            <a:r>
              <a:rPr lang="en-US" sz="1300" dirty="0" smtClean="0"/>
              <a:t>.</a:t>
            </a:r>
          </a:p>
          <a:p>
            <a:pPr marL="342900" lvl="1" indent="-342900">
              <a:buClr>
                <a:srgbClr val="9E0025"/>
              </a:buClr>
              <a:buSzPct val="80000"/>
              <a:buFont typeface="Wingdings" pitchFamily="2" charset="2"/>
              <a:buChar char="§"/>
            </a:pPr>
            <a:r>
              <a:rPr lang="en-US" sz="1300" b="1" dirty="0">
                <a:solidFill>
                  <a:srgbClr val="0D9CAC"/>
                </a:solidFill>
              </a:rPr>
              <a:t>Internal recruiting </a:t>
            </a:r>
            <a:r>
              <a:rPr lang="en-US" sz="1300" dirty="0"/>
              <a:t>– considering present employees as applicants for available positions</a:t>
            </a:r>
          </a:p>
          <a:p>
            <a:pPr lvl="1">
              <a:buSzPct val="80000"/>
            </a:pPr>
            <a:r>
              <a:rPr lang="en-US" sz="1300" dirty="0"/>
              <a:t>Advantages:</a:t>
            </a:r>
          </a:p>
          <a:p>
            <a:pPr lvl="2">
              <a:buSzPct val="80000"/>
            </a:pPr>
            <a:r>
              <a:rPr lang="en-US" sz="1300" dirty="0"/>
              <a:t>Provides strong motivation for current employees</a:t>
            </a:r>
          </a:p>
          <a:p>
            <a:pPr lvl="2">
              <a:buSzPct val="80000"/>
            </a:pPr>
            <a:r>
              <a:rPr lang="en-US" sz="1300" dirty="0"/>
              <a:t>Helps the firm to retain quality personnel</a:t>
            </a:r>
          </a:p>
          <a:p>
            <a:pPr lvl="1">
              <a:buSzPct val="80000"/>
            </a:pPr>
            <a:r>
              <a:rPr lang="en-US" sz="1300" dirty="0"/>
              <a:t>Disadvantages:</a:t>
            </a:r>
          </a:p>
          <a:p>
            <a:pPr lvl="2">
              <a:buSzPct val="80000"/>
            </a:pPr>
            <a:r>
              <a:rPr lang="en-US" sz="1300" dirty="0"/>
              <a:t>Leaves another position open</a:t>
            </a:r>
          </a:p>
          <a:p>
            <a:pPr lvl="3">
              <a:buSzPct val="80000"/>
            </a:pPr>
            <a:r>
              <a:rPr lang="en-US" sz="1300" dirty="0"/>
              <a:t>Thus, the firm not only incurs recruiting and selection costs, but it also must train two employees instead of one.</a:t>
            </a:r>
          </a:p>
          <a:p>
            <a:pPr marL="342900" lvl="1" indent="-342900">
              <a:buClr>
                <a:srgbClr val="9E0025"/>
              </a:buClr>
              <a:buSzPct val="80000"/>
              <a:buFont typeface="Wingdings" pitchFamily="2" charset="2"/>
              <a:buChar char="§"/>
            </a:pPr>
            <a:r>
              <a:rPr lang="en-US" sz="1300" b="1" dirty="0" smtClean="0">
                <a:solidFill>
                  <a:srgbClr val="0D9CAC"/>
                </a:solidFill>
              </a:rPr>
              <a:t>External </a:t>
            </a:r>
            <a:r>
              <a:rPr lang="en-US" sz="1300" b="1" dirty="0">
                <a:solidFill>
                  <a:srgbClr val="0D9CAC"/>
                </a:solidFill>
              </a:rPr>
              <a:t>recruiting </a:t>
            </a:r>
            <a:r>
              <a:rPr lang="en-US" sz="1300" dirty="0"/>
              <a:t>– attracting job applicants from outside an organization</a:t>
            </a:r>
          </a:p>
          <a:p>
            <a:pPr lvl="1">
              <a:buSzPct val="80000"/>
            </a:pPr>
            <a:r>
              <a:rPr lang="en-US" sz="1300" dirty="0"/>
              <a:t>External recruiting may include:</a:t>
            </a:r>
          </a:p>
          <a:p>
            <a:pPr lvl="2">
              <a:buSzPct val="80000"/>
            </a:pPr>
            <a:r>
              <a:rPr lang="en-US" sz="1300" dirty="0"/>
              <a:t>Activities on college campuses and open houses</a:t>
            </a:r>
          </a:p>
          <a:p>
            <a:pPr lvl="2">
              <a:buSzPct val="80000"/>
            </a:pPr>
            <a:r>
              <a:rPr lang="en-US" sz="1300" dirty="0"/>
              <a:t>Soliciting recommendations from current employees</a:t>
            </a:r>
          </a:p>
          <a:p>
            <a:pPr lvl="2">
              <a:buSzPct val="80000"/>
            </a:pPr>
            <a:r>
              <a:rPr lang="en-US" sz="1300" dirty="0"/>
              <a:t>Posting in newspapers</a:t>
            </a:r>
          </a:p>
          <a:p>
            <a:pPr lvl="2">
              <a:buSzPct val="80000"/>
            </a:pPr>
            <a:r>
              <a:rPr lang="en-US" sz="1300" dirty="0"/>
              <a:t>Employment agencies</a:t>
            </a:r>
          </a:p>
          <a:p>
            <a:pPr lvl="2">
              <a:buSzPct val="80000"/>
            </a:pPr>
            <a:r>
              <a:rPr lang="en-US" sz="1300" dirty="0"/>
              <a:t>Online</a:t>
            </a:r>
          </a:p>
          <a:p>
            <a:pPr lvl="1">
              <a:buSzPct val="80000"/>
            </a:pPr>
            <a:r>
              <a:rPr lang="en-US" sz="1300" dirty="0"/>
              <a:t>Advantage:</a:t>
            </a:r>
          </a:p>
          <a:p>
            <a:pPr lvl="2">
              <a:buSzPct val="80000"/>
            </a:pPr>
            <a:r>
              <a:rPr lang="en-US" sz="1300" dirty="0"/>
              <a:t>Brings people into a firm who have new perspectives and varied business backgrounds</a:t>
            </a:r>
          </a:p>
          <a:p>
            <a:pPr lvl="1">
              <a:buSzPct val="80000"/>
            </a:pPr>
            <a:r>
              <a:rPr lang="en-US" sz="1300" dirty="0"/>
              <a:t>Disadvantages:</a:t>
            </a:r>
          </a:p>
          <a:p>
            <a:pPr lvl="2">
              <a:buSzPct val="80000"/>
            </a:pPr>
            <a:r>
              <a:rPr lang="en-US" sz="1300" dirty="0"/>
              <a:t>Is often expensive</a:t>
            </a:r>
          </a:p>
          <a:p>
            <a:pPr lvl="2">
              <a:buSzPct val="80000"/>
            </a:pPr>
            <a:r>
              <a:rPr lang="en-US" sz="1300" dirty="0"/>
              <a:t>May provoke resentment among present employees</a:t>
            </a:r>
            <a:endParaRPr lang="en-US" sz="1300" dirty="0"/>
          </a:p>
          <a:p>
            <a:endParaRPr lang="en-US" sz="1300" dirty="0"/>
          </a:p>
        </p:txBody>
      </p:sp>
    </p:spTree>
    <p:extLst>
      <p:ext uri="{BB962C8B-B14F-4D97-AF65-F5344CB8AC3E}">
        <p14:creationId xmlns:p14="http://schemas.microsoft.com/office/powerpoint/2010/main" val="1235920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Recruiting Sources</a:t>
            </a:r>
            <a:endParaRPr lang="en-US" sz="900" dirty="0"/>
          </a:p>
        </p:txBody>
      </p:sp>
      <p:pic>
        <p:nvPicPr>
          <p:cNvPr id="5" name="Picture 1" descr="Internal sources are often given first consideration, so it’s useful to get a recommendation from a current employee of the firm for which you want to work. College placement offices are also an important source. Be sure to learn about such facilities early so that you can plan a strategy throughout your college career.&#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95400"/>
            <a:ext cx="6858000" cy="503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52220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Selection (i.e. Hiring)</a:t>
            </a:r>
            <a:endParaRPr lang="en-US" sz="900" dirty="0"/>
          </a:p>
        </p:txBody>
      </p:sp>
      <p:sp>
        <p:nvSpPr>
          <p:cNvPr id="2" name="Text Placeholder 1"/>
          <p:cNvSpPr>
            <a:spLocks noGrp="1"/>
          </p:cNvSpPr>
          <p:nvPr>
            <p:ph type="body" sz="quarter" idx="10"/>
          </p:nvPr>
        </p:nvSpPr>
        <p:spPr>
          <a:xfrm>
            <a:off x="381000" y="1295400"/>
            <a:ext cx="8229600" cy="4876800"/>
          </a:xfrm>
        </p:spPr>
        <p:txBody>
          <a:bodyPr/>
          <a:lstStyle/>
          <a:p>
            <a:pPr marL="342900" lvl="1" indent="-342900">
              <a:buClr>
                <a:srgbClr val="9E0025"/>
              </a:buClr>
              <a:buSzPct val="80000"/>
              <a:buFont typeface="Wingdings" pitchFamily="2" charset="2"/>
              <a:buChar char="§"/>
            </a:pPr>
            <a:r>
              <a:rPr lang="en-US" b="1" dirty="0">
                <a:solidFill>
                  <a:srgbClr val="0D9CAC"/>
                </a:solidFill>
                <a:ea typeface="+mn-ea"/>
                <a:cs typeface="+mn-cs"/>
              </a:rPr>
              <a:t>Selection </a:t>
            </a:r>
            <a:r>
              <a:rPr lang="en-US" dirty="0">
                <a:ea typeface="+mn-ea"/>
                <a:cs typeface="+mn-cs"/>
              </a:rPr>
              <a:t>– the process of gathering information about applicants for a position and then using that information to choose the most appropriate </a:t>
            </a:r>
            <a:r>
              <a:rPr lang="en-US" dirty="0" smtClean="0">
                <a:ea typeface="+mn-ea"/>
                <a:cs typeface="+mn-cs"/>
              </a:rPr>
              <a:t>applicant</a:t>
            </a:r>
            <a:endParaRPr lang="en-US" dirty="0">
              <a:ea typeface="+mn-ea"/>
              <a:cs typeface="+mn-cs"/>
            </a:endParaRPr>
          </a:p>
        </p:txBody>
      </p:sp>
      <p:graphicFrame>
        <p:nvGraphicFramePr>
          <p:cNvPr id="4" name="Diagram 3"/>
          <p:cNvGraphicFramePr/>
          <p:nvPr>
            <p:extLst>
              <p:ext uri="{D42A27DB-BD31-4B8C-83A1-F6EECF244321}">
                <p14:modId xmlns:p14="http://schemas.microsoft.com/office/powerpoint/2010/main" val="285335440"/>
              </p:ext>
            </p:extLst>
          </p:nvPr>
        </p:nvGraphicFramePr>
        <p:xfrm>
          <a:off x="700741" y="2602607"/>
          <a:ext cx="7391400" cy="41059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9365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490663" algn="l"/>
              </a:tabLst>
            </a:pPr>
            <a:r>
              <a:rPr lang="en-US" sz="1800" dirty="0">
                <a:solidFill>
                  <a:srgbClr val="888FB8"/>
                </a:solidFill>
              </a:rPr>
              <a:t>FIGURE 9-2</a:t>
            </a:r>
            <a:r>
              <a:rPr lang="en-US" sz="1800" dirty="0"/>
              <a:t>	Typical Employment Application</a:t>
            </a:r>
            <a:endParaRPr lang="en-US" sz="1400" dirty="0"/>
          </a:p>
        </p:txBody>
      </p:sp>
      <p:pic>
        <p:nvPicPr>
          <p:cNvPr id="3" name="Picture 2" descr="A sample employment application for 3M is shown. &#10;&#10;First page: &#10;Above the first page of the application, the following text is shown: &quot;Employers use applications to collect factual information on a candidate's education, work experience, and personal history.&quot;&#10;&#10;In the top-left corner of the application, the company logo of &quot;3M&quot; is shown, followed by the words &quot;Employment Application&quot; in large bold letters. In a very small font on the next line, &quot;Form 14850 – D&quot; is shown. In the top-right corner of the application, the following company address is given on four lines: &quot;3M Staffing Resource Center, 3M Center, Building 224-1W-02, P.O. Box 33234, St. Paul, MN 55133-3224.&quot;&#10;&#10;A horizontal line appears across the page below these two columns.&#10;&#10;On the next line are the words &quot;Personal Data&quot; in all bold, followed by &quot;(Print or Type&quot;) in parentheses and italics. Following this, a blank field is given. The blank field extends about the length of the page. At the end of the blank field, the abbreviation &quot;No.&quot; (for Number) is given, followed by the following typed-in number: &quot;109060.&quot;&#10;&#10;The rest of the application is divided into the following sections: Name, Present Address, Permanent Address, Job Interest, Authorization to Work, Education History, and Additional Education Information. The sections are listed on the left side of the application, and each section is divided by a horizontal line.&#10;&#10;The Name section appears first. It is one line and contains four blank fields of varying length. The fields are separated by a vertical line. In the first blank field, the word &quot;Last&quot; is shown in small type in the upper-left corner. In the second field, the word &quot;First&quot; is shown in small type in the upper-left corner. In the third field, the abbreviation &quot;MI&quot; is shown in small type in the upper-left corner. In the fourth field, the words &quot;Social Security Number&quot; are shown in small type in the upper-left corner.&#10;&#10;The Present Address section appears next. It is three lines. On the first line, there are two blank fields. The fields are separated by a vertical line. In the first blank field, the words &quot;Street Address&quot; are shown in small type in the upper-left corner. In the second field, the words &quot;Home Telephone (include Area Code)&quot; are shown in small type in the upper-left corner. At the beginning of the field, a set of parentheses is given to write the area code in. On the second line, there are two blank fields. The fields are separated by a vertical line. In the first blank field, the words &quot;City, State and Zip&quot; are shown in small type in the upper-left corner. In the second field, the words &quot;Work Telephone (include Area Code)&quot; are shown in small type in the upper-left corner. At the beginning of the field, a set of parentheses is given to write the area code in. On the third line, there is one blank field. The words &quot;Internet e-mail Address&quot; are shown in small type in the upper-left corner of the field.&#10;&#10;The Permanent Address section is shown next. It is two lines. Each line contains two blank fields. The fields are separated by a vertical line. Before the fields begin, the following block of text spans the length of both lines: &quot;Leave blank if same as above.&quot; This is shown in bold and italics. On the first line, the first blank field has the words &quot;Street Address&quot; in small type in the upper-left corner. In the second blank field, the words &quot;Perm. Address Telephone (include Area Code)&quot; are shown in small type in the upper-left corner. On the second line, the first blank field has the words &quot;City, State and Zip&quot; in small type in the upper-left corner. In the second blank field, the words &quot;Date of Application&quot; are shown in small type in the upper-left corner.&#10;&#10;The Job Interest section is shown next. This section is two lines. The first line contains two blank fields. The fields are separated by a vertical line. In the first blank field, the words &quot;Position applied for&quot; are shown in small type in the upper-left corner. In the second blank field, the words &quot;Salary desired&quot; are shown in small type in the upper-left corner. Following this blank field is a third field that states &quot;Date available for work&quot; and has an arrow pointing to the right. A blank field is given after this. A vertical bar separates the blank field from the field with the text. On the second line, a field is given with the words &quot;Type of position applied for&quot; in small font in the upper-left corner. In the field are five checkboxes. To the right of the first checkbox, the word &quot;Regular&quot; is shown. To the right of the second checkbox, the word &quot;Part-time&quot; is shown. To the right of the third checkbox, the word &quot;Temporary&quot; is shown. To the right of the fourth checkbox, the word &quot;Summer&quot; is shown. To the right of the fifth checkbox, a long fill-in-the-blank line is given.&#10;&#10;The Authorization to Work section is shown next. In this section, the following text is shown: &quot;It is unlawful for 3M to hire individuals that are not authorized to work in the United States. Accordingly, 3M hires only citizens or aliens that are authorized to work in the United States. If you receive an offer from 3M and you accept the offer, before you will be placed on the payroll, you will be required to document that you are a U.S. Citizen or an alien that is authorized to work in the United States.&quot; On the next line is the following question: &quot;Are you a United States citizen or a lawful permanent resident?&quot; Following the question are two checkboxes. To the right of the first checkbox, the word &quot;Yes&quot; is shown. To the right of the second checkbox, the word &quot;No&quot; is shown. On the next line is the following question: &quot;If your answer is No, what type of Visa and employment authorization do you have?&quot; Below this is a long fill-in-the-blank line.&#10;&#10;The Education History section is shown next. This section contains a table with six columns. Each column varies in length. Each column has headings shown in bold. The first column has the following heading: &quot;Schools Attended (Last School First).&quot; Below this are five blank fields. In the first blank field, the words &quot;Name of School&quot; are shown in small type in the upper-left corner, and the words &quot;City, Street&quot; are shown in small type in the upper-right corner. The second, third, and fourth fields are completely blank. In the fifth field, the words &quot;High School or GED&quot; are shown in small type in the upper-left corner. The second column has the following heading: &quot;Attendance Dates Mo./Yr.&quot; The word &quot;From&quot; is shown in the bottom-left of the heading field, and the word &quot;To&quot; is shown in the bottom-right of the heading field. Below this are five blank fields. The first four blank fields have a hyphen in the middle of the field. The fifth blank field is grayed out. The third column has the following heading: &quot;Grad. Date.&quot; Below this are five blank fields. The fourth column has the following heading: &quot;Degree Type.&quot; Below this are five blank fields. The fifth blank field is grayed out. The fifth column has the following heading: &quot;Major/Minor.&quot; Below this are five blank fields. The fifth blank field is grayed out. The sixth column has the following headings: &quot;Accum. Grade Point.&quot; Below this are five blank fields. Each of the fields have a period in the middle of the field.&#10;&#10;The Additional Educational Information section is shown next. Below the words &quot;Additional Educational Information,&quot; the following is shown in parentheses: &quot;(if additional space is needed, attach separate page).&quot; This section is six lines. The first line contains a blank field with the words &quot;Faculty person who knows you best (name, telephone)&quot; shown in small type in the upper-left corner. The second line contains a blank field with the words &quot;Memberships in professional or honorary societies and any other extracurricular activities&quot; in small type in the upper-left corner.&quot; The third line contains a blank field. The fourth line contains a blank field with the words &quot;Post graduate research, site and description&quot; in small type in the upper-left corner. The fifth line contains a blank field. The sixth line contains a blank field with the words &quot;Publications/XXXXXXXXXX issued&quot; in small type in the upper-left corner.&#10;&#10;Below this section, at the bottom of the page, the following words are centered in bold: &quot;Please Open Folder and Complete Additional Information.&quot;&#10;&#10;Along the right side of the page, in vertical font, the words &quot;Name (Print or Type)&quot; are shown in bold. Following this is a long fill-in-the-blank line. At the beginning of the fill-in-the-blank line, the word &quot;Last&quot; is shown below the line. In the middle of the fill-in-the-blank line, the word &quot;First&quot; is shown below the line. Toward the end of the fill-in-the-blank line, the abbreviation &quot;M.I.&quot; is shown below the line.&#10;&#10;Second page:&#10;The second page of the application is divided into the following sections: General Information and Job Requirements, Employment Record, and Additional Information. The sections are listed on the left side of the application, and each section is divided by a horizontal line.&#10;&#10;The General Information and Job Requirements section appears first. It is four lines. The following block of text spans the depth of the first two lines: &quot;Are you willing to.&quot; An arrow pointing to the right appears after the text. On the first line, a field is given with four sets of two checkboxes. Above the first set of checkboxes, the words &quot;Work Shifts&quot; are shown in small font. To the right of the first checkbox, the word &quot;Yes&quot; is shown. To the right of the second checkbox, the word &quot;No&quot; is shown. Above the second set of checkboxes, the words &quot;Work overtime&quot; are shown in small font. To the right of the first checkbox, the word &quot;Yes&quot; is shown. To the right of the second checkbox, the word &quot;No&quot; is shown. Above the third set of checkboxes, the words &quot;Work a schedule other than M/F&quot; are shown in small font. To the right of the first checkbox, the word &quot;Yes&quot; is shown. To the right of the second checkbox, the word &quot;No&quot; is shown. Above the fourth set of checkboxes, the words &quot;Work a rotation work schedule.&quot; To the right of the first checkbox, the word &quot;Yes&quot; is shown. To the right of the second checkbox, the word &quot;No&quot; is shown. On the second line, three fields are given, each separated by a vertical bar. In the first field, the word &quot;Travel&quot; is shown in small font in the upper-left corner. The field contains two checkboxes. To the right of the first checkbox, the word &quot;Yes&quot; is shown, followed by a short blank line and a % sign. To the right of the second checkbox, the word &quot;No&quot; is shown. In the second field, the words &quot;List any restrictions regarding relocation&quot; are shown in small font in the upper-left corner. The rest of the field is blank. In the third field, a set of two checkboxes is given. Above the checkboxes are the words &quot;Are you willing to relocate?&quot; in small font. To the right of the first checkbox, the word &quot;Yes&quot; is shown. To the right of the second checkbox, the word &quot;No&quot; is shown. On the third line, a field contains four checkboxes. The words &quot;If you wish to indicate that you were referred to 3M by any of the following, please check appropriate box and specify&quot; are shown in small font in the upper-left corner of the field. To the right of the first checkbox, the words &quot;Employment advertisement&quot; are shown. Below this in smaller font are the words &quot;(Name of publication)&quot; in parentheses. A blank space appears below this. To the right of the second checkbox, the words &quot;Employment agency&quot; are shown. Below this in smaller font are the words &quot;(Name of agency)&quot; in parentheses. A blank space appears below this. To the right of the third checkbox, the words &quot;3M Employee&quot; are shown. Below this in smaller font is the word &quot;(Name)&quot; in parentheses. A blank space appears below this. To the right of the fourth checkbox, the word &quot;Other&quot; is shown. A blank space appears below this. On the fourth line, there are four fields. In the first field, a set of two checkboxes is given. Above the checkboxes are the words &quot;Are you under 18?&quot; To the right of the first checkbox, the word &quot;Yes&quot; is shown. To the right of the second checkbox, the word &quot;No&quot; is shown. In the second field, the words &quot;Have you ever&quot; are shown. To the right of this are two checkboxes stacked vertically. To the right of the top checkbox, the words &quot;been employed by 3M or any 3M Subsidiary&quot; are shown. To the right of the bottom checkbox, the words &quot;previously applied to 3M or any 3M Subsidiary&quot; are shown. In the third field, the following text is shown in small font: &quot;If so, please check appropriate box and specify location, date, employee number (include last two 3M performance reviews if appropriate and available.).&quot; In the fourth field, the words &quot;Date/Employee Number&quot; are shown in small font in the upper-left corner.&#10;&#10;The Employment Record section is shown next. Below the words &quot;Employment Record,&quot; the following is shown in italics: &quot;List most current or recent employer first, include periods of unemployment, include U.S. Military Service (show rank/rate at discharge, but not type of discharge), include previous 3M experience (summer/part time jobs and Cooperative Education assignments and any volunteer experience which relates to the position you are applying for).&quot; The section includes four sets of five lines. The first line has three fields of varying length, each separated by a vertical line. In the first field, the words &quot;Employer (company name)&quot; are shown in small font in the upper-left corner. In the second field, the words &quot;Immediate supervisor's name&quot; are shown in small font in the upper-left corner. In the third field, the words &quot;Your job title&quot; are shown in small font in the upper-left corner. The second line has three fields of varying length, each separated by a vertical line. In the first field, the words &quot;Street Address&quot; are shown in small font in the upper-left corner. In the second field, the words &quot;Employment dates (mo. and yr.)&quot; are shown in small font in the upper-left corner. The word &quot;From&quot; is shown in the bottom-left corner, followed by a blank space, then the word &quot;To&quot; is shown, followed by a blank space. In the third field, the word &quot;Salary&quot; is shown in small font in the upper-left corner. The word &quot;Begin&quot; is shown in the bottom-left corner, followed by a blank space, then the word &quot;End&quot; is shown, followed by a blank space. The third line has two fields, which are separated by a vertical line. In the first field, the words &quot;City, State, Zip Code&quot; are shown in small font in the upper-left corner. In the second field, the words &quot;Reason for leaving&quot; are shown in small font in the upper-left corner. The fourth line has two fields, separated by a vertical line. In the first field, the words &quot;Company's Product or Service&quot; are shown in small font in the upper-left corner. In the second field, the words &quot;Summarize your job duties&quot; are shown in small font in the upper-left corner. The fifth line contains one blank field. This set of five lines is then repeated three more times in this section.&#10;&#10;The final section is Additional Information. This section contains one huge blank area of about five lines. The following is stated in small font in the upper-left corner of the blank space: &quot;(Please include any additional information you think might be helpful to use in considering you for employment, such as additional work experience, activities, accomplishments, etc.).&quot;" title="Figure 9-2 - Typical Employment Application"/>
          <p:cNvPicPr>
            <a:picLocks noChangeAspect="1"/>
          </p:cNvPicPr>
          <p:nvPr/>
        </p:nvPicPr>
        <p:blipFill>
          <a:blip r:embed="rId2"/>
          <a:stretch>
            <a:fillRect/>
          </a:stretch>
        </p:blipFill>
        <p:spPr>
          <a:xfrm>
            <a:off x="457200" y="1143001"/>
            <a:ext cx="8229600" cy="5181600"/>
          </a:xfrm>
          <a:prstGeom prst="rect">
            <a:avLst/>
          </a:prstGeom>
        </p:spPr>
      </p:pic>
    </p:spTree>
    <p:extLst>
      <p:ext uri="{BB962C8B-B14F-4D97-AF65-F5344CB8AC3E}">
        <p14:creationId xmlns:p14="http://schemas.microsoft.com/office/powerpoint/2010/main" val="2618634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Orientation</a:t>
            </a:r>
            <a:endParaRPr lang="en-US" sz="900" dirty="0"/>
          </a:p>
        </p:txBody>
      </p:sp>
      <p:sp>
        <p:nvSpPr>
          <p:cNvPr id="2" name="Text Placeholder 1"/>
          <p:cNvSpPr>
            <a:spLocks noGrp="1"/>
          </p:cNvSpPr>
          <p:nvPr>
            <p:ph type="body" sz="quarter" idx="10"/>
          </p:nvPr>
        </p:nvSpPr>
        <p:spPr>
          <a:xfrm>
            <a:off x="228600" y="1447800"/>
            <a:ext cx="5181600" cy="4876800"/>
          </a:xfrm>
        </p:spPr>
        <p:txBody>
          <a:bodyPr/>
          <a:lstStyle/>
          <a:p>
            <a:pPr marL="342900" lvl="1" indent="-342900">
              <a:buClr>
                <a:srgbClr val="9E0025"/>
              </a:buClr>
              <a:buSzPct val="80000"/>
              <a:buFont typeface="Wingdings" pitchFamily="2" charset="2"/>
              <a:buChar char="§"/>
            </a:pPr>
            <a:r>
              <a:rPr lang="en-US" sz="2000" dirty="0"/>
              <a:t>Soon after a candidate joins a firm, he or she goes through the firm’s orientation program.</a:t>
            </a:r>
          </a:p>
          <a:p>
            <a:pPr lvl="1">
              <a:buSzPct val="80000"/>
            </a:pPr>
            <a:r>
              <a:rPr lang="en-US" sz="2000" b="1" dirty="0">
                <a:solidFill>
                  <a:srgbClr val="0D9CAC"/>
                </a:solidFill>
                <a:ea typeface="+mn-ea"/>
                <a:cs typeface="+mn-cs"/>
              </a:rPr>
              <a:t>Orientation</a:t>
            </a:r>
            <a:r>
              <a:rPr lang="en-US" sz="2000" dirty="0"/>
              <a:t> – the process of acquainting new employees with an organization</a:t>
            </a:r>
          </a:p>
          <a:p>
            <a:pPr marL="342900" lvl="1" indent="-342900">
              <a:buClr>
                <a:srgbClr val="9E0025"/>
              </a:buClr>
              <a:buSzPct val="80000"/>
              <a:buFont typeface="Wingdings" pitchFamily="2" charset="2"/>
              <a:buChar char="§"/>
            </a:pPr>
            <a:r>
              <a:rPr lang="en-US" sz="2000" dirty="0"/>
              <a:t>Orientation topics range from the location of the company cafeteria to career paths within the firm</a:t>
            </a:r>
            <a:r>
              <a:rPr lang="en-US" sz="2000" dirty="0" smtClean="0"/>
              <a:t>.</a:t>
            </a:r>
          </a:p>
          <a:p>
            <a:r>
              <a:rPr lang="en-US" sz="2000" dirty="0"/>
              <a:t>May be </a:t>
            </a:r>
            <a:r>
              <a:rPr lang="en-US" sz="2000" dirty="0">
                <a:solidFill>
                  <a:srgbClr val="FF0000"/>
                </a:solidFill>
              </a:rPr>
              <a:t>brief </a:t>
            </a:r>
            <a:r>
              <a:rPr lang="en-US" sz="2000" dirty="0"/>
              <a:t>and </a:t>
            </a:r>
            <a:r>
              <a:rPr lang="en-US" sz="2000" dirty="0">
                <a:solidFill>
                  <a:srgbClr val="FF0000"/>
                </a:solidFill>
              </a:rPr>
              <a:t>informal </a:t>
            </a:r>
            <a:r>
              <a:rPr lang="en-US" sz="2000" dirty="0"/>
              <a:t>or </a:t>
            </a:r>
            <a:r>
              <a:rPr lang="en-US" sz="2000" dirty="0">
                <a:solidFill>
                  <a:srgbClr val="0000FF"/>
                </a:solidFill>
              </a:rPr>
              <a:t>long</a:t>
            </a:r>
            <a:r>
              <a:rPr lang="en-US" sz="2000" dirty="0"/>
              <a:t> and </a:t>
            </a:r>
            <a:r>
              <a:rPr lang="en-US" sz="2000" dirty="0">
                <a:solidFill>
                  <a:srgbClr val="0000FF"/>
                </a:solidFill>
              </a:rPr>
              <a:t>formal</a:t>
            </a:r>
          </a:p>
          <a:p>
            <a:r>
              <a:rPr lang="en-US" sz="2000" dirty="0"/>
              <a:t>Introduces employees to the company culture</a:t>
            </a:r>
          </a:p>
          <a:p>
            <a:r>
              <a:rPr lang="en-US" sz="2000" dirty="0"/>
              <a:t>Strong orientation programs reduce employee turnover</a:t>
            </a:r>
          </a:p>
          <a:p>
            <a:pPr marL="342900" lvl="1" indent="-342900">
              <a:buClr>
                <a:srgbClr val="9E0025"/>
              </a:buClr>
              <a:buSzPct val="80000"/>
              <a:buFont typeface="Wingdings" pitchFamily="2" charset="2"/>
              <a:buChar char="§"/>
            </a:pPr>
            <a:endParaRPr lang="en-US" sz="2000" dirty="0"/>
          </a:p>
        </p:txBody>
      </p:sp>
      <p:pic>
        <p:nvPicPr>
          <p:cNvPr id="4" name="Picture 8" descr="MPj0289528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814513"/>
            <a:ext cx="2895600" cy="40528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908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Human Resources Management: </a:t>
            </a:r>
            <a:br>
              <a:rPr lang="en-US" sz="3600" dirty="0"/>
            </a:br>
            <a:r>
              <a:rPr lang="en-US" sz="3600" dirty="0"/>
              <a:t>An Overview</a:t>
            </a:r>
          </a:p>
        </p:txBody>
      </p:sp>
      <p:sp>
        <p:nvSpPr>
          <p:cNvPr id="2" name="Text Placeholder 1"/>
          <p:cNvSpPr>
            <a:spLocks noGrp="1"/>
          </p:cNvSpPr>
          <p:nvPr>
            <p:ph type="body" sz="quarter" idx="10"/>
          </p:nvPr>
        </p:nvSpPr>
        <p:spPr>
          <a:xfrm>
            <a:off x="228600" y="1219200"/>
            <a:ext cx="8763000" cy="2667000"/>
          </a:xfrm>
        </p:spPr>
        <p:txBody>
          <a:bodyPr/>
          <a:lstStyle/>
          <a:p>
            <a:r>
              <a:rPr lang="en-US" sz="2400" dirty="0"/>
              <a:t>Human resources, the people who work within an organization, are the most important and valuable resource for a business.</a:t>
            </a:r>
          </a:p>
          <a:p>
            <a:r>
              <a:rPr lang="en-US" sz="2400" b="1" dirty="0">
                <a:solidFill>
                  <a:srgbClr val="0D9CAC"/>
                </a:solidFill>
              </a:rPr>
              <a:t>Human resources management (HRM) </a:t>
            </a:r>
            <a:r>
              <a:rPr lang="en-US" sz="2400" dirty="0"/>
              <a:t>– all the activities involved in acquiring, maintaining, and developing an organization’s human resources</a:t>
            </a:r>
          </a:p>
        </p:txBody>
      </p:sp>
      <p:graphicFrame>
        <p:nvGraphicFramePr>
          <p:cNvPr id="4" name="Diagram 3"/>
          <p:cNvGraphicFramePr/>
          <p:nvPr>
            <p:extLst>
              <p:ext uri="{D42A27DB-BD31-4B8C-83A1-F6EECF244321}">
                <p14:modId xmlns:p14="http://schemas.microsoft.com/office/powerpoint/2010/main" val="1433631030"/>
              </p:ext>
            </p:extLst>
          </p:nvPr>
        </p:nvGraphicFramePr>
        <p:xfrm>
          <a:off x="1028700" y="3429000"/>
          <a:ext cx="7086600" cy="297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a:t>Compensation </a:t>
            </a:r>
            <a:r>
              <a:rPr lang="en-US" dirty="0" smtClean="0"/>
              <a:t>Decisions</a:t>
            </a:r>
            <a:endParaRPr lang="en-US" sz="1200" dirty="0"/>
          </a:p>
        </p:txBody>
      </p:sp>
      <p:sp>
        <p:nvSpPr>
          <p:cNvPr id="2" name="Text Placeholder 1"/>
          <p:cNvSpPr>
            <a:spLocks noGrp="1"/>
          </p:cNvSpPr>
          <p:nvPr>
            <p:ph type="body" sz="quarter" idx="10"/>
          </p:nvPr>
        </p:nvSpPr>
        <p:spPr/>
        <p:txBody>
          <a:bodyPr/>
          <a:lstStyle/>
          <a:p>
            <a:pPr marL="342900" lvl="1" indent="-342900">
              <a:buClr>
                <a:srgbClr val="9E0025"/>
              </a:buClr>
              <a:buSzPct val="80000"/>
              <a:buFont typeface="Wingdings" pitchFamily="2" charset="2"/>
              <a:buChar char="§"/>
            </a:pPr>
            <a:r>
              <a:rPr lang="en-US" sz="2800" b="1" dirty="0">
                <a:solidFill>
                  <a:srgbClr val="0D9CAC"/>
                </a:solidFill>
                <a:ea typeface="+mn-ea"/>
                <a:cs typeface="+mn-cs"/>
              </a:rPr>
              <a:t>Compensation</a:t>
            </a:r>
            <a:r>
              <a:rPr lang="en-US" sz="2800" dirty="0">
                <a:ea typeface="+mn-ea"/>
                <a:cs typeface="+mn-cs"/>
              </a:rPr>
              <a:t> – the payment employees receive in return for their labor</a:t>
            </a:r>
          </a:p>
          <a:p>
            <a:pPr marL="342900" lvl="1" indent="-342900">
              <a:buClr>
                <a:srgbClr val="9E0025"/>
              </a:buClr>
              <a:buSzPct val="80000"/>
              <a:buFont typeface="Wingdings" pitchFamily="2" charset="2"/>
              <a:buChar char="§"/>
            </a:pPr>
            <a:r>
              <a:rPr lang="en-US" sz="2800" b="1" dirty="0">
                <a:solidFill>
                  <a:srgbClr val="0D9CAC"/>
                </a:solidFill>
                <a:ea typeface="+mn-ea"/>
                <a:cs typeface="+mn-cs"/>
              </a:rPr>
              <a:t>Compensation system </a:t>
            </a:r>
            <a:r>
              <a:rPr lang="en-US" sz="2800" dirty="0">
                <a:ea typeface="+mn-ea"/>
                <a:cs typeface="+mn-cs"/>
              </a:rPr>
              <a:t>– the policies and strategies that determine employee compensation</a:t>
            </a:r>
          </a:p>
          <a:p>
            <a:pPr lvl="1">
              <a:buSzPct val="80000"/>
            </a:pPr>
            <a:r>
              <a:rPr lang="en-US" dirty="0"/>
              <a:t>For most firms, designing an effective compensation system requires three separate management decisions:</a:t>
            </a:r>
          </a:p>
          <a:p>
            <a:pPr marL="1201738" lvl="2" indent="-287338">
              <a:buSzPct val="80000"/>
              <a:buFont typeface="+mj-lt"/>
              <a:buAutoNum type="arabicPeriod"/>
            </a:pPr>
            <a:r>
              <a:rPr lang="en-US" dirty="0">
                <a:ea typeface="+mn-ea"/>
                <a:cs typeface="+mn-cs"/>
              </a:rPr>
              <a:t>Wage level</a:t>
            </a:r>
          </a:p>
          <a:p>
            <a:pPr marL="1201738" lvl="2" indent="-287338">
              <a:buSzPct val="80000"/>
              <a:buFont typeface="+mj-lt"/>
              <a:buAutoNum type="arabicPeriod"/>
            </a:pPr>
            <a:r>
              <a:rPr lang="en-US" dirty="0">
                <a:ea typeface="+mn-ea"/>
                <a:cs typeface="+mn-cs"/>
              </a:rPr>
              <a:t>Wage structure</a:t>
            </a:r>
          </a:p>
          <a:p>
            <a:pPr marL="1201738" lvl="2" indent="-287338">
              <a:buSzPct val="80000"/>
              <a:buFont typeface="+mj-lt"/>
              <a:buAutoNum type="arabicPeriod"/>
            </a:pPr>
            <a:r>
              <a:rPr lang="en-US" dirty="0">
                <a:ea typeface="+mn-ea"/>
                <a:cs typeface="+mn-cs"/>
              </a:rPr>
              <a:t>Individual wages</a:t>
            </a:r>
            <a:endParaRPr lang="en-US" dirty="0"/>
          </a:p>
        </p:txBody>
      </p:sp>
    </p:spTree>
    <p:extLst>
      <p:ext uri="{BB962C8B-B14F-4D97-AF65-F5344CB8AC3E}">
        <p14:creationId xmlns:p14="http://schemas.microsoft.com/office/powerpoint/2010/main" val="253363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a:t>Compensation </a:t>
            </a:r>
            <a:r>
              <a:rPr lang="en-US" dirty="0" smtClean="0"/>
              <a:t>Decisions</a:t>
            </a:r>
            <a:endParaRPr lang="en-US" sz="1200" dirty="0"/>
          </a:p>
        </p:txBody>
      </p:sp>
      <p:sp>
        <p:nvSpPr>
          <p:cNvPr id="2" name="Text Placeholder 1"/>
          <p:cNvSpPr>
            <a:spLocks noGrp="1"/>
          </p:cNvSpPr>
          <p:nvPr>
            <p:ph type="body" sz="quarter" idx="10"/>
          </p:nvPr>
        </p:nvSpPr>
        <p:spPr>
          <a:xfrm>
            <a:off x="457200" y="1295400"/>
            <a:ext cx="8229600" cy="5105400"/>
          </a:xfrm>
        </p:spPr>
        <p:txBody>
          <a:bodyPr/>
          <a:lstStyle/>
          <a:p>
            <a:pPr marL="228600" lvl="1" indent="-228600">
              <a:buClr>
                <a:srgbClr val="9E0025"/>
              </a:buClr>
              <a:buSzPct val="80000"/>
              <a:buFont typeface="+mj-lt"/>
              <a:buAutoNum type="arabicPeriod"/>
            </a:pPr>
            <a:r>
              <a:rPr lang="en-US" sz="1800" b="1" dirty="0">
                <a:ea typeface="+mn-ea"/>
                <a:cs typeface="+mn-cs"/>
              </a:rPr>
              <a:t>Wage </a:t>
            </a:r>
            <a:r>
              <a:rPr lang="en-US" sz="1800" b="1" dirty="0" smtClean="0">
                <a:ea typeface="+mn-ea"/>
                <a:cs typeface="+mn-cs"/>
              </a:rPr>
              <a:t>Level</a:t>
            </a:r>
          </a:p>
          <a:p>
            <a:pPr marL="342900" lvl="1" indent="-342900">
              <a:buClr>
                <a:srgbClr val="9E0025"/>
              </a:buClr>
              <a:buSzPct val="80000"/>
              <a:buFont typeface="Wingdings" pitchFamily="2" charset="2"/>
              <a:buChar char="§"/>
            </a:pPr>
            <a:r>
              <a:rPr lang="en-US" sz="1800" dirty="0"/>
              <a:t>Management first must position the firm’s general pay level relative to pay levels of comparable firms.</a:t>
            </a:r>
          </a:p>
          <a:p>
            <a:pPr lvl="1">
              <a:buSzPct val="80000"/>
            </a:pPr>
            <a:r>
              <a:rPr lang="en-US" sz="1800" dirty="0"/>
              <a:t>To determine the average pay for a job, the firm may use wage surveys.</a:t>
            </a:r>
          </a:p>
          <a:p>
            <a:pPr lvl="2">
              <a:buSzPct val="80000"/>
            </a:pPr>
            <a:r>
              <a:rPr lang="en-US" sz="1800" b="1" dirty="0">
                <a:solidFill>
                  <a:srgbClr val="0D9CAC"/>
                </a:solidFill>
              </a:rPr>
              <a:t>Wage survey </a:t>
            </a:r>
            <a:r>
              <a:rPr lang="en-US" sz="1800" dirty="0"/>
              <a:t>– a collection of data on prevailing wage rates within an industry or a geographic area</a:t>
            </a:r>
          </a:p>
          <a:p>
            <a:pPr marL="228600" lvl="1" indent="-228600">
              <a:buClr>
                <a:srgbClr val="9E0025"/>
              </a:buClr>
              <a:buSzPct val="80000"/>
              <a:buFont typeface="+mj-lt"/>
              <a:buAutoNum type="arabicPeriod" startAt="2"/>
            </a:pPr>
            <a:r>
              <a:rPr lang="en-US" sz="1800" b="1" dirty="0" smtClean="0"/>
              <a:t>Wage </a:t>
            </a:r>
            <a:r>
              <a:rPr lang="en-US" sz="1800" b="1" dirty="0"/>
              <a:t>Structure</a:t>
            </a:r>
          </a:p>
          <a:p>
            <a:pPr marL="342900" lvl="1" indent="-342900">
              <a:buClr>
                <a:srgbClr val="9E0025"/>
              </a:buClr>
              <a:buSzPct val="80000"/>
              <a:buFont typeface="Wingdings" pitchFamily="2" charset="2"/>
              <a:buChar char="§"/>
            </a:pPr>
            <a:r>
              <a:rPr lang="en-US" sz="1800" dirty="0"/>
              <a:t>Next, management must determine the wage structure by deciding on relative pay levels for all the positions within the firm.</a:t>
            </a:r>
          </a:p>
          <a:p>
            <a:pPr lvl="1">
              <a:buSzPct val="80000"/>
            </a:pPr>
            <a:r>
              <a:rPr lang="en-US" sz="1800" dirty="0"/>
              <a:t>The wage structure is developed on the basis of a job evaluation.</a:t>
            </a:r>
          </a:p>
          <a:p>
            <a:pPr lvl="2">
              <a:buSzPct val="80000"/>
            </a:pPr>
            <a:r>
              <a:rPr lang="en-US" sz="1800" b="1" dirty="0">
                <a:solidFill>
                  <a:srgbClr val="0D9CAC"/>
                </a:solidFill>
              </a:rPr>
              <a:t>Job evaluation </a:t>
            </a:r>
            <a:r>
              <a:rPr lang="en-US" sz="1800" dirty="0"/>
              <a:t>– the process of determining the relative worth of the various jobs within a firm</a:t>
            </a:r>
          </a:p>
          <a:p>
            <a:pPr marL="228600" lvl="1" indent="-228600">
              <a:buClr>
                <a:srgbClr val="9E0025"/>
              </a:buClr>
              <a:buSzPct val="80000"/>
              <a:buFont typeface="+mj-lt"/>
              <a:buAutoNum type="arabicPeriod" startAt="3"/>
            </a:pPr>
            <a:r>
              <a:rPr lang="en-US" sz="1800" b="1" dirty="0" smtClean="0"/>
              <a:t>Individual </a:t>
            </a:r>
            <a:r>
              <a:rPr lang="en-US" sz="1800" b="1" dirty="0"/>
              <a:t>Wages</a:t>
            </a:r>
          </a:p>
          <a:p>
            <a:pPr marL="342900" lvl="1" indent="-342900">
              <a:buClr>
                <a:srgbClr val="9E0025"/>
              </a:buClr>
              <a:buSzPct val="80000"/>
              <a:buFont typeface="Wingdings" pitchFamily="2" charset="2"/>
              <a:buChar char="§"/>
            </a:pPr>
            <a:r>
              <a:rPr lang="en-US" sz="1800" dirty="0"/>
              <a:t>Finally, the company must determine the specific payments individual employees will receive.</a:t>
            </a:r>
          </a:p>
          <a:p>
            <a:pPr marL="0" lvl="1" indent="0">
              <a:buClr>
                <a:srgbClr val="9E0025"/>
              </a:buClr>
              <a:buSzPct val="80000"/>
              <a:buNone/>
            </a:pPr>
            <a:endParaRPr lang="en-US" sz="1800" b="1" dirty="0" smtClean="0">
              <a:ea typeface="+mn-ea"/>
              <a:cs typeface="+mn-cs"/>
            </a:endParaRPr>
          </a:p>
        </p:txBody>
      </p:sp>
    </p:spTree>
    <p:extLst>
      <p:ext uri="{BB962C8B-B14F-4D97-AF65-F5344CB8AC3E}">
        <p14:creationId xmlns:p14="http://schemas.microsoft.com/office/powerpoint/2010/main" val="3475891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Comparable Worth</a:t>
            </a:r>
            <a:endParaRPr lang="en-US" sz="1200" dirty="0"/>
          </a:p>
        </p:txBody>
      </p:sp>
      <p:sp>
        <p:nvSpPr>
          <p:cNvPr id="2" name="Text Placeholder 1"/>
          <p:cNvSpPr>
            <a:spLocks noGrp="1"/>
          </p:cNvSpPr>
          <p:nvPr>
            <p:ph type="body" sz="quarter" idx="10"/>
          </p:nvPr>
        </p:nvSpPr>
        <p:spPr/>
        <p:txBody>
          <a:bodyPr/>
          <a:lstStyle/>
          <a:p>
            <a:pPr marL="342900" lvl="1" indent="-342900">
              <a:buClr>
                <a:srgbClr val="9E0025"/>
              </a:buClr>
              <a:buSzPct val="80000"/>
              <a:buFont typeface="Wingdings" pitchFamily="2" charset="2"/>
              <a:buChar char="§"/>
            </a:pPr>
            <a:r>
              <a:rPr lang="en-US" sz="2800" b="1" dirty="0">
                <a:solidFill>
                  <a:srgbClr val="0D9CAC"/>
                </a:solidFill>
                <a:ea typeface="+mn-ea"/>
                <a:cs typeface="+mn-cs"/>
              </a:rPr>
              <a:t>Comparable worth </a:t>
            </a:r>
            <a:r>
              <a:rPr lang="en-US" sz="2800" dirty="0">
                <a:ea typeface="+mn-ea"/>
                <a:cs typeface="+mn-cs"/>
              </a:rPr>
              <a:t>– a concept that seeks equal compensation for jobs requiring about the same level of education, training, and skills</a:t>
            </a:r>
          </a:p>
          <a:p>
            <a:pPr lvl="1">
              <a:buSzPct val="80000"/>
            </a:pPr>
            <a:r>
              <a:rPr lang="en-US" dirty="0"/>
              <a:t>In recent decades, many states have taken steps to ensure that all workers have equal pay for comparable worth.</a:t>
            </a:r>
          </a:p>
          <a:p>
            <a:pPr lvl="1">
              <a:buSzPct val="80000"/>
            </a:pPr>
            <a:r>
              <a:rPr lang="en-US" dirty="0"/>
              <a:t>A few companies have taken steps to address the situation by publicizing the results of their investigations into their own pay gaps.</a:t>
            </a:r>
          </a:p>
          <a:p>
            <a:pPr lvl="2">
              <a:buSzPct val="80000"/>
            </a:pPr>
            <a:r>
              <a:rPr lang="en-US" dirty="0"/>
              <a:t>Examples: Amazon, Apple, the Gap, GoDaddy, Google, Intel, and SpaceX have disclosed the results of reviews of employee pay to highlight their lack of a pay gap.</a:t>
            </a:r>
          </a:p>
        </p:txBody>
      </p:sp>
    </p:spTree>
    <p:extLst>
      <p:ext uri="{BB962C8B-B14F-4D97-AF65-F5344CB8AC3E}">
        <p14:creationId xmlns:p14="http://schemas.microsoft.com/office/powerpoint/2010/main" val="1854365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Types of Compensation</a:t>
            </a:r>
            <a:endParaRPr lang="en-US" sz="900" dirty="0"/>
          </a:p>
        </p:txBody>
      </p:sp>
      <p:sp>
        <p:nvSpPr>
          <p:cNvPr id="2" name="Text Placeholder 1"/>
          <p:cNvSpPr>
            <a:spLocks noGrp="1"/>
          </p:cNvSpPr>
          <p:nvPr>
            <p:ph type="body" sz="quarter" idx="10"/>
          </p:nvPr>
        </p:nvSpPr>
        <p:spPr/>
        <p:txBody>
          <a:bodyPr/>
          <a:lstStyle/>
          <a:p>
            <a:r>
              <a:rPr lang="en-US" sz="2000" dirty="0"/>
              <a:t>Most forms of compensation fall into the following categories:</a:t>
            </a:r>
          </a:p>
          <a:p>
            <a:pPr lvl="1"/>
            <a:r>
              <a:rPr lang="en-US" sz="2000" b="1" dirty="0">
                <a:solidFill>
                  <a:srgbClr val="0D9CAC"/>
                </a:solidFill>
                <a:ea typeface="+mn-ea"/>
                <a:cs typeface="+mn-cs"/>
              </a:rPr>
              <a:t>Hourly wage </a:t>
            </a:r>
            <a:r>
              <a:rPr lang="en-US" sz="2000" dirty="0"/>
              <a:t>– a specific amount of money paid for each hour of work</a:t>
            </a:r>
          </a:p>
          <a:p>
            <a:pPr lvl="1"/>
            <a:r>
              <a:rPr lang="en-US" sz="2000" b="1" dirty="0">
                <a:solidFill>
                  <a:srgbClr val="0D9CAC"/>
                </a:solidFill>
                <a:ea typeface="+mn-ea"/>
                <a:cs typeface="+mn-cs"/>
              </a:rPr>
              <a:t>Salary</a:t>
            </a:r>
            <a:r>
              <a:rPr lang="en-US" sz="2000" dirty="0"/>
              <a:t> – a specific amount of money paid for an employee’s work during a set calendar period, regardless of the actual number of hours worked</a:t>
            </a:r>
          </a:p>
          <a:p>
            <a:pPr lvl="1"/>
            <a:r>
              <a:rPr lang="en-US" sz="2000" b="1" dirty="0">
                <a:solidFill>
                  <a:srgbClr val="0D9CAC"/>
                </a:solidFill>
                <a:ea typeface="+mn-ea"/>
                <a:cs typeface="+mn-cs"/>
              </a:rPr>
              <a:t>Commission</a:t>
            </a:r>
            <a:r>
              <a:rPr lang="en-US" sz="2000" dirty="0"/>
              <a:t> – a payment that is a percentage of sales revenue</a:t>
            </a:r>
          </a:p>
          <a:p>
            <a:pPr lvl="1"/>
            <a:r>
              <a:rPr lang="en-US" sz="2000" b="1" dirty="0">
                <a:solidFill>
                  <a:srgbClr val="0D9CAC"/>
                </a:solidFill>
                <a:ea typeface="+mn-ea"/>
                <a:cs typeface="+mn-cs"/>
              </a:rPr>
              <a:t>Incentive payment </a:t>
            </a:r>
            <a:r>
              <a:rPr lang="en-US" sz="2000" dirty="0"/>
              <a:t>– a payment in addition to wages, salary, or commissions</a:t>
            </a:r>
          </a:p>
          <a:p>
            <a:pPr lvl="1"/>
            <a:r>
              <a:rPr lang="en-US" sz="2000" b="1" dirty="0">
                <a:solidFill>
                  <a:srgbClr val="0D9CAC"/>
                </a:solidFill>
                <a:ea typeface="+mn-ea"/>
                <a:cs typeface="+mn-cs"/>
              </a:rPr>
              <a:t>Lump-sum salary increase </a:t>
            </a:r>
            <a:r>
              <a:rPr lang="en-US" sz="2000" dirty="0"/>
              <a:t>– an entire pay raise taken in one lump sum</a:t>
            </a:r>
          </a:p>
          <a:p>
            <a:pPr lvl="1"/>
            <a:r>
              <a:rPr lang="en-US" sz="2000" b="1" dirty="0">
                <a:solidFill>
                  <a:srgbClr val="0D9CAC"/>
                </a:solidFill>
                <a:ea typeface="+mn-ea"/>
                <a:cs typeface="+mn-cs"/>
              </a:rPr>
              <a:t>Profit-sharing</a:t>
            </a:r>
            <a:r>
              <a:rPr lang="en-US" sz="2000" dirty="0"/>
              <a:t> – the distribution of a percentage of a firm’s profit among its employees</a:t>
            </a:r>
          </a:p>
        </p:txBody>
      </p:sp>
    </p:spTree>
    <p:extLst>
      <p:ext uri="{BB962C8B-B14F-4D97-AF65-F5344CB8AC3E}">
        <p14:creationId xmlns:p14="http://schemas.microsoft.com/office/powerpoint/2010/main" val="3927516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Employee </a:t>
            </a:r>
            <a:r>
              <a:rPr lang="en-US" sz="3600" dirty="0" smtClean="0"/>
              <a:t>Benefits</a:t>
            </a:r>
            <a:endParaRPr lang="en-US" sz="500" dirty="0"/>
          </a:p>
        </p:txBody>
      </p:sp>
      <p:sp>
        <p:nvSpPr>
          <p:cNvPr id="2" name="Text Placeholder 1"/>
          <p:cNvSpPr>
            <a:spLocks noGrp="1"/>
          </p:cNvSpPr>
          <p:nvPr>
            <p:ph type="body" sz="quarter" idx="10"/>
          </p:nvPr>
        </p:nvSpPr>
        <p:spPr>
          <a:xfrm>
            <a:off x="228600" y="1219200"/>
            <a:ext cx="8763000" cy="4953000"/>
          </a:xfrm>
        </p:spPr>
        <p:txBody>
          <a:bodyPr/>
          <a:lstStyle/>
          <a:p>
            <a:pPr marL="0" indent="0">
              <a:buNone/>
            </a:pPr>
            <a:r>
              <a:rPr lang="en-US" sz="1400" b="1" dirty="0">
                <a:solidFill>
                  <a:srgbClr val="0D9CAC"/>
                </a:solidFill>
              </a:rPr>
              <a:t>Employee benefit </a:t>
            </a:r>
            <a:r>
              <a:rPr lang="en-US" sz="1400" dirty="0"/>
              <a:t>– a reward in addition to regular compensation that is provided indirectly to employees</a:t>
            </a:r>
          </a:p>
          <a:p>
            <a:pPr marL="0" indent="0">
              <a:buNone/>
            </a:pPr>
            <a:r>
              <a:rPr lang="en-US" sz="1400" b="1" dirty="0" smtClean="0"/>
              <a:t>Types </a:t>
            </a:r>
            <a:r>
              <a:rPr lang="en-US" sz="1400" b="1" dirty="0"/>
              <a:t>of Benefits</a:t>
            </a:r>
          </a:p>
          <a:p>
            <a:r>
              <a:rPr lang="en-US" sz="1400" dirty="0"/>
              <a:t>Employee benefits take a variety of forms.</a:t>
            </a:r>
          </a:p>
          <a:p>
            <a:pPr lvl="1"/>
            <a:r>
              <a:rPr lang="en-US" sz="1400" dirty="0"/>
              <a:t>Pay for time not worked</a:t>
            </a:r>
          </a:p>
          <a:p>
            <a:pPr lvl="2"/>
            <a:r>
              <a:rPr lang="en-US" sz="1400" dirty="0"/>
              <a:t>Covers such absences as vacation, holidays, and sick leave</a:t>
            </a:r>
          </a:p>
          <a:p>
            <a:pPr lvl="1"/>
            <a:r>
              <a:rPr lang="en-US" sz="1400" dirty="0"/>
              <a:t>Insurance packages</a:t>
            </a:r>
          </a:p>
          <a:p>
            <a:pPr lvl="2"/>
            <a:r>
              <a:rPr lang="en-US" sz="1400" dirty="0"/>
              <a:t>Include health, life, vision, and dental insurance </a:t>
            </a:r>
          </a:p>
          <a:p>
            <a:pPr lvl="1"/>
            <a:r>
              <a:rPr lang="en-US" sz="1400" dirty="0"/>
              <a:t>Pension and retirement programs</a:t>
            </a:r>
          </a:p>
          <a:p>
            <a:pPr lvl="2"/>
            <a:r>
              <a:rPr lang="en-US" sz="1400" dirty="0"/>
              <a:t>May be borne entirely by the firm or shared with the employee</a:t>
            </a:r>
          </a:p>
          <a:p>
            <a:pPr lvl="1"/>
            <a:r>
              <a:rPr lang="en-US" sz="1400" dirty="0"/>
              <a:t>Unemployment insurance</a:t>
            </a:r>
          </a:p>
          <a:p>
            <a:pPr lvl="1"/>
            <a:r>
              <a:rPr lang="en-US" sz="1400" dirty="0"/>
              <a:t>Social </a:t>
            </a:r>
            <a:r>
              <a:rPr lang="en-US" sz="1400" dirty="0" smtClean="0"/>
              <a:t>Security</a:t>
            </a:r>
          </a:p>
          <a:p>
            <a:pPr lvl="1"/>
            <a:r>
              <a:rPr lang="en-US" sz="1400" dirty="0"/>
              <a:t>Workers’ compensation insurance</a:t>
            </a:r>
          </a:p>
          <a:p>
            <a:pPr lvl="2"/>
            <a:r>
              <a:rPr lang="en-US" sz="1400" dirty="0"/>
              <a:t>Pays medical bills for injuries that occur on the job and provides income for employees who are disabled by job-related injuries</a:t>
            </a:r>
          </a:p>
          <a:p>
            <a:pPr lvl="1"/>
            <a:r>
              <a:rPr lang="en-US" sz="1400" dirty="0"/>
              <a:t>Other benefits</a:t>
            </a:r>
          </a:p>
          <a:p>
            <a:pPr lvl="2"/>
            <a:r>
              <a:rPr lang="en-US" sz="1400" dirty="0"/>
              <a:t>Include tuition-reimbursement plans, credit unions, child-care services, company cafeterias, and exercise rooms </a:t>
            </a:r>
            <a:endParaRPr lang="en-US" sz="1400" dirty="0" smtClean="0"/>
          </a:p>
          <a:p>
            <a:pPr marL="0" lvl="2" indent="0">
              <a:buClr>
                <a:srgbClr val="9E0025"/>
              </a:buClr>
              <a:buSzPct val="80000"/>
              <a:buNone/>
            </a:pPr>
            <a:r>
              <a:rPr lang="en-US" sz="1400" b="1" dirty="0"/>
              <a:t>Flexible Benefit Plans</a:t>
            </a:r>
          </a:p>
          <a:p>
            <a:pPr marL="342900" lvl="2" indent="-342900">
              <a:buClr>
                <a:srgbClr val="9E0025"/>
              </a:buClr>
              <a:buSzPct val="80000"/>
            </a:pPr>
            <a:r>
              <a:rPr lang="en-US" sz="1400" b="1" dirty="0">
                <a:solidFill>
                  <a:srgbClr val="0D9CAC"/>
                </a:solidFill>
              </a:rPr>
              <a:t>Flexible benefit plan </a:t>
            </a:r>
            <a:r>
              <a:rPr lang="en-US" sz="1400" dirty="0"/>
              <a:t>– compensation plan whereby an employee receives a predetermined amount of benefit dollars to spend on a package of benefit he or she has selected to meet individual needs</a:t>
            </a:r>
          </a:p>
          <a:p>
            <a:pPr marL="114300" indent="0">
              <a:buNone/>
            </a:pPr>
            <a:endParaRPr lang="en-US" sz="1400" dirty="0"/>
          </a:p>
          <a:p>
            <a:pPr lvl="1"/>
            <a:endParaRPr lang="en-US" sz="1400" dirty="0"/>
          </a:p>
        </p:txBody>
      </p:sp>
    </p:spTree>
    <p:extLst>
      <p:ext uri="{BB962C8B-B14F-4D97-AF65-F5344CB8AC3E}">
        <p14:creationId xmlns:p14="http://schemas.microsoft.com/office/powerpoint/2010/main" val="3978749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Training and Development</a:t>
            </a:r>
            <a:endParaRPr lang="en-US" sz="900" dirty="0"/>
          </a:p>
        </p:txBody>
      </p:sp>
      <p:sp>
        <p:nvSpPr>
          <p:cNvPr id="2" name="Text Placeholder 1"/>
          <p:cNvSpPr>
            <a:spLocks noGrp="1"/>
          </p:cNvSpPr>
          <p:nvPr>
            <p:ph type="body" sz="quarter" idx="10"/>
          </p:nvPr>
        </p:nvSpPr>
        <p:spPr/>
        <p:txBody>
          <a:bodyPr/>
          <a:lstStyle/>
          <a:p>
            <a:r>
              <a:rPr lang="en-US" dirty="0"/>
              <a:t>Training and development are usually differentiated as employee training or management development.</a:t>
            </a:r>
          </a:p>
          <a:p>
            <a:pPr lvl="1"/>
            <a:r>
              <a:rPr lang="en-US" b="1" dirty="0">
                <a:solidFill>
                  <a:srgbClr val="0D9CAC"/>
                </a:solidFill>
                <a:ea typeface="+mn-ea"/>
                <a:cs typeface="+mn-cs"/>
              </a:rPr>
              <a:t>Employee training </a:t>
            </a:r>
            <a:r>
              <a:rPr lang="en-US" dirty="0">
                <a:ea typeface="+mn-ea"/>
                <a:cs typeface="+mn-cs"/>
              </a:rPr>
              <a:t>– the process of</a:t>
            </a:r>
            <a:r>
              <a:rPr lang="en-US" dirty="0">
                <a:solidFill>
                  <a:srgbClr val="FF0000"/>
                </a:solidFill>
                <a:ea typeface="+mn-ea"/>
                <a:cs typeface="+mn-cs"/>
              </a:rPr>
              <a:t> teaching </a:t>
            </a:r>
            <a:r>
              <a:rPr lang="en-US" dirty="0">
                <a:ea typeface="+mn-ea"/>
                <a:cs typeface="+mn-cs"/>
              </a:rPr>
              <a:t>operations and technical employees how to do their present jobs more effectively and efficiently</a:t>
            </a:r>
          </a:p>
          <a:p>
            <a:pPr lvl="1"/>
            <a:r>
              <a:rPr lang="en-US" b="1" dirty="0">
                <a:solidFill>
                  <a:srgbClr val="0D9CAC"/>
                </a:solidFill>
                <a:ea typeface="+mn-ea"/>
                <a:cs typeface="+mn-cs"/>
              </a:rPr>
              <a:t>Management development </a:t>
            </a:r>
            <a:r>
              <a:rPr lang="en-US" dirty="0">
                <a:ea typeface="+mn-ea"/>
                <a:cs typeface="+mn-cs"/>
              </a:rPr>
              <a:t>– the process of preparing managers and other professionals to assume increased responsibility in both present and future </a:t>
            </a:r>
            <a:r>
              <a:rPr lang="en-US" dirty="0" smtClean="0">
                <a:ea typeface="+mn-ea"/>
                <a:cs typeface="+mn-cs"/>
              </a:rPr>
              <a:t>positions (i.e</a:t>
            </a:r>
            <a:r>
              <a:rPr lang="en-US" dirty="0" smtClean="0">
                <a:solidFill>
                  <a:srgbClr val="FF0000"/>
                </a:solidFill>
                <a:ea typeface="+mn-ea"/>
                <a:cs typeface="+mn-cs"/>
              </a:rPr>
              <a:t>. enhancing current skills and knowledge</a:t>
            </a:r>
            <a:r>
              <a:rPr lang="en-US" dirty="0" smtClean="0">
                <a:ea typeface="+mn-ea"/>
                <a:cs typeface="+mn-cs"/>
              </a:rPr>
              <a:t>)</a:t>
            </a:r>
            <a:endParaRPr lang="en-US" dirty="0">
              <a:ea typeface="+mn-ea"/>
              <a:cs typeface="+mn-cs"/>
            </a:endParaRPr>
          </a:p>
        </p:txBody>
      </p:sp>
    </p:spTree>
    <p:extLst>
      <p:ext uri="{BB962C8B-B14F-4D97-AF65-F5344CB8AC3E}">
        <p14:creationId xmlns:p14="http://schemas.microsoft.com/office/powerpoint/2010/main" val="3488963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Analysis of Training Needs</a:t>
            </a:r>
            <a:endParaRPr lang="en-US" sz="900" dirty="0"/>
          </a:p>
        </p:txBody>
      </p:sp>
      <p:sp>
        <p:nvSpPr>
          <p:cNvPr id="2" name="Text Placeholder 1"/>
          <p:cNvSpPr>
            <a:spLocks noGrp="1"/>
          </p:cNvSpPr>
          <p:nvPr>
            <p:ph type="body" sz="quarter" idx="10"/>
          </p:nvPr>
        </p:nvSpPr>
        <p:spPr/>
        <p:txBody>
          <a:bodyPr/>
          <a:lstStyle/>
          <a:p>
            <a:r>
              <a:rPr lang="en-US" dirty="0"/>
              <a:t>When thinking about developing a training program, managers first must determine if training is actually needed and, if so, what types of training needs exist.</a:t>
            </a:r>
          </a:p>
          <a:p>
            <a:pPr lvl="1"/>
            <a:r>
              <a:rPr lang="en-US" dirty="0"/>
              <a:t>Employers may find that sometimes employees need motivation more than they need training.</a:t>
            </a:r>
            <a:endParaRPr lang="en-US" sz="1600" dirty="0"/>
          </a:p>
        </p:txBody>
      </p:sp>
    </p:spTree>
    <p:extLst>
      <p:ext uri="{BB962C8B-B14F-4D97-AF65-F5344CB8AC3E}">
        <p14:creationId xmlns:p14="http://schemas.microsoft.com/office/powerpoint/2010/main" val="1667106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Training and Development Methods</a:t>
            </a:r>
            <a:endParaRPr lang="en-US" sz="500" dirty="0"/>
          </a:p>
        </p:txBody>
      </p:sp>
      <p:sp>
        <p:nvSpPr>
          <p:cNvPr id="5" name="Rectangle 10"/>
          <p:cNvSpPr txBox="1">
            <a:spLocks noChangeArrowheads="1"/>
          </p:cNvSpPr>
          <p:nvPr/>
        </p:nvSpPr>
        <p:spPr>
          <a:xfrm>
            <a:off x="304800" y="1371600"/>
            <a:ext cx="8382000" cy="4800600"/>
          </a:xfrm>
          <a:prstGeom prst="rect">
            <a:avLst/>
          </a:prstGeom>
        </p:spPr>
        <p:txBody>
          <a:bodyPr/>
          <a:lstStyle>
            <a:lvl1pPr marL="342900" indent="-342900" algn="l" rtl="0" eaLnBrk="1" fontAlgn="base" hangingPunct="1">
              <a:spcBef>
                <a:spcPct val="20000"/>
              </a:spcBef>
              <a:spcAft>
                <a:spcPct val="0"/>
              </a:spcAft>
              <a:buClr>
                <a:srgbClr val="9E0025"/>
              </a:buClr>
              <a:buSzPct val="8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133676"/>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rgbClr val="07632F"/>
              </a:buClr>
              <a:buSzPct val="100000"/>
              <a:buFont typeface="Wingdings" panose="05000000000000000000" pitchFamily="2" charset="2"/>
              <a:buChar char="§"/>
              <a:defRPr sz="24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1800" b="1" smtClean="0">
                <a:solidFill>
                  <a:srgbClr val="0000FF"/>
                </a:solidFill>
              </a:rPr>
              <a:t>On-the-job</a:t>
            </a:r>
          </a:p>
          <a:p>
            <a:pPr lvl="1"/>
            <a:r>
              <a:rPr lang="en-US" sz="1800" smtClean="0"/>
              <a:t>New employee learns by working under the supervision of experienced employee</a:t>
            </a:r>
          </a:p>
          <a:p>
            <a:r>
              <a:rPr lang="en-US" sz="1800" b="1" smtClean="0">
                <a:solidFill>
                  <a:srgbClr val="0000FF"/>
                </a:solidFill>
              </a:rPr>
              <a:t>Simulation</a:t>
            </a:r>
          </a:p>
          <a:p>
            <a:pPr lvl="1"/>
            <a:r>
              <a:rPr lang="en-US" sz="1800" smtClean="0"/>
              <a:t>Training in an area that replicates the actual work environment without the day-to-day pressures</a:t>
            </a:r>
          </a:p>
          <a:p>
            <a:r>
              <a:rPr lang="en-US" sz="1800" b="1" smtClean="0">
                <a:solidFill>
                  <a:srgbClr val="0000FF"/>
                </a:solidFill>
              </a:rPr>
              <a:t>Classroom teaching and lectures</a:t>
            </a:r>
          </a:p>
          <a:p>
            <a:pPr lvl="1"/>
            <a:r>
              <a:rPr lang="en-US" sz="1800" smtClean="0"/>
              <a:t>For large groups who need the same information </a:t>
            </a:r>
            <a:br>
              <a:rPr lang="en-US" sz="1800" smtClean="0"/>
            </a:br>
            <a:r>
              <a:rPr lang="en-US" sz="1800" smtClean="0"/>
              <a:t>(e.g., notification of change in benefits)</a:t>
            </a:r>
          </a:p>
          <a:p>
            <a:r>
              <a:rPr lang="en-US" sz="1800" b="1" smtClean="0">
                <a:solidFill>
                  <a:srgbClr val="0000FF"/>
                </a:solidFill>
              </a:rPr>
              <a:t>Conferences and seminars</a:t>
            </a:r>
          </a:p>
          <a:p>
            <a:pPr lvl="1"/>
            <a:r>
              <a:rPr lang="en-US" sz="1800" smtClean="0"/>
              <a:t>Experts and learners meet to discuss problems and </a:t>
            </a:r>
            <a:br>
              <a:rPr lang="en-US" sz="1800" smtClean="0"/>
            </a:br>
            <a:r>
              <a:rPr lang="en-US" sz="1800" smtClean="0"/>
              <a:t>exchange ideas</a:t>
            </a:r>
          </a:p>
          <a:p>
            <a:r>
              <a:rPr lang="en-US" sz="1800" b="1" smtClean="0">
                <a:solidFill>
                  <a:srgbClr val="0000FF"/>
                </a:solidFill>
              </a:rPr>
              <a:t>Role playing</a:t>
            </a:r>
          </a:p>
          <a:p>
            <a:pPr lvl="1"/>
            <a:r>
              <a:rPr lang="en-US" sz="1800" smtClean="0"/>
              <a:t>Acting out the roles of others in the organization for a </a:t>
            </a:r>
            <a:br>
              <a:rPr lang="en-US" sz="1800" smtClean="0"/>
            </a:br>
            <a:r>
              <a:rPr lang="en-US" sz="1800" smtClean="0"/>
              <a:t>better understanding of those roles</a:t>
            </a:r>
            <a:endParaRPr lang="en-US" sz="1800" dirty="0" smtClean="0"/>
          </a:p>
        </p:txBody>
      </p:sp>
    </p:spTree>
    <p:extLst>
      <p:ext uri="{BB962C8B-B14F-4D97-AF65-F5344CB8AC3E}">
        <p14:creationId xmlns:p14="http://schemas.microsoft.com/office/powerpoint/2010/main" val="1984142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Evaluation of </a:t>
            </a:r>
            <a:br>
              <a:rPr lang="en-US" sz="3600" dirty="0"/>
            </a:br>
            <a:r>
              <a:rPr lang="en-US" sz="3600" dirty="0"/>
              <a:t>Training and Development</a:t>
            </a:r>
            <a:endParaRPr lang="en-US" sz="500" dirty="0"/>
          </a:p>
        </p:txBody>
      </p:sp>
      <p:sp>
        <p:nvSpPr>
          <p:cNvPr id="2" name="Text Placeholder 1"/>
          <p:cNvSpPr>
            <a:spLocks noGrp="1"/>
          </p:cNvSpPr>
          <p:nvPr>
            <p:ph type="body" sz="quarter" idx="10"/>
          </p:nvPr>
        </p:nvSpPr>
        <p:spPr/>
        <p:txBody>
          <a:bodyPr/>
          <a:lstStyle/>
          <a:p>
            <a:r>
              <a:rPr lang="en-US" dirty="0"/>
              <a:t>To ensure that training and development are as cost-effective as possible, the managers responsible should evaluate the company’s efforts periodically.</a:t>
            </a:r>
          </a:p>
          <a:p>
            <a:r>
              <a:rPr lang="en-US" dirty="0"/>
              <a:t>The results of training evaluations should be made known to all those involved in the program—including trainees and upper management.</a:t>
            </a:r>
          </a:p>
        </p:txBody>
      </p:sp>
    </p:spTree>
    <p:extLst>
      <p:ext uri="{BB962C8B-B14F-4D97-AF65-F5344CB8AC3E}">
        <p14:creationId xmlns:p14="http://schemas.microsoft.com/office/powerpoint/2010/main" val="184473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Performance Appraisal</a:t>
            </a:r>
            <a:endParaRPr lang="en-US" sz="500" dirty="0"/>
          </a:p>
        </p:txBody>
      </p:sp>
      <p:sp>
        <p:nvSpPr>
          <p:cNvPr id="2" name="Text Placeholder 1"/>
          <p:cNvSpPr>
            <a:spLocks noGrp="1"/>
          </p:cNvSpPr>
          <p:nvPr>
            <p:ph type="body" sz="quarter" idx="10"/>
          </p:nvPr>
        </p:nvSpPr>
        <p:spPr/>
        <p:txBody>
          <a:bodyPr/>
          <a:lstStyle/>
          <a:p>
            <a:r>
              <a:rPr lang="en-US" sz="2400" b="1" dirty="0">
                <a:solidFill>
                  <a:srgbClr val="0D9CAC"/>
                </a:solidFill>
              </a:rPr>
              <a:t>Performance appraisal </a:t>
            </a:r>
            <a:r>
              <a:rPr lang="en-US" sz="2400" dirty="0"/>
              <a:t>– the evaluation of employees’ current and potential levels of performance to allow managers to make objective human resources decisions</a:t>
            </a:r>
          </a:p>
          <a:p>
            <a:r>
              <a:rPr lang="en-US" sz="2400" dirty="0"/>
              <a:t>The process has three main objectives:</a:t>
            </a:r>
          </a:p>
          <a:p>
            <a:pPr marL="801688" lvl="1" indent="-344488">
              <a:buFont typeface="+mj-lt"/>
              <a:buAutoNum type="arabicPeriod"/>
            </a:pPr>
            <a:r>
              <a:rPr lang="en-US" sz="2000" dirty="0"/>
              <a:t>Managers use performance appraisals to let workers know how well they are doing and how they can improve in the future.</a:t>
            </a:r>
          </a:p>
          <a:p>
            <a:pPr marL="801688" lvl="1" indent="-344488">
              <a:buFont typeface="+mj-lt"/>
              <a:buAutoNum type="arabicPeriod"/>
            </a:pPr>
            <a:r>
              <a:rPr lang="en-US" sz="2000" dirty="0"/>
              <a:t>A performance appraisal provides an effective basis for distributing rewards, such as pay raises and promotions.</a:t>
            </a:r>
          </a:p>
          <a:p>
            <a:pPr marL="801688" lvl="1" indent="-344488">
              <a:buFont typeface="+mj-lt"/>
              <a:buAutoNum type="arabicPeriod"/>
            </a:pPr>
            <a:r>
              <a:rPr lang="en-US" sz="2000" dirty="0"/>
              <a:t>Performance appraisal helps the organization monitor its employee selection, training, and development activities.</a:t>
            </a:r>
          </a:p>
        </p:txBody>
      </p:sp>
    </p:spTree>
    <p:extLst>
      <p:ext uri="{BB962C8B-B14F-4D97-AF65-F5344CB8AC3E}">
        <p14:creationId xmlns:p14="http://schemas.microsoft.com/office/powerpoint/2010/main" val="3640607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a:t>HRM </a:t>
            </a:r>
            <a:r>
              <a:rPr lang="en-US" dirty="0" smtClean="0"/>
              <a:t>Activities: An Outline</a:t>
            </a:r>
            <a:endParaRPr lang="en-US" sz="1400" dirty="0"/>
          </a:p>
        </p:txBody>
      </p:sp>
      <p:pic>
        <p:nvPicPr>
          <p:cNvPr id="5" name="Picture 1" descr="Profil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73214" y="1219200"/>
            <a:ext cx="3368675"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txBox="1">
            <a:spLocks noChangeArrowheads="1"/>
          </p:cNvSpPr>
          <p:nvPr/>
        </p:nvSpPr>
        <p:spPr bwMode="auto">
          <a:xfrm>
            <a:off x="228600" y="1219200"/>
            <a:ext cx="5995987"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0" indent="0" algn="ctr" defTabSz="457200" rtl="0" eaLnBrk="0" fontAlgn="base" hangingPunct="0">
              <a:spcBef>
                <a:spcPct val="20000"/>
              </a:spcBef>
              <a:spcAft>
                <a:spcPct val="0"/>
              </a:spcAft>
              <a:buFont typeface="Arial" charset="0"/>
              <a:buNone/>
              <a:defRPr sz="3200" kern="1200">
                <a:solidFill>
                  <a:schemeClr val="tx1">
                    <a:tint val="75000"/>
                  </a:schemeClr>
                </a:solidFill>
                <a:latin typeface="+mn-lt"/>
                <a:ea typeface="ＭＳ Ｐゴシック" pitchFamily="-107" charset="-128"/>
                <a:cs typeface="ＭＳ Ｐゴシック" pitchFamily="-107" charset="-128"/>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pitchFamily="-107" charset="-128"/>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pitchFamily="-107" charset="-128"/>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pitchFamily="-107" charset="-128"/>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pitchFamily="-107"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spcBef>
                <a:spcPct val="0"/>
              </a:spcBef>
              <a:buFont typeface="Arial"/>
              <a:buChar char="•"/>
              <a:defRPr/>
            </a:pPr>
            <a:r>
              <a:rPr lang="en-US" sz="2400" dirty="0" smtClean="0">
                <a:solidFill>
                  <a:srgbClr val="FF0000"/>
                </a:solidFill>
                <a:ea typeface="ＭＳ Ｐゴシック" charset="0"/>
                <a:cs typeface="ＭＳ Ｐゴシック" charset="0"/>
              </a:rPr>
              <a:t>HRM Activities</a:t>
            </a:r>
          </a:p>
          <a:p>
            <a:pPr lvl="1" algn="l">
              <a:spcBef>
                <a:spcPct val="0"/>
              </a:spcBef>
              <a:buFont typeface="Arial" charset="0"/>
              <a:buChar char="•"/>
              <a:defRPr/>
            </a:pPr>
            <a:r>
              <a:rPr lang="en-US" sz="2200" b="1" dirty="0" smtClean="0">
                <a:solidFill>
                  <a:srgbClr val="0000FF"/>
                </a:solidFill>
                <a:ea typeface="ＭＳ Ｐゴシック" charset="0"/>
              </a:rPr>
              <a:t>Acquiring Human Resources</a:t>
            </a:r>
          </a:p>
          <a:p>
            <a:pPr marL="1200150" lvl="2" indent="-285750" algn="l">
              <a:spcBef>
                <a:spcPct val="0"/>
              </a:spcBef>
              <a:buFont typeface="Arial"/>
              <a:buChar char="•"/>
              <a:defRPr/>
            </a:pPr>
            <a:r>
              <a:rPr lang="en-US" sz="1800" dirty="0" smtClean="0">
                <a:solidFill>
                  <a:schemeClr val="tx1"/>
                </a:solidFill>
                <a:ea typeface="ＭＳ Ｐゴシック" charset="0"/>
              </a:rPr>
              <a:t>Planning labor needs</a:t>
            </a:r>
          </a:p>
          <a:p>
            <a:pPr marL="1200150" lvl="2" indent="-285750" algn="l">
              <a:spcBef>
                <a:spcPct val="0"/>
              </a:spcBef>
              <a:buFont typeface="Arial"/>
              <a:buChar char="•"/>
              <a:defRPr/>
            </a:pPr>
            <a:r>
              <a:rPr lang="en-US" sz="1800" dirty="0" smtClean="0">
                <a:solidFill>
                  <a:schemeClr val="tx1"/>
                </a:solidFill>
                <a:ea typeface="ＭＳ Ｐゴシック" charset="0"/>
              </a:rPr>
              <a:t>Job Analysis</a:t>
            </a:r>
          </a:p>
          <a:p>
            <a:pPr marL="1200150" lvl="2" indent="-285750" algn="l">
              <a:spcBef>
                <a:spcPct val="0"/>
              </a:spcBef>
              <a:buFont typeface="Arial"/>
              <a:buChar char="•"/>
              <a:defRPr/>
            </a:pPr>
            <a:r>
              <a:rPr lang="en-US" sz="1800" dirty="0" smtClean="0">
                <a:solidFill>
                  <a:schemeClr val="tx1"/>
                </a:solidFill>
                <a:ea typeface="ＭＳ Ｐゴシック" charset="0"/>
              </a:rPr>
              <a:t>Recruiting</a:t>
            </a:r>
          </a:p>
          <a:p>
            <a:pPr marL="1200150" lvl="2" indent="-285750" algn="l">
              <a:spcBef>
                <a:spcPct val="0"/>
              </a:spcBef>
              <a:buFont typeface="Arial"/>
              <a:buChar char="•"/>
              <a:defRPr/>
            </a:pPr>
            <a:r>
              <a:rPr lang="en-US" sz="1800" dirty="0" smtClean="0">
                <a:solidFill>
                  <a:schemeClr val="tx1"/>
                </a:solidFill>
                <a:ea typeface="ＭＳ Ｐゴシック" charset="0"/>
              </a:rPr>
              <a:t>Selection</a:t>
            </a:r>
          </a:p>
          <a:p>
            <a:pPr marL="1200150" lvl="2" indent="-285750" algn="l">
              <a:spcBef>
                <a:spcPct val="0"/>
              </a:spcBef>
              <a:buFont typeface="Arial"/>
              <a:buChar char="•"/>
              <a:defRPr/>
            </a:pPr>
            <a:r>
              <a:rPr lang="en-US" sz="1800" dirty="0" smtClean="0">
                <a:solidFill>
                  <a:schemeClr val="tx1"/>
                </a:solidFill>
                <a:ea typeface="ＭＳ Ｐゴシック" charset="0"/>
              </a:rPr>
              <a:t>Orientating</a:t>
            </a:r>
          </a:p>
          <a:p>
            <a:pPr lvl="1" algn="l">
              <a:spcBef>
                <a:spcPct val="0"/>
              </a:spcBef>
              <a:buFont typeface="Arial" charset="0"/>
              <a:buChar char="•"/>
              <a:defRPr/>
            </a:pPr>
            <a:r>
              <a:rPr lang="en-US" sz="2200" b="1" dirty="0" smtClean="0">
                <a:solidFill>
                  <a:srgbClr val="0000FF"/>
                </a:solidFill>
                <a:ea typeface="ＭＳ Ｐゴシック" charset="0"/>
              </a:rPr>
              <a:t>Maintaining Human Resources</a:t>
            </a:r>
          </a:p>
          <a:p>
            <a:pPr marL="1200150" lvl="2" indent="-285750" algn="l">
              <a:spcBef>
                <a:spcPct val="0"/>
              </a:spcBef>
              <a:buFont typeface="Arial"/>
              <a:buChar char="•"/>
              <a:defRPr/>
            </a:pPr>
            <a:r>
              <a:rPr lang="en-US" sz="1800" dirty="0" smtClean="0">
                <a:solidFill>
                  <a:schemeClr val="tx1"/>
                </a:solidFill>
                <a:ea typeface="ＭＳ Ｐゴシック" charset="0"/>
              </a:rPr>
              <a:t>Employee Relations</a:t>
            </a:r>
          </a:p>
          <a:p>
            <a:pPr marL="1200150" lvl="2" indent="-285750" algn="l">
              <a:spcBef>
                <a:spcPct val="0"/>
              </a:spcBef>
              <a:buFont typeface="Arial"/>
              <a:buChar char="•"/>
              <a:defRPr/>
            </a:pPr>
            <a:r>
              <a:rPr lang="en-US" sz="1800" dirty="0" smtClean="0">
                <a:solidFill>
                  <a:schemeClr val="tx1"/>
                </a:solidFill>
                <a:ea typeface="ＭＳ Ｐゴシック" charset="0"/>
              </a:rPr>
              <a:t>Financial Compensation</a:t>
            </a:r>
          </a:p>
          <a:p>
            <a:pPr marL="1200150" lvl="2" indent="-285750" algn="l">
              <a:spcBef>
                <a:spcPct val="0"/>
              </a:spcBef>
              <a:buFont typeface="Arial"/>
              <a:buChar char="•"/>
              <a:defRPr/>
            </a:pPr>
            <a:r>
              <a:rPr lang="en-US" sz="1800" dirty="0" smtClean="0">
                <a:solidFill>
                  <a:schemeClr val="tx1"/>
                </a:solidFill>
                <a:ea typeface="ＭＳ Ｐゴシック" charset="0"/>
              </a:rPr>
              <a:t>Benefits</a:t>
            </a:r>
          </a:p>
          <a:p>
            <a:pPr lvl="1" algn="l">
              <a:spcBef>
                <a:spcPct val="0"/>
              </a:spcBef>
              <a:buFont typeface="Arial" charset="0"/>
              <a:buChar char="•"/>
              <a:defRPr/>
            </a:pPr>
            <a:r>
              <a:rPr lang="en-US" sz="2200" b="1" dirty="0" smtClean="0">
                <a:solidFill>
                  <a:srgbClr val="0000FF"/>
                </a:solidFill>
                <a:ea typeface="ＭＳ Ｐゴシック" charset="0"/>
              </a:rPr>
              <a:t>Developing Human Resources</a:t>
            </a:r>
          </a:p>
          <a:p>
            <a:pPr marL="1200150" lvl="2" indent="-285750" algn="l">
              <a:spcBef>
                <a:spcPct val="0"/>
              </a:spcBef>
              <a:buFont typeface="Arial"/>
              <a:buChar char="•"/>
              <a:defRPr/>
            </a:pPr>
            <a:r>
              <a:rPr lang="en-US" sz="1800" dirty="0" smtClean="0">
                <a:solidFill>
                  <a:schemeClr val="tx1"/>
                </a:solidFill>
                <a:ea typeface="ＭＳ Ｐゴシック" charset="0"/>
              </a:rPr>
              <a:t>Training and Development</a:t>
            </a:r>
          </a:p>
          <a:p>
            <a:pPr marL="1200150" lvl="2" indent="-285750" algn="l">
              <a:spcBef>
                <a:spcPct val="0"/>
              </a:spcBef>
              <a:buFont typeface="Arial"/>
              <a:buChar char="•"/>
              <a:defRPr/>
            </a:pPr>
            <a:r>
              <a:rPr lang="en-US" sz="1800" dirty="0" smtClean="0">
                <a:solidFill>
                  <a:schemeClr val="tx1"/>
                </a:solidFill>
                <a:ea typeface="ＭＳ Ｐゴシック" charset="0"/>
              </a:rPr>
              <a:t>Evaluating Labor (Performance Appraisals)</a:t>
            </a:r>
          </a:p>
          <a:p>
            <a:pPr marL="342900" indent="-342900" algn="l">
              <a:spcBef>
                <a:spcPct val="0"/>
              </a:spcBef>
              <a:buFont typeface="Arial"/>
              <a:buChar char="•"/>
              <a:defRPr/>
            </a:pPr>
            <a:endParaRPr lang="en-US" sz="2400" dirty="0" smtClean="0">
              <a:solidFill>
                <a:srgbClr val="FF0000"/>
              </a:solidFill>
              <a:ea typeface="ＭＳ Ｐゴシック" charset="0"/>
              <a:cs typeface="ＭＳ Ｐゴシック" charset="0"/>
            </a:endParaRPr>
          </a:p>
          <a:p>
            <a:pPr marL="342900" indent="-342900" algn="l">
              <a:spcBef>
                <a:spcPct val="0"/>
              </a:spcBef>
              <a:buFont typeface="Arial"/>
              <a:buChar char="•"/>
              <a:defRPr/>
            </a:pPr>
            <a:r>
              <a:rPr lang="en-US" sz="2400" dirty="0" smtClean="0">
                <a:solidFill>
                  <a:srgbClr val="FF0000"/>
                </a:solidFill>
                <a:ea typeface="ＭＳ Ｐゴシック" charset="0"/>
                <a:cs typeface="ＭＳ Ｐゴシック" charset="0"/>
              </a:rPr>
              <a:t>Legal Issues Impacting HRM</a:t>
            </a:r>
            <a:endParaRPr lang="en-US" sz="1800" dirty="0">
              <a:solidFill>
                <a:srgbClr val="FF0000"/>
              </a:solidFill>
              <a:ea typeface="ＭＳ Ｐゴシック" charset="0"/>
              <a:cs typeface="ＭＳ Ｐゴシック" charset="0"/>
            </a:endParaRPr>
          </a:p>
        </p:txBody>
      </p:sp>
    </p:spTree>
    <p:extLst>
      <p:ext uri="{BB962C8B-B14F-4D97-AF65-F5344CB8AC3E}">
        <p14:creationId xmlns:p14="http://schemas.microsoft.com/office/powerpoint/2010/main" val="995022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490663" algn="l"/>
              </a:tabLst>
            </a:pPr>
            <a:r>
              <a:rPr lang="en-US" sz="1800" dirty="0">
                <a:solidFill>
                  <a:srgbClr val="888FB8"/>
                </a:solidFill>
              </a:rPr>
              <a:t>FIGURE 9-3</a:t>
            </a:r>
            <a:r>
              <a:rPr lang="en-US" sz="1800" dirty="0"/>
              <a:t>	Performance Appraisal</a:t>
            </a:r>
            <a:endParaRPr lang="en-US" sz="1400" dirty="0"/>
          </a:p>
        </p:txBody>
      </p:sp>
      <p:pic>
        <p:nvPicPr>
          <p:cNvPr id="3" name="Picture 2" descr="Pages 3 and 4 of a sample performance appraisal form for 3M are shown side by side. &#10;&#10;On page 3:&#10;In the top-left corner of the form, the company logo of &quot;3M&quot; is shown, followed by the words &quot;Contribution and Development Summary&quot; in large, bold type. In a very small font on the next line, &quot;Form 37450 – B&quot; is shown. &#10;&#10;The first part of the form has three lines. The first line has three blank fields of varying length. Each field is separated by a vertical line. In the first field, the words &quot;Employee Name&quot; are shown in small font in the upper-left corner. In the second field, the words &quot;Employee Number&quot; are shown in small font in the upper-left corner. In the third field, the words &quot;Job Title&quot; are shown in small font in the upper-left corner. The second line has two blank fields, which are separated by a vertical line. In the first field, the word &quot;Department&quot; is shown in small font in the upper-left corner. In the second field, the word &quot;Location&quot; is shown in small font in the upper-left corner. The third line has two blank fields, which are separated by a vertical line. In the first field, the words &quot;Coach/Supervisor(s) Name(s)&quot; are shown in small font in the upper-left corner. In the second field, the words &quot;Review Period&quot; are shown in small font in the upper-left corner. The word &quot;From&quot; is shown in the bottom-left corner, followed by a colon and a blank space. To the right of the blank space, the word &quot;To&quot; is shown, followed by a colon and a blank space.&#10;&#10;The second part of the form has a large box of blank area of about three lines in depth that extends the width of the page. In the blank area, the words &quot;Major Job Responsibilities&quot; are shown in small font in the upper-left corner.&#10;&#10;The third part of the form has two columns of blank area that take up about half of the page in depth. The columns are of equal size and extend the width of the page. Above the first column is the heading &quot;Goals/Expectations&quot; in large, bold type. Above the second column is the heading &quot;Contributions/Results&quot; in large, bold type. The columns are separated by a vertical line.&#10;&#10;The fourth part of the form is a box that contains three checkboxes. Above the blank area is the heading &quot;Contribution&quot; in large, bold type, followed by &quot;(To be completed by coach/supervisor)&quot; in parentheses and smaller type. To the right of the first checkbox, the words &quot;Good Level of Contribution for this year&quot; are shown. To the right of the second checkbox, the words &quot;Exceptional Level of Contribution for this year&quot; are shown. To the right of the third checkbox, the words &quot;Unsatisfactory Level of Contribution for this year&quot; are shown.&#10;&#10;On page 4:&#10;The first part of the form has two columns of blank area of about three lines in depth that extends the width of the page. Above the blank area is the heading &quot;Development Summary&quot; in large, bold type. Above the first column is the heading &quot;Areas of Strength.&quot; Above the second column is the heading &quot;Development Priorities.&quot; The columns are separated by a vertical line.&#10;&#10;The second part of the form has two columns of blank area of about three lines in depth that extends the width of the page. Above the blank area is the heading &quot;Career Interests&quot; in large, bold type. The words &quot;Next job&quot; are shown in small font in the upper-left corner of the first column. The words &quot;Longer Range&quot; are shown in small font in the upper-left corner of the second column. The columns are separated by a vertical line.&#10;&#10;The third part of the form has a blank area with checkboxes. Above the blank area is the heading &quot;Current Mobility&quot; in large, bold type. There are six checkboxes total, three in each column. To the right of the first checkbox, the number &quot;0&quot; is shown, followed by a hyphen and the words &quot;Currently Unable to Relocate.&quot; To the right of the second checkbox, the number &quot;1&quot; is shown, followed by a hyphen and the words &quot;Position in Home Country Only (Use if Home Country is Outside U.S.).&quot; To the right of the third checkbox, the number &quot;2&quot; is shown, followed by a hyphen and the words &quot;Position Within O.U.S. Region (e: Nordic, SEA…).&quot; To the right of the fourth checkbox, the number &quot;3&quot; is shown, followed by a hyphen and the words &quot;Position Within O.U.S. Area (ex: Europe, Asia).&quot; To the right of the fifth checkbox, the number &quot;4&quot; is shown, followed by a hyphen and the words &quot;Position in U.S.&quot; To the right of the sixth checkbox, the number &quot;5&quot; is shown, followed by a hyphen and the words &quot;Position Anywhere in the World.&quot;&#10;&#10;The fourth part of the form is divided into two columns, with a vertical line separating the columns. Above the blank area is the heading &quot;Development&quot; in large, bold type. There are three checkboxes in the first column. To the right of the first checkbox, the letter &quot;W&quot; is shown in bold type, followed by a hyphen and the words &quot;Well placed. Development plans achievable in current role for at least the next year.&quot; To the right of the second checkbox, the letter &quot;C&quot; is shown in bold type, followed by a hyphen and the words &quot;Ready now for a move to a different job for career broadening experience.&quot; To the right of the third checkbox, the letter &quot;I&quot; is shown in bold type, followed by a hyphen and the words &quot;Ready now for move to a different job involving increased responsibility.&quot; In the second column, there is one checkbox. To the right of the checkbox is the letter &quot;X&quot; in bold type, followed by a hyphen and the words &quot;Not well placed. Action required to resolve placement issues.&quot; Below the checkbox, the words &quot;Comment on Development&quot; are shown. Under these words are a blank area.&#10;&#10;The fifth part of the form has a large box of blank area of about three lines in depth that extend the width of the page. Above the blank area, the words &quot;Employee Comments&quot; are shown in large, bold type.&#10;&#10;The sixth part of the form has two columns of blank area of about three lines in depth. The columns are of equal size and extend the width of the page. Above the first column is the heading &quot;Coach/Supervisor Comments&quot; in large, bold type. Above the second column is the heading &quot;Other Supervisor (if applicable) and/or Reviewer&quot; in large, bold type. The columns are separated by a vertical line.&#10;&#10;The final part of the form has two lines. Above the first line is the heading &quot;Signatures&quot; in large, bold type. The first line has two fields. In the first field, the words &quot;Coach/Supervisor&quot; are shown in small font in the upper-left corner, and the word &quot;Date&quot; is shown in small font in the upper-right corner. In the second field, the words &quot;Other Coach/Supervisor or Reviewer&quot; are shown in small font in the upper-left corner, and the word &quot;Date&quot; is shown in small font in the upper-right corner. The second line has one field. The word &quot;Employee&quot; is shown in small font in the upper-left corner, and the word &quot;Date&quot; is shown in small font in the upper-right corner." title="Figure 9-3 - Performance Appraisal"/>
          <p:cNvPicPr>
            <a:picLocks noChangeAspect="1"/>
          </p:cNvPicPr>
          <p:nvPr/>
        </p:nvPicPr>
        <p:blipFill>
          <a:blip r:embed="rId2"/>
          <a:stretch>
            <a:fillRect/>
          </a:stretch>
        </p:blipFill>
        <p:spPr>
          <a:xfrm>
            <a:off x="457200" y="1219200"/>
            <a:ext cx="8229600" cy="5105401"/>
          </a:xfrm>
          <a:prstGeom prst="rect">
            <a:avLst/>
          </a:prstGeom>
        </p:spPr>
      </p:pic>
    </p:spTree>
    <p:extLst>
      <p:ext uri="{BB962C8B-B14F-4D97-AF65-F5344CB8AC3E}">
        <p14:creationId xmlns:p14="http://schemas.microsoft.com/office/powerpoint/2010/main" val="3142437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Common Evaluation Techniques</a:t>
            </a:r>
            <a:endParaRPr lang="en-US" sz="500" dirty="0"/>
          </a:p>
        </p:txBody>
      </p:sp>
      <p:sp>
        <p:nvSpPr>
          <p:cNvPr id="2" name="Text Placeholder 1"/>
          <p:cNvSpPr>
            <a:spLocks noGrp="1"/>
          </p:cNvSpPr>
          <p:nvPr>
            <p:ph type="body" sz="quarter" idx="10"/>
          </p:nvPr>
        </p:nvSpPr>
        <p:spPr/>
        <p:txBody>
          <a:bodyPr/>
          <a:lstStyle/>
          <a:p>
            <a:pPr marL="0" indent="0">
              <a:buNone/>
            </a:pPr>
            <a:r>
              <a:rPr lang="en-US" sz="2000" b="1" dirty="0"/>
              <a:t>Objective Methods</a:t>
            </a:r>
          </a:p>
          <a:p>
            <a:r>
              <a:rPr lang="en-US" sz="2000" dirty="0"/>
              <a:t>Objective appraisal methods use some measurable quantity as the basis for assessing performance.</a:t>
            </a:r>
          </a:p>
          <a:p>
            <a:pPr lvl="1"/>
            <a:r>
              <a:rPr lang="en-US" sz="1800" dirty="0"/>
              <a:t>Examples: units of output, dollar volume of sales, and number of defective products</a:t>
            </a:r>
          </a:p>
          <a:p>
            <a:endParaRPr lang="en-US" sz="2400" dirty="0"/>
          </a:p>
          <a:p>
            <a:pPr marL="0" indent="0">
              <a:buNone/>
            </a:pPr>
            <a:r>
              <a:rPr lang="en-US" sz="2000" b="1" dirty="0"/>
              <a:t>Judgmental Methods</a:t>
            </a:r>
          </a:p>
          <a:p>
            <a:r>
              <a:rPr lang="en-US" sz="2000" dirty="0"/>
              <a:t>Judgmental appraisal methods require that the manager judge or estimate the employee’s performance level.</a:t>
            </a:r>
          </a:p>
          <a:p>
            <a:r>
              <a:rPr lang="en-US" sz="2000" dirty="0"/>
              <a:t>These methods are based on employee ranking or rating scales.</a:t>
            </a:r>
          </a:p>
          <a:p>
            <a:pPr lvl="1"/>
            <a:r>
              <a:rPr lang="en-US" sz="1800" dirty="0"/>
              <a:t>When ranking is used, the manager ranks subordinates from best to worst.</a:t>
            </a:r>
          </a:p>
          <a:p>
            <a:pPr lvl="1"/>
            <a:r>
              <a:rPr lang="en-US" sz="1800" dirty="0"/>
              <a:t>A rating scale consists of a number of statements, on which each employee is rated based on the degree to which the statement applies.</a:t>
            </a:r>
          </a:p>
        </p:txBody>
      </p:sp>
    </p:spTree>
    <p:extLst>
      <p:ext uri="{BB962C8B-B14F-4D97-AF65-F5344CB8AC3E}">
        <p14:creationId xmlns:p14="http://schemas.microsoft.com/office/powerpoint/2010/main" val="702588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Performance </a:t>
            </a:r>
            <a:r>
              <a:rPr lang="en-US" sz="3600" dirty="0" smtClean="0"/>
              <a:t>Feedback</a:t>
            </a:r>
            <a:endParaRPr lang="en-US" sz="100" dirty="0"/>
          </a:p>
        </p:txBody>
      </p:sp>
      <p:sp>
        <p:nvSpPr>
          <p:cNvPr id="2" name="Text Placeholder 1"/>
          <p:cNvSpPr>
            <a:spLocks noGrp="1"/>
          </p:cNvSpPr>
          <p:nvPr>
            <p:ph type="body" sz="quarter" idx="10"/>
          </p:nvPr>
        </p:nvSpPr>
        <p:spPr/>
        <p:txBody>
          <a:bodyPr/>
          <a:lstStyle/>
          <a:p>
            <a:r>
              <a:rPr lang="en-US" sz="1600" dirty="0"/>
              <a:t>There are three major approaches to performance feedback interviews:</a:t>
            </a:r>
          </a:p>
          <a:p>
            <a:pPr marL="801688" lvl="1" indent="-344488">
              <a:buFont typeface="+mj-lt"/>
              <a:buAutoNum type="arabicPeriod"/>
            </a:pPr>
            <a:r>
              <a:rPr lang="en-US" sz="1600" dirty="0"/>
              <a:t>Tell and sell</a:t>
            </a:r>
          </a:p>
          <a:p>
            <a:pPr lvl="2"/>
            <a:r>
              <a:rPr lang="en-US" sz="1600" dirty="0"/>
              <a:t>The superior tells the employee how good or bad the employee’s performance has been and attempts to persuade the employee to accept the evaluation.</a:t>
            </a:r>
          </a:p>
          <a:p>
            <a:pPr marL="801688" lvl="1" indent="-344488">
              <a:buFont typeface="+mj-lt"/>
              <a:buAutoNum type="arabicPeriod"/>
            </a:pPr>
            <a:r>
              <a:rPr lang="en-US" sz="1600" dirty="0"/>
              <a:t>Tell and listen</a:t>
            </a:r>
          </a:p>
          <a:p>
            <a:pPr lvl="2"/>
            <a:r>
              <a:rPr lang="en-US" sz="1600" dirty="0"/>
              <a:t>The supervisor tells the employee what the employee has done right and wrong and then gives him or her a chance to respond.</a:t>
            </a:r>
          </a:p>
          <a:p>
            <a:pPr marL="801688" lvl="1" indent="-344488">
              <a:buFont typeface="+mj-lt"/>
              <a:buAutoNum type="arabicPeriod"/>
            </a:pPr>
            <a:r>
              <a:rPr lang="en-US" sz="1600" dirty="0"/>
              <a:t>Problem solving</a:t>
            </a:r>
          </a:p>
          <a:p>
            <a:pPr lvl="2"/>
            <a:r>
              <a:rPr lang="en-US" sz="1600" dirty="0"/>
              <a:t>Employees evaluate their own performance and set their own goals for future performance</a:t>
            </a:r>
            <a:r>
              <a:rPr lang="en-US" sz="1600" dirty="0" smtClean="0"/>
              <a:t>.</a:t>
            </a:r>
          </a:p>
          <a:p>
            <a:pPr marL="342900" lvl="2" indent="-342900">
              <a:buClr>
                <a:srgbClr val="9E0025"/>
              </a:buClr>
              <a:buSzPct val="80000"/>
            </a:pPr>
            <a:r>
              <a:rPr lang="en-US" sz="1600" dirty="0"/>
              <a:t>Another approach that has become popular is called a 360-degree evaluation.</a:t>
            </a:r>
          </a:p>
          <a:p>
            <a:pPr lvl="1">
              <a:buSzPct val="80000"/>
            </a:pPr>
            <a:r>
              <a:rPr lang="en-US" sz="1600" dirty="0"/>
              <a:t>A 360-degree evaluation collects anonymous reviews about an employee from his or her peers, subordinates, and supervisors and compiles them into a feedback report for the employee.</a:t>
            </a:r>
          </a:p>
          <a:p>
            <a:pPr marL="114300" indent="0">
              <a:buNone/>
            </a:pPr>
            <a:endParaRPr lang="en-US" sz="1600" dirty="0"/>
          </a:p>
        </p:txBody>
      </p:sp>
    </p:spTree>
    <p:extLst>
      <p:ext uri="{BB962C8B-B14F-4D97-AF65-F5344CB8AC3E}">
        <p14:creationId xmlns:p14="http://schemas.microsoft.com/office/powerpoint/2010/main" val="2630087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685800"/>
          </a:xfrm>
        </p:spPr>
        <p:txBody>
          <a:bodyPr/>
          <a:lstStyle/>
          <a:p>
            <a:pPr>
              <a:tabLst>
                <a:tab pos="1377950" algn="l"/>
              </a:tabLst>
            </a:pPr>
            <a:r>
              <a:rPr lang="en-US" sz="1800" dirty="0">
                <a:solidFill>
                  <a:srgbClr val="888FB8"/>
                </a:solidFill>
              </a:rPr>
              <a:t>TABLE 9-2</a:t>
            </a:r>
            <a:r>
              <a:rPr lang="en-US" sz="1800" dirty="0"/>
              <a:t>	Federal Legislation Affecting Human Resources Management 	</a:t>
            </a:r>
            <a:r>
              <a:rPr lang="en-US" sz="1400" dirty="0"/>
              <a:t>(slide 1 of 3)</a:t>
            </a:r>
          </a:p>
        </p:txBody>
      </p:sp>
      <p:graphicFrame>
        <p:nvGraphicFramePr>
          <p:cNvPr id="6" name="Table 5" descr="A table lists and gives the purpose of several major federal laws that affect human resources management." title="Table 9-2 - Federal Legislation Affecting Human Resources Management"/>
          <p:cNvGraphicFramePr>
            <a:graphicFrameLocks noGrp="1"/>
          </p:cNvGraphicFramePr>
          <p:nvPr>
            <p:extLst>
              <p:ext uri="{D42A27DB-BD31-4B8C-83A1-F6EECF244321}">
                <p14:modId xmlns:p14="http://schemas.microsoft.com/office/powerpoint/2010/main" val="1669941571"/>
              </p:ext>
            </p:extLst>
          </p:nvPr>
        </p:nvGraphicFramePr>
        <p:xfrm>
          <a:off x="333829" y="1600200"/>
          <a:ext cx="8352971" cy="3962399"/>
        </p:xfrm>
        <a:graphic>
          <a:graphicData uri="http://schemas.openxmlformats.org/drawingml/2006/table">
            <a:tbl>
              <a:tblPr firstRow="1" bandRow="1">
                <a:tableStyleId>{5940675A-B579-460E-94D1-54222C63F5DA}</a:tableStyleId>
              </a:tblPr>
              <a:tblGrid>
                <a:gridCol w="2409371">
                  <a:extLst>
                    <a:ext uri="{9D8B030D-6E8A-4147-A177-3AD203B41FA5}">
                      <a16:colId xmlns="" xmlns:a16="http://schemas.microsoft.com/office/drawing/2014/main" val="20000"/>
                    </a:ext>
                  </a:extLst>
                </a:gridCol>
                <a:gridCol w="5943600">
                  <a:extLst>
                    <a:ext uri="{9D8B030D-6E8A-4147-A177-3AD203B41FA5}">
                      <a16:colId xmlns="" xmlns:a16="http://schemas.microsoft.com/office/drawing/2014/main" val="20001"/>
                    </a:ext>
                  </a:extLst>
                </a:gridCol>
              </a:tblGrid>
              <a:tr h="342900">
                <a:tc>
                  <a:txBody>
                    <a:bodyPr/>
                    <a:lstStyle/>
                    <a:p>
                      <a:pPr algn="l"/>
                      <a:r>
                        <a:rPr lang="en-US" sz="1800" b="1" i="0" u="none" strike="noStrike" kern="1200" baseline="0" dirty="0">
                          <a:solidFill>
                            <a:schemeClr val="bg1"/>
                          </a:solidFill>
                          <a:latin typeface="Arial" panose="020B0604020202020204" pitchFamily="34" charset="0"/>
                          <a:ea typeface="+mn-ea"/>
                          <a:cs typeface="Arial" panose="020B0604020202020204" pitchFamily="34" charset="0"/>
                        </a:rPr>
                        <a:t>Law</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007B6D"/>
                    </a:solidFill>
                  </a:tcPr>
                </a:tc>
                <a:tc>
                  <a:txBody>
                    <a:bodyPr/>
                    <a:lstStyle/>
                    <a:p>
                      <a:pPr algn="l"/>
                      <a:r>
                        <a:rPr lang="en-US" sz="1800" b="1" i="0" u="none" strike="noStrike" kern="1200" baseline="0" dirty="0">
                          <a:solidFill>
                            <a:schemeClr val="bg1"/>
                          </a:solidFill>
                          <a:latin typeface="Arial" panose="020B0604020202020204" pitchFamily="34" charset="0"/>
                          <a:ea typeface="+mn-ea"/>
                          <a:cs typeface="Arial" panose="020B0604020202020204" pitchFamily="34" charset="0"/>
                        </a:rPr>
                        <a:t>Purpose</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006AA9"/>
                    </a:solidFill>
                  </a:tcPr>
                </a:tc>
                <a:extLst>
                  <a:ext uri="{0D108BD9-81ED-4DB2-BD59-A6C34878D82A}">
                    <a16:rowId xmlns="" xmlns:a16="http://schemas.microsoft.com/office/drawing/2014/main" val="10000"/>
                  </a:ext>
                </a:extLst>
              </a:tr>
              <a:tr h="342900">
                <a:tc>
                  <a:txBody>
                    <a:bodyPr/>
                    <a:lstStyle/>
                    <a:p>
                      <a:pPr marL="0" indent="0">
                        <a:buFont typeface="+mj-lt"/>
                        <a:buNone/>
                      </a:pPr>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National Labor Relations Act (1935)</a:t>
                      </a:r>
                      <a:endParaRPr lang="en-US" sz="1800" b="0" dirty="0">
                        <a:latin typeface="Arial" panose="020B0604020202020204" pitchFamily="34" charset="0"/>
                        <a:cs typeface="Arial" panose="020B0604020202020204" pitchFamily="34" charset="0"/>
                      </a:endParaRPr>
                    </a:p>
                  </a:txBody>
                  <a:tcPr anchor="ctr">
                    <a:solidFill>
                      <a:srgbClr val="DCEBE9"/>
                    </a:solidFill>
                  </a:tcPr>
                </a:tc>
                <a:tc>
                  <a:txBody>
                    <a:bodyPr/>
                    <a:lstStyle/>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Established a collective-bargaining process in labor-management relations and the National Labor Relations Board (NLRB).</a:t>
                      </a:r>
                      <a:endParaRPr lang="en-US" sz="1800" dirty="0">
                        <a:latin typeface="Arial" panose="020B0604020202020204" pitchFamily="34" charset="0"/>
                        <a:cs typeface="Arial" panose="020B0604020202020204" pitchFamily="34" charset="0"/>
                      </a:endParaRPr>
                    </a:p>
                  </a:txBody>
                  <a:tcPr anchor="ctr">
                    <a:solidFill>
                      <a:srgbClr val="DEE7F3"/>
                    </a:solidFill>
                  </a:tcPr>
                </a:tc>
                <a:extLst>
                  <a:ext uri="{0D108BD9-81ED-4DB2-BD59-A6C34878D82A}">
                    <a16:rowId xmlns="" xmlns:a16="http://schemas.microsoft.com/office/drawing/2014/main" val="10001"/>
                  </a:ext>
                </a:extLst>
              </a:tr>
              <a:tr h="342900">
                <a:tc>
                  <a:txBody>
                    <a:bodyPr/>
                    <a:lstStyle/>
                    <a:p>
                      <a:pPr marL="0" indent="0">
                        <a:buFont typeface="+mj-lt"/>
                        <a:buNone/>
                      </a:pPr>
                      <a:r>
                        <a:rPr lang="en-US" sz="1800" b="0" i="0" u="none" strike="noStrike" kern="1200" baseline="0" dirty="0">
                          <a:solidFill>
                            <a:srgbClr val="FF0000"/>
                          </a:solidFill>
                          <a:latin typeface="Arial" panose="020B0604020202020204" pitchFamily="34" charset="0"/>
                          <a:ea typeface="+mn-ea"/>
                          <a:cs typeface="Arial" panose="020B0604020202020204" pitchFamily="34" charset="0"/>
                        </a:rPr>
                        <a:t>Fair Labor Standards Act (1938)</a:t>
                      </a:r>
                      <a:endParaRPr lang="en-US" sz="1800" b="0" dirty="0">
                        <a:solidFill>
                          <a:srgbClr val="FF0000"/>
                        </a:solidFill>
                        <a:latin typeface="Arial" panose="020B0604020202020204" pitchFamily="34" charset="0"/>
                        <a:cs typeface="Arial" panose="020B0604020202020204" pitchFamily="34" charset="0"/>
                      </a:endParaRPr>
                    </a:p>
                  </a:txBody>
                  <a:tcPr anchor="ctr">
                    <a:solidFill>
                      <a:srgbClr val="BFDAD6"/>
                    </a:solidFill>
                  </a:tcPr>
                </a:tc>
                <a:tc>
                  <a:txBody>
                    <a:bodyPr/>
                    <a:lstStyle/>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Established a minimum wage and an overtime pay rate for employees working more than 40 hours per week.</a:t>
                      </a:r>
                      <a:endParaRPr lang="en-US" sz="1800" dirty="0">
                        <a:latin typeface="Arial" panose="020B0604020202020204" pitchFamily="34" charset="0"/>
                        <a:cs typeface="Arial" panose="020B0604020202020204" pitchFamily="34" charset="0"/>
                      </a:endParaRPr>
                    </a:p>
                  </a:txBody>
                  <a:tcPr anchor="ctr">
                    <a:solidFill>
                      <a:srgbClr val="C3D2E9"/>
                    </a:solidFill>
                  </a:tcPr>
                </a:tc>
                <a:extLst>
                  <a:ext uri="{0D108BD9-81ED-4DB2-BD59-A6C34878D82A}">
                    <a16:rowId xmlns="" xmlns:a16="http://schemas.microsoft.com/office/drawing/2014/main" val="10002"/>
                  </a:ext>
                </a:extLst>
              </a:tr>
              <a:tr h="342900">
                <a:tc>
                  <a:txBody>
                    <a:bodyPr/>
                    <a:lstStyle/>
                    <a:p>
                      <a:pPr marL="0" indent="0">
                        <a:buFont typeface="+mj-lt"/>
                        <a:buNone/>
                      </a:pPr>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Labor-Management Relations Act (1947)</a:t>
                      </a:r>
                      <a:endParaRPr lang="en-US" sz="1800" b="0" dirty="0">
                        <a:latin typeface="Arial" panose="020B0604020202020204" pitchFamily="34" charset="0"/>
                        <a:cs typeface="Arial" panose="020B0604020202020204" pitchFamily="34" charset="0"/>
                      </a:endParaRPr>
                    </a:p>
                  </a:txBody>
                  <a:tcPr anchor="ctr">
                    <a:solidFill>
                      <a:srgbClr val="DCEBE9"/>
                    </a:solidFill>
                  </a:tcPr>
                </a:tc>
                <a:tc>
                  <a:txBody>
                    <a:bodyPr/>
                    <a:lstStyle/>
                    <a:p>
                      <a:pPr marL="0" algn="l" defTabSz="914400" rtl="0" eaLnBrk="1" latinLnBrk="0" hangingPunct="1"/>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Provides a balance between union power and management power, also known as the Taft–Hartley Act.</a:t>
                      </a:r>
                    </a:p>
                  </a:txBody>
                  <a:tcPr anchor="ctr">
                    <a:solidFill>
                      <a:srgbClr val="DEE7F3"/>
                    </a:solidFill>
                  </a:tcPr>
                </a:tc>
                <a:extLst>
                  <a:ext uri="{0D108BD9-81ED-4DB2-BD59-A6C34878D82A}">
                    <a16:rowId xmlns="" xmlns:a16="http://schemas.microsoft.com/office/drawing/2014/main" val="10003"/>
                  </a:ext>
                </a:extLst>
              </a:tr>
              <a:tr h="118872">
                <a:tc>
                  <a:txBody>
                    <a:bodyPr/>
                    <a:lstStyle/>
                    <a:p>
                      <a:pPr marL="0" indent="0">
                        <a:buFont typeface="+mj-lt"/>
                        <a:buNone/>
                      </a:pPr>
                      <a:r>
                        <a:rPr lang="en-US" sz="1800" b="0" i="0" u="none" strike="noStrike" kern="1200" baseline="0" dirty="0">
                          <a:solidFill>
                            <a:srgbClr val="FF0000"/>
                          </a:solidFill>
                          <a:latin typeface="Arial" panose="020B0604020202020204" pitchFamily="34" charset="0"/>
                          <a:ea typeface="+mn-ea"/>
                          <a:cs typeface="Arial" panose="020B0604020202020204" pitchFamily="34" charset="0"/>
                        </a:rPr>
                        <a:t>Equal Pay Act (1963)</a:t>
                      </a:r>
                      <a:endParaRPr lang="en-US" sz="1800" b="0" dirty="0">
                        <a:solidFill>
                          <a:srgbClr val="FF0000"/>
                        </a:solidFill>
                        <a:latin typeface="Arial" panose="020B0604020202020204" pitchFamily="34" charset="0"/>
                        <a:cs typeface="Arial" panose="020B0604020202020204" pitchFamily="34" charset="0"/>
                      </a:endParaRPr>
                    </a:p>
                  </a:txBody>
                  <a:tcPr anchor="ctr">
                    <a:solidFill>
                      <a:srgbClr val="BFDAD6"/>
                    </a:solidFill>
                  </a:tcPr>
                </a:tc>
                <a:tc>
                  <a:txBody>
                    <a:bodyPr/>
                    <a:lstStyle/>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Specifies that men and women who do equal jobs must be paid the same wage.</a:t>
                      </a:r>
                      <a:endParaRPr lang="en-US" sz="1800" dirty="0">
                        <a:latin typeface="Arial" panose="020B0604020202020204" pitchFamily="34" charset="0"/>
                        <a:cs typeface="Arial" panose="020B0604020202020204" pitchFamily="34" charset="0"/>
                      </a:endParaRPr>
                    </a:p>
                  </a:txBody>
                  <a:tcPr anchor="ctr">
                    <a:solidFill>
                      <a:srgbClr val="C3D2E9"/>
                    </a:solidFill>
                  </a:tcPr>
                </a:tc>
                <a:extLst>
                  <a:ext uri="{0D108BD9-81ED-4DB2-BD59-A6C34878D82A}">
                    <a16:rowId xmlns="" xmlns:a16="http://schemas.microsoft.com/office/drawing/2014/main" val="10004"/>
                  </a:ext>
                </a:extLst>
              </a:tr>
              <a:tr h="762000">
                <a:tc>
                  <a:txBody>
                    <a:bodyPr/>
                    <a:lstStyle/>
                    <a:p>
                      <a:pPr marL="0" indent="0">
                        <a:buFont typeface="+mj-lt"/>
                        <a:buNone/>
                      </a:pPr>
                      <a:r>
                        <a:rPr lang="en-US" sz="1800" b="0" dirty="0">
                          <a:solidFill>
                            <a:srgbClr val="FF0000"/>
                          </a:solidFill>
                          <a:latin typeface="Arial" panose="020B0604020202020204" pitchFamily="34" charset="0"/>
                          <a:cs typeface="Arial" panose="020B0604020202020204" pitchFamily="34" charset="0"/>
                        </a:rPr>
                        <a:t>Title VII of the Civil Rights Act (1964)</a:t>
                      </a:r>
                    </a:p>
                  </a:txBody>
                  <a:tcPr anchor="ctr">
                    <a:solidFill>
                      <a:srgbClr val="DCEBE9"/>
                    </a:solidFill>
                  </a:tcPr>
                </a:tc>
                <a:tc>
                  <a:txBody>
                    <a:bodyPr/>
                    <a:lstStyle/>
                    <a:p>
                      <a:r>
                        <a:rPr lang="en-US" sz="1800" dirty="0">
                          <a:latin typeface="Arial" panose="020B0604020202020204" pitchFamily="34" charset="0"/>
                          <a:cs typeface="Arial" panose="020B0604020202020204" pitchFamily="34" charset="0"/>
                        </a:rPr>
                        <a:t>Prohibits discrimination in employment practices based on sex, race, color, religion, or national origin.</a:t>
                      </a:r>
                    </a:p>
                  </a:txBody>
                  <a:tcPr anchor="ctr">
                    <a:solidFill>
                      <a:srgbClr val="DEE7F3"/>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161073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685800"/>
          </a:xfrm>
        </p:spPr>
        <p:txBody>
          <a:bodyPr/>
          <a:lstStyle/>
          <a:p>
            <a:pPr>
              <a:tabLst>
                <a:tab pos="1377950" algn="l"/>
              </a:tabLst>
            </a:pPr>
            <a:r>
              <a:rPr lang="en-US" sz="1800" dirty="0">
                <a:solidFill>
                  <a:srgbClr val="888FB8"/>
                </a:solidFill>
              </a:rPr>
              <a:t>TABLE 9-2</a:t>
            </a:r>
            <a:r>
              <a:rPr lang="en-US" sz="1800" dirty="0"/>
              <a:t>	Federal Legislation Affecting Human Resources Management 	</a:t>
            </a:r>
            <a:r>
              <a:rPr lang="en-US" sz="1400" dirty="0"/>
              <a:t>(slide 2 of 3)</a:t>
            </a:r>
          </a:p>
        </p:txBody>
      </p:sp>
      <p:graphicFrame>
        <p:nvGraphicFramePr>
          <p:cNvPr id="6" name="Table 5" descr="A table lists and gives the purpose of several major federal laws that affect human resources management." title="Table 9-2 - Federal Legislation Affecting Human Resources Management"/>
          <p:cNvGraphicFramePr>
            <a:graphicFrameLocks noGrp="1"/>
          </p:cNvGraphicFramePr>
          <p:nvPr>
            <p:extLst>
              <p:ext uri="{D42A27DB-BD31-4B8C-83A1-F6EECF244321}">
                <p14:modId xmlns:p14="http://schemas.microsoft.com/office/powerpoint/2010/main" val="3976395865"/>
              </p:ext>
            </p:extLst>
          </p:nvPr>
        </p:nvGraphicFramePr>
        <p:xfrm>
          <a:off x="333829" y="1600200"/>
          <a:ext cx="8352971" cy="4334255"/>
        </p:xfrm>
        <a:graphic>
          <a:graphicData uri="http://schemas.openxmlformats.org/drawingml/2006/table">
            <a:tbl>
              <a:tblPr firstRow="1" bandRow="1">
                <a:tableStyleId>{5940675A-B579-460E-94D1-54222C63F5DA}</a:tableStyleId>
              </a:tblPr>
              <a:tblGrid>
                <a:gridCol w="2409371">
                  <a:extLst>
                    <a:ext uri="{9D8B030D-6E8A-4147-A177-3AD203B41FA5}">
                      <a16:colId xmlns="" xmlns:a16="http://schemas.microsoft.com/office/drawing/2014/main" val="20000"/>
                    </a:ext>
                  </a:extLst>
                </a:gridCol>
                <a:gridCol w="5943600">
                  <a:extLst>
                    <a:ext uri="{9D8B030D-6E8A-4147-A177-3AD203B41FA5}">
                      <a16:colId xmlns="" xmlns:a16="http://schemas.microsoft.com/office/drawing/2014/main" val="20001"/>
                    </a:ext>
                  </a:extLst>
                </a:gridCol>
              </a:tblGrid>
              <a:tr h="342900">
                <a:tc>
                  <a:txBody>
                    <a:bodyPr/>
                    <a:lstStyle/>
                    <a:p>
                      <a:pPr algn="l"/>
                      <a:r>
                        <a:rPr lang="en-US" sz="1800" b="1" i="0" u="none" strike="noStrike" kern="1200" baseline="0" dirty="0">
                          <a:solidFill>
                            <a:schemeClr val="bg1"/>
                          </a:solidFill>
                          <a:latin typeface="Arial" panose="020B0604020202020204" pitchFamily="34" charset="0"/>
                          <a:ea typeface="+mn-ea"/>
                          <a:cs typeface="Arial" panose="020B0604020202020204" pitchFamily="34" charset="0"/>
                        </a:rPr>
                        <a:t>Law</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007B6D"/>
                    </a:solidFill>
                  </a:tcPr>
                </a:tc>
                <a:tc>
                  <a:txBody>
                    <a:bodyPr/>
                    <a:lstStyle/>
                    <a:p>
                      <a:pPr algn="l"/>
                      <a:r>
                        <a:rPr lang="en-US" sz="1800" b="1" i="0" u="none" strike="noStrike" kern="1200" baseline="0" dirty="0">
                          <a:solidFill>
                            <a:schemeClr val="bg1"/>
                          </a:solidFill>
                          <a:latin typeface="Arial" panose="020B0604020202020204" pitchFamily="34" charset="0"/>
                          <a:ea typeface="+mn-ea"/>
                          <a:cs typeface="Arial" panose="020B0604020202020204" pitchFamily="34" charset="0"/>
                        </a:rPr>
                        <a:t>Purpose</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006AA9"/>
                    </a:solidFill>
                  </a:tcPr>
                </a:tc>
                <a:extLst>
                  <a:ext uri="{0D108BD9-81ED-4DB2-BD59-A6C34878D82A}">
                    <a16:rowId xmlns="" xmlns:a16="http://schemas.microsoft.com/office/drawing/2014/main" val="10000"/>
                  </a:ext>
                </a:extLst>
              </a:tr>
              <a:tr h="950976">
                <a:tc>
                  <a:txBody>
                    <a:bodyPr/>
                    <a:lstStyle/>
                    <a:p>
                      <a:pPr marL="0" indent="0">
                        <a:buFont typeface="+mj-lt"/>
                        <a:buNone/>
                      </a:pPr>
                      <a:r>
                        <a:rPr lang="en-US" sz="1800" b="0" dirty="0">
                          <a:solidFill>
                            <a:srgbClr val="FF0000"/>
                          </a:solidFill>
                          <a:latin typeface="Arial" panose="020B0604020202020204" pitchFamily="34" charset="0"/>
                          <a:cs typeface="Arial" panose="020B0604020202020204" pitchFamily="34" charset="0"/>
                        </a:rPr>
                        <a:t>Age Discrimination in Employment Act (1967–1986)</a:t>
                      </a:r>
                    </a:p>
                  </a:txBody>
                  <a:tcPr anchor="ctr">
                    <a:solidFill>
                      <a:srgbClr val="BFDAD6"/>
                    </a:solidFill>
                  </a:tcPr>
                </a:tc>
                <a:tc>
                  <a:txBody>
                    <a:bodyPr/>
                    <a:lstStyle/>
                    <a:p>
                      <a:r>
                        <a:rPr lang="en-US" sz="1800" dirty="0">
                          <a:latin typeface="Arial" panose="020B0604020202020204" pitchFamily="34" charset="0"/>
                          <a:cs typeface="Arial" panose="020B0604020202020204" pitchFamily="34" charset="0"/>
                        </a:rPr>
                        <a:t>Prohibits</a:t>
                      </a:r>
                      <a:r>
                        <a:rPr lang="en-US" sz="1800" baseline="0" dirty="0">
                          <a:latin typeface="Arial" panose="020B0604020202020204" pitchFamily="34" charset="0"/>
                          <a:cs typeface="Arial" panose="020B0604020202020204" pitchFamily="34" charset="0"/>
                        </a:rPr>
                        <a:t> personnel practices that discriminate against people aged 40 years and older. The 1986 amendment eliminated a mandatory retirement age.</a:t>
                      </a:r>
                      <a:endParaRPr lang="en-US" sz="1800" dirty="0">
                        <a:latin typeface="Arial" panose="020B0604020202020204" pitchFamily="34" charset="0"/>
                        <a:cs typeface="Arial" panose="020B0604020202020204" pitchFamily="34" charset="0"/>
                      </a:endParaRPr>
                    </a:p>
                  </a:txBody>
                  <a:tcPr anchor="ctr">
                    <a:solidFill>
                      <a:srgbClr val="C3D2E9"/>
                    </a:solidFill>
                  </a:tcPr>
                </a:tc>
                <a:extLst>
                  <a:ext uri="{0D108BD9-81ED-4DB2-BD59-A6C34878D82A}">
                    <a16:rowId xmlns="" xmlns:a16="http://schemas.microsoft.com/office/drawing/2014/main" val="10001"/>
                  </a:ext>
                </a:extLst>
              </a:tr>
              <a:tr h="832104">
                <a:tc>
                  <a:txBody>
                    <a:bodyPr/>
                    <a:lstStyle/>
                    <a:p>
                      <a:pPr marL="0" indent="0">
                        <a:buFont typeface="+mj-lt"/>
                        <a:buNone/>
                      </a:pPr>
                      <a:r>
                        <a:rPr lang="en-US" sz="1800" b="0" dirty="0">
                          <a:latin typeface="Arial" panose="020B0604020202020204" pitchFamily="34" charset="0"/>
                          <a:cs typeface="Arial" panose="020B0604020202020204" pitchFamily="34" charset="0"/>
                        </a:rPr>
                        <a:t>Occupational Safety and Health Act (1970)</a:t>
                      </a:r>
                    </a:p>
                  </a:txBody>
                  <a:tcPr anchor="ctr">
                    <a:solidFill>
                      <a:srgbClr val="DCEBE9"/>
                    </a:solidFill>
                  </a:tcPr>
                </a:tc>
                <a:tc>
                  <a:txBody>
                    <a:bodyPr/>
                    <a:lstStyle/>
                    <a:p>
                      <a:r>
                        <a:rPr lang="en-US" sz="1800" dirty="0">
                          <a:latin typeface="Arial" panose="020B0604020202020204" pitchFamily="34" charset="0"/>
                          <a:cs typeface="Arial" panose="020B0604020202020204" pitchFamily="34" charset="0"/>
                        </a:rPr>
                        <a:t>Regulates the degree to which employees can be exposed to hazardous substances and specifies</a:t>
                      </a:r>
                      <a:r>
                        <a:rPr lang="en-US" sz="1800" baseline="0" dirty="0">
                          <a:latin typeface="Arial" panose="020B0604020202020204" pitchFamily="34" charset="0"/>
                          <a:cs typeface="Arial" panose="020B0604020202020204" pitchFamily="34" charset="0"/>
                        </a:rPr>
                        <a:t> the safety equipment that the employer must provide.</a:t>
                      </a:r>
                      <a:endParaRPr lang="en-US" sz="1800" dirty="0">
                        <a:latin typeface="Arial" panose="020B0604020202020204" pitchFamily="34" charset="0"/>
                        <a:cs typeface="Arial" panose="020B0604020202020204" pitchFamily="34" charset="0"/>
                      </a:endParaRPr>
                    </a:p>
                  </a:txBody>
                  <a:tcPr anchor="ctr">
                    <a:solidFill>
                      <a:srgbClr val="DEE7F3"/>
                    </a:solidFill>
                  </a:tcPr>
                </a:tc>
                <a:extLst>
                  <a:ext uri="{0D108BD9-81ED-4DB2-BD59-A6C34878D82A}">
                    <a16:rowId xmlns="" xmlns:a16="http://schemas.microsoft.com/office/drawing/2014/main" val="10002"/>
                  </a:ext>
                </a:extLst>
              </a:tr>
              <a:tr h="713232">
                <a:tc>
                  <a:txBody>
                    <a:bodyPr/>
                    <a:lstStyle/>
                    <a:p>
                      <a:pPr marL="0" indent="0">
                        <a:buFont typeface="+mj-lt"/>
                        <a:buNone/>
                      </a:pPr>
                      <a:r>
                        <a:rPr lang="en-US" sz="1800" b="0" dirty="0">
                          <a:latin typeface="Arial" panose="020B0604020202020204" pitchFamily="34" charset="0"/>
                          <a:cs typeface="Arial" panose="020B0604020202020204" pitchFamily="34" charset="0"/>
                        </a:rPr>
                        <a:t>Employment Retirement Income Security Act (1974)</a:t>
                      </a:r>
                    </a:p>
                  </a:txBody>
                  <a:tcPr anchor="ctr">
                    <a:solidFill>
                      <a:srgbClr val="BFDAD6"/>
                    </a:solidFill>
                  </a:tcPr>
                </a:tc>
                <a:tc>
                  <a:txBody>
                    <a:bodyPr/>
                    <a:lstStyle/>
                    <a:p>
                      <a:r>
                        <a:rPr lang="en-US" sz="1800" dirty="0">
                          <a:latin typeface="Arial" panose="020B0604020202020204" pitchFamily="34" charset="0"/>
                          <a:cs typeface="Arial" panose="020B0604020202020204" pitchFamily="34" charset="0"/>
                        </a:rPr>
                        <a:t>Regulates company retirement programs and provides a federal insurance program for retirement plans that go bankrupt.</a:t>
                      </a:r>
                    </a:p>
                  </a:txBody>
                  <a:tcPr anchor="ctr">
                    <a:solidFill>
                      <a:srgbClr val="C3D2E9"/>
                    </a:solidFill>
                  </a:tcPr>
                </a:tc>
                <a:extLst>
                  <a:ext uri="{0D108BD9-81ED-4DB2-BD59-A6C34878D82A}">
                    <a16:rowId xmlns="" xmlns:a16="http://schemas.microsoft.com/office/drawing/2014/main" val="10003"/>
                  </a:ext>
                </a:extLst>
              </a:tr>
              <a:tr h="594360">
                <a:tc>
                  <a:txBody>
                    <a:bodyPr/>
                    <a:lstStyle/>
                    <a:p>
                      <a:pPr marL="0" indent="0">
                        <a:buFont typeface="+mj-lt"/>
                        <a:buNone/>
                      </a:pPr>
                      <a:r>
                        <a:rPr lang="en-US" sz="1800" b="0" dirty="0">
                          <a:latin typeface="Arial" panose="020B0604020202020204" pitchFamily="34" charset="0"/>
                          <a:cs typeface="Arial" panose="020B0604020202020204" pitchFamily="34" charset="0"/>
                        </a:rPr>
                        <a:t>Worker Adjustment and Retraining</a:t>
                      </a:r>
                      <a:r>
                        <a:rPr lang="en-US" sz="1800" b="0" baseline="0" dirty="0">
                          <a:latin typeface="Arial" panose="020B0604020202020204" pitchFamily="34" charset="0"/>
                          <a:cs typeface="Arial" panose="020B0604020202020204" pitchFamily="34" charset="0"/>
                        </a:rPr>
                        <a:t> Notification (WARN) Act (1988)</a:t>
                      </a:r>
                      <a:endParaRPr lang="en-US" sz="1800" b="0" dirty="0">
                        <a:latin typeface="Arial" panose="020B0604020202020204" pitchFamily="34" charset="0"/>
                        <a:cs typeface="Arial" panose="020B0604020202020204" pitchFamily="34" charset="0"/>
                      </a:endParaRPr>
                    </a:p>
                  </a:txBody>
                  <a:tcPr anchor="ctr">
                    <a:solidFill>
                      <a:srgbClr val="DCEBE9"/>
                    </a:solidFill>
                  </a:tcPr>
                </a:tc>
                <a:tc>
                  <a:txBody>
                    <a:bodyPr/>
                    <a:lstStyle/>
                    <a:p>
                      <a:r>
                        <a:rPr lang="en-US" sz="1800" dirty="0">
                          <a:latin typeface="Arial" panose="020B0604020202020204" pitchFamily="34" charset="0"/>
                          <a:cs typeface="Arial" panose="020B0604020202020204" pitchFamily="34" charset="0"/>
                        </a:rPr>
                        <a:t>Requires employers to give employees 60 days notice regarding plant closure or layoff of 50 or</a:t>
                      </a:r>
                      <a:r>
                        <a:rPr lang="en-US" sz="1800" baseline="0" dirty="0">
                          <a:latin typeface="Arial" panose="020B0604020202020204" pitchFamily="34" charset="0"/>
                          <a:cs typeface="Arial" panose="020B0604020202020204" pitchFamily="34" charset="0"/>
                        </a:rPr>
                        <a:t> more employees.</a:t>
                      </a:r>
                      <a:endParaRPr lang="en-US" sz="1800" dirty="0">
                        <a:latin typeface="Arial" panose="020B0604020202020204" pitchFamily="34" charset="0"/>
                        <a:cs typeface="Arial" panose="020B0604020202020204" pitchFamily="34" charset="0"/>
                      </a:endParaRPr>
                    </a:p>
                  </a:txBody>
                  <a:tcPr anchor="ctr">
                    <a:solidFill>
                      <a:srgbClr val="DEE7F3"/>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762702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685800"/>
          </a:xfrm>
        </p:spPr>
        <p:txBody>
          <a:bodyPr/>
          <a:lstStyle/>
          <a:p>
            <a:pPr>
              <a:tabLst>
                <a:tab pos="1377950" algn="l"/>
              </a:tabLst>
            </a:pPr>
            <a:r>
              <a:rPr lang="en-US" sz="1800" dirty="0">
                <a:solidFill>
                  <a:srgbClr val="888FB8"/>
                </a:solidFill>
              </a:rPr>
              <a:t>TABLE 9-2</a:t>
            </a:r>
            <a:r>
              <a:rPr lang="en-US" sz="1800" dirty="0"/>
              <a:t>	Federal Legislation Affecting Human Resources Management 	</a:t>
            </a:r>
            <a:r>
              <a:rPr lang="en-US" sz="1400" dirty="0"/>
              <a:t>(slide 3 of 3)</a:t>
            </a:r>
          </a:p>
        </p:txBody>
      </p:sp>
      <p:graphicFrame>
        <p:nvGraphicFramePr>
          <p:cNvPr id="6" name="Table 5" descr="A table lists and gives the purpose of several major federal laws that affect human resources management." title="Table 9-2 - Federal Legislation Affecting Human Resources Management"/>
          <p:cNvGraphicFramePr>
            <a:graphicFrameLocks noGrp="1"/>
          </p:cNvGraphicFramePr>
          <p:nvPr>
            <p:extLst>
              <p:ext uri="{D42A27DB-BD31-4B8C-83A1-F6EECF244321}">
                <p14:modId xmlns:p14="http://schemas.microsoft.com/office/powerpoint/2010/main" val="3367068973"/>
              </p:ext>
            </p:extLst>
          </p:nvPr>
        </p:nvGraphicFramePr>
        <p:xfrm>
          <a:off x="333829" y="1150307"/>
          <a:ext cx="8352971" cy="5120639"/>
        </p:xfrm>
        <a:graphic>
          <a:graphicData uri="http://schemas.openxmlformats.org/drawingml/2006/table">
            <a:tbl>
              <a:tblPr firstRow="1" bandRow="1">
                <a:tableStyleId>{5940675A-B579-460E-94D1-54222C63F5DA}</a:tableStyleId>
              </a:tblPr>
              <a:tblGrid>
                <a:gridCol w="2409371">
                  <a:extLst>
                    <a:ext uri="{9D8B030D-6E8A-4147-A177-3AD203B41FA5}">
                      <a16:colId xmlns="" xmlns:a16="http://schemas.microsoft.com/office/drawing/2014/main" val="20000"/>
                    </a:ext>
                  </a:extLst>
                </a:gridCol>
                <a:gridCol w="5943600">
                  <a:extLst>
                    <a:ext uri="{9D8B030D-6E8A-4147-A177-3AD203B41FA5}">
                      <a16:colId xmlns="" xmlns:a16="http://schemas.microsoft.com/office/drawing/2014/main" val="20001"/>
                    </a:ext>
                  </a:extLst>
                </a:gridCol>
              </a:tblGrid>
              <a:tr h="342900">
                <a:tc>
                  <a:txBody>
                    <a:bodyPr/>
                    <a:lstStyle/>
                    <a:p>
                      <a:pPr algn="l"/>
                      <a:r>
                        <a:rPr lang="en-US" sz="1800" b="1" i="0" u="none" strike="noStrike" kern="1200" baseline="0" dirty="0">
                          <a:solidFill>
                            <a:schemeClr val="bg1"/>
                          </a:solidFill>
                          <a:latin typeface="Arial" panose="020B0604020202020204" pitchFamily="34" charset="0"/>
                          <a:ea typeface="+mn-ea"/>
                          <a:cs typeface="Arial" panose="020B0604020202020204" pitchFamily="34" charset="0"/>
                        </a:rPr>
                        <a:t>Law</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007B6D"/>
                    </a:solidFill>
                  </a:tcPr>
                </a:tc>
                <a:tc>
                  <a:txBody>
                    <a:bodyPr/>
                    <a:lstStyle/>
                    <a:p>
                      <a:pPr algn="l"/>
                      <a:r>
                        <a:rPr lang="en-US" sz="1800" b="1" i="0" u="none" strike="noStrike" kern="1200" baseline="0" dirty="0">
                          <a:solidFill>
                            <a:schemeClr val="bg1"/>
                          </a:solidFill>
                          <a:latin typeface="Arial" panose="020B0604020202020204" pitchFamily="34" charset="0"/>
                          <a:ea typeface="+mn-ea"/>
                          <a:cs typeface="Arial" panose="020B0604020202020204" pitchFamily="34" charset="0"/>
                        </a:rPr>
                        <a:t>Purpose</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006AA9"/>
                    </a:solidFill>
                  </a:tcPr>
                </a:tc>
                <a:extLst>
                  <a:ext uri="{0D108BD9-81ED-4DB2-BD59-A6C34878D82A}">
                    <a16:rowId xmlns="" xmlns:a16="http://schemas.microsoft.com/office/drawing/2014/main" val="10000"/>
                  </a:ext>
                </a:extLst>
              </a:tr>
              <a:tr h="475488">
                <a:tc>
                  <a:txBody>
                    <a:bodyPr/>
                    <a:lstStyle/>
                    <a:p>
                      <a:pPr marL="0" indent="0">
                        <a:buFont typeface="+mj-lt"/>
                        <a:buNone/>
                      </a:pPr>
                      <a:r>
                        <a:rPr lang="en-US" sz="1800" b="0" dirty="0">
                          <a:solidFill>
                            <a:srgbClr val="FF0000"/>
                          </a:solidFill>
                          <a:latin typeface="Arial" panose="020B0604020202020204" pitchFamily="34" charset="0"/>
                          <a:cs typeface="Arial" panose="020B0604020202020204" pitchFamily="34" charset="0"/>
                        </a:rPr>
                        <a:t>Americans with Disabilities Act (1990)</a:t>
                      </a:r>
                    </a:p>
                  </a:txBody>
                  <a:tcPr anchor="ctr">
                    <a:solidFill>
                      <a:srgbClr val="BFDAD6"/>
                    </a:solidFill>
                  </a:tcPr>
                </a:tc>
                <a:tc>
                  <a:txBody>
                    <a:bodyPr/>
                    <a:lstStyle/>
                    <a:p>
                      <a:r>
                        <a:rPr lang="en-US" sz="1800" dirty="0">
                          <a:latin typeface="Arial" panose="020B0604020202020204" pitchFamily="34" charset="0"/>
                          <a:cs typeface="Arial" panose="020B0604020202020204" pitchFamily="34" charset="0"/>
                        </a:rPr>
                        <a:t>Prohibits discrimination against qualified individuals with disabilities in all employment practices, including job-application procedures, hiring, firing, advancement, compensation, training, and other terms, conditions, and privileges of employment.</a:t>
                      </a:r>
                    </a:p>
                  </a:txBody>
                  <a:tcPr anchor="ctr">
                    <a:solidFill>
                      <a:srgbClr val="C3D2E9"/>
                    </a:solidFill>
                  </a:tcPr>
                </a:tc>
                <a:extLst>
                  <a:ext uri="{0D108BD9-81ED-4DB2-BD59-A6C34878D82A}">
                    <a16:rowId xmlns="" xmlns:a16="http://schemas.microsoft.com/office/drawing/2014/main" val="10001"/>
                  </a:ext>
                </a:extLst>
              </a:tr>
              <a:tr h="356616">
                <a:tc>
                  <a:txBody>
                    <a:bodyPr/>
                    <a:lstStyle/>
                    <a:p>
                      <a:pPr marL="0" indent="0">
                        <a:buFont typeface="+mj-lt"/>
                        <a:buNone/>
                      </a:pPr>
                      <a:r>
                        <a:rPr lang="en-US" sz="1800" b="0" dirty="0">
                          <a:latin typeface="Arial" panose="020B0604020202020204" pitchFamily="34" charset="0"/>
                          <a:cs typeface="Arial" panose="020B0604020202020204" pitchFamily="34" charset="0"/>
                        </a:rPr>
                        <a:t>Civil Rights Act (1991)</a:t>
                      </a:r>
                    </a:p>
                  </a:txBody>
                  <a:tcPr anchor="ctr">
                    <a:solidFill>
                      <a:srgbClr val="DCEBE9"/>
                    </a:solidFill>
                  </a:tcPr>
                </a:tc>
                <a:tc>
                  <a:txBody>
                    <a:bodyPr/>
                    <a:lstStyle/>
                    <a:p>
                      <a:r>
                        <a:rPr lang="en-US" sz="1800" dirty="0">
                          <a:latin typeface="Arial" panose="020B0604020202020204" pitchFamily="34" charset="0"/>
                          <a:cs typeface="Arial" panose="020B0604020202020204" pitchFamily="34" charset="0"/>
                        </a:rPr>
                        <a:t>Empowers employees to sue employers for sexual discrimination and collect punitive damages.</a:t>
                      </a:r>
                    </a:p>
                  </a:txBody>
                  <a:tcPr anchor="ctr">
                    <a:solidFill>
                      <a:srgbClr val="DEE7F3"/>
                    </a:solidFill>
                  </a:tcPr>
                </a:tc>
                <a:extLst>
                  <a:ext uri="{0D108BD9-81ED-4DB2-BD59-A6C34878D82A}">
                    <a16:rowId xmlns="" xmlns:a16="http://schemas.microsoft.com/office/drawing/2014/main" val="10002"/>
                  </a:ext>
                </a:extLst>
              </a:tr>
              <a:tr h="237744">
                <a:tc>
                  <a:txBody>
                    <a:bodyPr/>
                    <a:lstStyle/>
                    <a:p>
                      <a:pPr marL="0" indent="0">
                        <a:buFont typeface="+mj-lt"/>
                        <a:buNone/>
                      </a:pPr>
                      <a:r>
                        <a:rPr lang="en-US" sz="1800" b="0" dirty="0">
                          <a:latin typeface="Arial" panose="020B0604020202020204" pitchFamily="34" charset="0"/>
                          <a:cs typeface="Arial" panose="020B0604020202020204" pitchFamily="34" charset="0"/>
                        </a:rPr>
                        <a:t>Family and Medical Leave Act (1993)</a:t>
                      </a:r>
                    </a:p>
                  </a:txBody>
                  <a:tcPr anchor="ctr">
                    <a:solidFill>
                      <a:srgbClr val="BFDAD6"/>
                    </a:solidFill>
                  </a:tcPr>
                </a:tc>
                <a:tc>
                  <a:txBody>
                    <a:bodyPr/>
                    <a:lstStyle/>
                    <a:p>
                      <a:r>
                        <a:rPr lang="en-US" sz="1800" dirty="0">
                          <a:latin typeface="Arial" panose="020B0604020202020204" pitchFamily="34" charset="0"/>
                          <a:cs typeface="Arial" panose="020B0604020202020204" pitchFamily="34" charset="0"/>
                        </a:rPr>
                        <a:t>Requires an</a:t>
                      </a:r>
                      <a:r>
                        <a:rPr lang="en-US" sz="1800" baseline="0" dirty="0">
                          <a:latin typeface="Arial" panose="020B0604020202020204" pitchFamily="34" charset="0"/>
                          <a:cs typeface="Arial" panose="020B0604020202020204" pitchFamily="34" charset="0"/>
                        </a:rPr>
                        <a:t> organization with 50 or more employees to provide up to 12 weeks of leave without pay on the birth (or adoption) of an employee’s child or if an employee or his or her spouse, child, or parent is seriously ill.</a:t>
                      </a:r>
                      <a:endParaRPr lang="en-US" sz="1800" dirty="0">
                        <a:latin typeface="Arial" panose="020B0604020202020204" pitchFamily="34" charset="0"/>
                        <a:cs typeface="Arial" panose="020B0604020202020204" pitchFamily="34" charset="0"/>
                      </a:endParaRPr>
                    </a:p>
                  </a:txBody>
                  <a:tcPr anchor="ctr">
                    <a:solidFill>
                      <a:srgbClr val="C3D2E9"/>
                    </a:solidFill>
                  </a:tcPr>
                </a:tc>
                <a:extLst>
                  <a:ext uri="{0D108BD9-81ED-4DB2-BD59-A6C34878D82A}">
                    <a16:rowId xmlns="" xmlns:a16="http://schemas.microsoft.com/office/drawing/2014/main" val="10003"/>
                  </a:ext>
                </a:extLst>
              </a:tr>
              <a:tr h="118872">
                <a:tc>
                  <a:txBody>
                    <a:bodyPr/>
                    <a:lstStyle/>
                    <a:p>
                      <a:pPr marL="0" indent="0">
                        <a:buFont typeface="+mj-lt"/>
                        <a:buNone/>
                      </a:pPr>
                      <a:r>
                        <a:rPr lang="en-US" sz="1800" b="0" dirty="0">
                          <a:latin typeface="Arial" panose="020B0604020202020204" pitchFamily="34" charset="0"/>
                          <a:cs typeface="Arial" panose="020B0604020202020204" pitchFamily="34" charset="0"/>
                        </a:rPr>
                        <a:t>Affordable Care Act (2010)</a:t>
                      </a:r>
                    </a:p>
                  </a:txBody>
                  <a:tcPr anchor="ctr">
                    <a:solidFill>
                      <a:srgbClr val="DCEBE9"/>
                    </a:solidFill>
                  </a:tcPr>
                </a:tc>
                <a:tc>
                  <a:txBody>
                    <a:bodyPr/>
                    <a:lstStyle/>
                    <a:p>
                      <a:r>
                        <a:rPr lang="en-US" sz="1800" dirty="0">
                          <a:latin typeface="Arial" panose="020B0604020202020204" pitchFamily="34" charset="0"/>
                          <a:cs typeface="Arial" panose="020B0604020202020204" pitchFamily="34" charset="0"/>
                        </a:rPr>
                        <a:t>Requires an organization with 50 or</a:t>
                      </a:r>
                      <a:r>
                        <a:rPr lang="en-US" sz="1800" baseline="0" dirty="0">
                          <a:latin typeface="Arial" panose="020B0604020202020204" pitchFamily="34" charset="0"/>
                          <a:cs typeface="Arial" panose="020B0604020202020204" pitchFamily="34" charset="0"/>
                        </a:rPr>
                        <a:t> more employees to make health insurance available to employees or pay an assessment and gives employees the right to buy health insurance from another provider if an organization’s health insurance is too expensive.</a:t>
                      </a:r>
                      <a:endParaRPr lang="en-US" sz="1800" dirty="0">
                        <a:latin typeface="Arial" panose="020B0604020202020204" pitchFamily="34" charset="0"/>
                        <a:cs typeface="Arial" panose="020B0604020202020204" pitchFamily="34" charset="0"/>
                      </a:endParaRPr>
                    </a:p>
                  </a:txBody>
                  <a:tcPr anchor="ctr">
                    <a:solidFill>
                      <a:srgbClr val="DEE7F3"/>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333273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a:t>HRM </a:t>
            </a:r>
            <a:r>
              <a:rPr lang="en-US" dirty="0" smtClean="0"/>
              <a:t>Activities</a:t>
            </a:r>
            <a:endParaRPr lang="en-US" sz="1400" dirty="0"/>
          </a:p>
        </p:txBody>
      </p:sp>
      <p:sp>
        <p:nvSpPr>
          <p:cNvPr id="2" name="Text Placeholder 1"/>
          <p:cNvSpPr>
            <a:spLocks noGrp="1"/>
          </p:cNvSpPr>
          <p:nvPr>
            <p:ph type="body" sz="quarter" idx="10"/>
          </p:nvPr>
        </p:nvSpPr>
        <p:spPr/>
        <p:txBody>
          <a:bodyPr/>
          <a:lstStyle/>
          <a:p>
            <a:pPr marL="457200" indent="-457200">
              <a:buFont typeface="+mj-lt"/>
              <a:buAutoNum type="arabicPeriod"/>
            </a:pPr>
            <a:r>
              <a:rPr lang="en-US" sz="2400" b="1" dirty="0" smtClean="0">
                <a:solidFill>
                  <a:srgbClr val="0D9CAC"/>
                </a:solidFill>
              </a:rPr>
              <a:t>Acquiring</a:t>
            </a:r>
            <a:r>
              <a:rPr lang="en-US" sz="2400" dirty="0" smtClean="0"/>
              <a:t> - Acquisition </a:t>
            </a:r>
            <a:r>
              <a:rPr lang="en-US" sz="2400" dirty="0"/>
              <a:t>includes planning and the various activities that lead to hiring new personnel.</a:t>
            </a:r>
          </a:p>
          <a:p>
            <a:r>
              <a:rPr lang="en-US" sz="2400" dirty="0"/>
              <a:t>Altogether, the planning phase of HRM includes five separate activities:</a:t>
            </a:r>
          </a:p>
          <a:p>
            <a:pPr marL="852488" lvl="1" indent="-395288">
              <a:buFont typeface="+mj-lt"/>
              <a:buAutoNum type="arabicPeriod"/>
            </a:pPr>
            <a:r>
              <a:rPr lang="en-US" sz="2000" b="1" dirty="0">
                <a:solidFill>
                  <a:srgbClr val="FF0000"/>
                </a:solidFill>
              </a:rPr>
              <a:t>Human resources planning</a:t>
            </a:r>
            <a:r>
              <a:rPr lang="en-US" sz="2000" dirty="0">
                <a:solidFill>
                  <a:srgbClr val="FF0000"/>
                </a:solidFill>
              </a:rPr>
              <a:t> </a:t>
            </a:r>
            <a:r>
              <a:rPr lang="en-US" sz="2000" dirty="0"/>
              <a:t>– determining the firm’s future human resources needs</a:t>
            </a:r>
          </a:p>
          <a:p>
            <a:pPr marL="852488" lvl="1" indent="-395288">
              <a:buFont typeface="+mj-lt"/>
              <a:buAutoNum type="arabicPeriod"/>
            </a:pPr>
            <a:r>
              <a:rPr lang="en-US" sz="2000" b="1" dirty="0">
                <a:solidFill>
                  <a:srgbClr val="FF0000"/>
                </a:solidFill>
              </a:rPr>
              <a:t>Job analysis </a:t>
            </a:r>
            <a:r>
              <a:rPr lang="en-US" sz="2000" dirty="0"/>
              <a:t>– determining the exact nature of the positions</a:t>
            </a:r>
          </a:p>
          <a:p>
            <a:pPr marL="852488" lvl="1" indent="-395288">
              <a:buFont typeface="+mj-lt"/>
              <a:buAutoNum type="arabicPeriod"/>
            </a:pPr>
            <a:r>
              <a:rPr lang="en-US" sz="2000" b="1" dirty="0">
                <a:solidFill>
                  <a:srgbClr val="FF0000"/>
                </a:solidFill>
              </a:rPr>
              <a:t>Recruiting</a:t>
            </a:r>
            <a:r>
              <a:rPr lang="en-US" sz="2000" b="1" dirty="0">
                <a:solidFill>
                  <a:srgbClr val="0D9CAC"/>
                </a:solidFill>
              </a:rPr>
              <a:t> </a:t>
            </a:r>
            <a:r>
              <a:rPr lang="en-US" sz="2000" dirty="0"/>
              <a:t>– attracting people to apply for positions</a:t>
            </a:r>
          </a:p>
          <a:p>
            <a:pPr marL="852488" lvl="1" indent="-395288">
              <a:buFont typeface="+mj-lt"/>
              <a:buAutoNum type="arabicPeriod"/>
            </a:pPr>
            <a:r>
              <a:rPr lang="en-US" sz="2000" b="1" dirty="0">
                <a:solidFill>
                  <a:srgbClr val="FF0000"/>
                </a:solidFill>
              </a:rPr>
              <a:t>Selection</a:t>
            </a:r>
            <a:r>
              <a:rPr lang="en-US" sz="2000" dirty="0"/>
              <a:t> – choosing and hiring the most qualified applicants</a:t>
            </a:r>
          </a:p>
          <a:p>
            <a:pPr marL="852488" lvl="1" indent="-395288">
              <a:buFont typeface="+mj-lt"/>
              <a:buAutoNum type="arabicPeriod"/>
            </a:pPr>
            <a:r>
              <a:rPr lang="en-US" sz="2000" b="1" dirty="0">
                <a:solidFill>
                  <a:srgbClr val="FF0000"/>
                </a:solidFill>
              </a:rPr>
              <a:t>Orientation</a:t>
            </a:r>
            <a:r>
              <a:rPr lang="en-US" sz="2000" dirty="0"/>
              <a:t> – acquainting new employees with the firm</a:t>
            </a:r>
          </a:p>
        </p:txBody>
      </p:sp>
    </p:spTree>
    <p:extLst>
      <p:ext uri="{BB962C8B-B14F-4D97-AF65-F5344CB8AC3E}">
        <p14:creationId xmlns:p14="http://schemas.microsoft.com/office/powerpoint/2010/main" val="2085997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a:t>HRM </a:t>
            </a:r>
            <a:r>
              <a:rPr lang="en-US" dirty="0" smtClean="0"/>
              <a:t>Activities</a:t>
            </a:r>
            <a:endParaRPr lang="en-US" sz="1400" dirty="0"/>
          </a:p>
        </p:txBody>
      </p:sp>
      <p:sp>
        <p:nvSpPr>
          <p:cNvPr id="2" name="Text Placeholder 1"/>
          <p:cNvSpPr>
            <a:spLocks noGrp="1"/>
          </p:cNvSpPr>
          <p:nvPr>
            <p:ph type="body" sz="quarter" idx="10"/>
          </p:nvPr>
        </p:nvSpPr>
        <p:spPr>
          <a:xfrm>
            <a:off x="381000" y="1295400"/>
            <a:ext cx="8458200" cy="5105400"/>
          </a:xfrm>
        </p:spPr>
        <p:txBody>
          <a:bodyPr/>
          <a:lstStyle/>
          <a:p>
            <a:pPr>
              <a:buFont typeface="+mj-lt"/>
              <a:buAutoNum type="arabicPeriod" startAt="2"/>
            </a:pPr>
            <a:r>
              <a:rPr lang="en-US" sz="1900" b="1" dirty="0" smtClean="0">
                <a:solidFill>
                  <a:srgbClr val="0D9CAC"/>
                </a:solidFill>
              </a:rPr>
              <a:t>Maintaining</a:t>
            </a:r>
            <a:r>
              <a:rPr lang="en-US" sz="1900" dirty="0" smtClean="0"/>
              <a:t> - Maintaining </a:t>
            </a:r>
            <a:r>
              <a:rPr lang="en-US" sz="1900" dirty="0"/>
              <a:t>human resources consists primarily of encouraging employees to remain with the firm and to work effectively by using a variety of HRM programs, including the following</a:t>
            </a:r>
            <a:r>
              <a:rPr lang="en-US" sz="1900" dirty="0" smtClean="0"/>
              <a:t>:</a:t>
            </a:r>
          </a:p>
          <a:p>
            <a:pPr lvl="1"/>
            <a:r>
              <a:rPr lang="en-US" sz="1900" dirty="0">
                <a:solidFill>
                  <a:srgbClr val="FF0000"/>
                </a:solidFill>
              </a:rPr>
              <a:t>Employee relations </a:t>
            </a:r>
            <a:r>
              <a:rPr lang="en-US" sz="1900" dirty="0"/>
              <a:t>– increasing employee job satisfaction through satisfaction surveys, employee communication programs, exit interviews, and fair treatment</a:t>
            </a:r>
          </a:p>
          <a:p>
            <a:pPr lvl="1"/>
            <a:r>
              <a:rPr lang="en-US" sz="1900" dirty="0">
                <a:solidFill>
                  <a:srgbClr val="FF0000"/>
                </a:solidFill>
              </a:rPr>
              <a:t>Compensation</a:t>
            </a:r>
            <a:r>
              <a:rPr lang="en-US" sz="1900" dirty="0"/>
              <a:t> – rewarding employee effort through monetary payments</a:t>
            </a:r>
          </a:p>
          <a:p>
            <a:pPr lvl="1"/>
            <a:r>
              <a:rPr lang="en-US" sz="1900" dirty="0">
                <a:solidFill>
                  <a:srgbClr val="FF0000"/>
                </a:solidFill>
              </a:rPr>
              <a:t>Benefits</a:t>
            </a:r>
            <a:r>
              <a:rPr lang="en-US" sz="1900" dirty="0"/>
              <a:t> – providing rewards to ensure employee well-being</a:t>
            </a:r>
          </a:p>
          <a:p>
            <a:pPr>
              <a:buFont typeface="+mj-lt"/>
              <a:buAutoNum type="arabicPeriod" startAt="3"/>
            </a:pPr>
            <a:r>
              <a:rPr lang="en-US" sz="1900" b="1" dirty="0">
                <a:solidFill>
                  <a:srgbClr val="0D9CAC"/>
                </a:solidFill>
              </a:rPr>
              <a:t>Development</a:t>
            </a:r>
            <a:r>
              <a:rPr lang="en-US" sz="1900" dirty="0"/>
              <a:t> - The development phase of HRM is concerned with improving employees’ skills and expanding their capabilities.</a:t>
            </a:r>
          </a:p>
          <a:p>
            <a:r>
              <a:rPr lang="en-US" sz="1900" dirty="0"/>
              <a:t>The two important activities of this phase are:</a:t>
            </a:r>
          </a:p>
          <a:p>
            <a:pPr marL="852488" lvl="1" indent="-395288">
              <a:buFont typeface="+mj-lt"/>
              <a:buAutoNum type="arabicPeriod"/>
            </a:pPr>
            <a:r>
              <a:rPr lang="en-US" sz="1900" dirty="0">
                <a:solidFill>
                  <a:srgbClr val="FF0000"/>
                </a:solidFill>
              </a:rPr>
              <a:t>Training and development </a:t>
            </a:r>
            <a:r>
              <a:rPr lang="en-US" sz="1900" dirty="0"/>
              <a:t>– teaching employees new skills and new jobs, and more effective ways of performing their present jobs</a:t>
            </a:r>
          </a:p>
          <a:p>
            <a:pPr marL="852488" lvl="1" indent="-395288">
              <a:buFont typeface="+mj-lt"/>
              <a:buAutoNum type="arabicPeriod"/>
            </a:pPr>
            <a:r>
              <a:rPr lang="en-US" sz="1900" dirty="0">
                <a:solidFill>
                  <a:srgbClr val="FF0000"/>
                </a:solidFill>
              </a:rPr>
              <a:t>Performance appraisal </a:t>
            </a:r>
            <a:r>
              <a:rPr lang="en-US" sz="1900" dirty="0"/>
              <a:t>– assessing employees’ current and potential performance </a:t>
            </a:r>
            <a:r>
              <a:rPr lang="en-US" sz="1900" dirty="0" smtClean="0"/>
              <a:t>levels</a:t>
            </a:r>
            <a:endParaRPr lang="en-US" sz="1900" dirty="0"/>
          </a:p>
        </p:txBody>
      </p:sp>
    </p:spTree>
    <p:extLst>
      <p:ext uri="{BB962C8B-B14F-4D97-AF65-F5344CB8AC3E}">
        <p14:creationId xmlns:p14="http://schemas.microsoft.com/office/powerpoint/2010/main" val="3818007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a:t>Responsibility for HRM</a:t>
            </a:r>
            <a:endParaRPr lang="en-US" sz="2400" dirty="0"/>
          </a:p>
        </p:txBody>
      </p:sp>
      <p:sp>
        <p:nvSpPr>
          <p:cNvPr id="2" name="Text Placeholder 1"/>
          <p:cNvSpPr>
            <a:spLocks noGrp="1"/>
          </p:cNvSpPr>
          <p:nvPr>
            <p:ph type="body" sz="quarter" idx="10"/>
          </p:nvPr>
        </p:nvSpPr>
        <p:spPr/>
        <p:txBody>
          <a:bodyPr/>
          <a:lstStyle/>
          <a:p>
            <a:r>
              <a:rPr lang="en-US" sz="2000" dirty="0"/>
              <a:t>In general, HRM is a shared responsibility of line managers and staff HRM specialists.</a:t>
            </a:r>
          </a:p>
          <a:p>
            <a:r>
              <a:rPr lang="en-US" sz="2000" dirty="0"/>
              <a:t>Specific HRM activities are assigned to those in the best position to perform them.</a:t>
            </a:r>
          </a:p>
          <a:p>
            <a:pPr lvl="1"/>
            <a:r>
              <a:rPr lang="en-US" sz="1800" dirty="0"/>
              <a:t>Human resources planning and job analysis are usually carried out by staff specialists with input from line managers.</a:t>
            </a:r>
          </a:p>
          <a:p>
            <a:pPr lvl="1"/>
            <a:r>
              <a:rPr lang="en-US" sz="1800" dirty="0"/>
              <a:t>Staff experts handle recruiting and selection, although line managers are involved in hiring decisions.</a:t>
            </a:r>
          </a:p>
          <a:p>
            <a:pPr lvl="1"/>
            <a:r>
              <a:rPr lang="en-US" sz="1800" dirty="0"/>
              <a:t>Staff specialists devise orientation programs that are carried out by both staff specialists and line managers.</a:t>
            </a:r>
          </a:p>
          <a:p>
            <a:pPr lvl="1"/>
            <a:r>
              <a:rPr lang="en-US" sz="1800" dirty="0"/>
              <a:t>Compensation systems (including benefits) most often are developed and administered by the HRM staff.</a:t>
            </a:r>
          </a:p>
          <a:p>
            <a:pPr lvl="1"/>
            <a:r>
              <a:rPr lang="en-US" sz="1800" dirty="0"/>
              <a:t>Training and development activities are the joint responsibility of staff and line managers.</a:t>
            </a:r>
          </a:p>
          <a:p>
            <a:pPr lvl="1"/>
            <a:r>
              <a:rPr lang="en-US" sz="1800" dirty="0"/>
              <a:t>Performance appraisal is the job of the line manager, although HRM personnel design the firm’s appraisal system in many organizations.</a:t>
            </a:r>
          </a:p>
        </p:txBody>
      </p:sp>
    </p:spTree>
    <p:extLst>
      <p:ext uri="{BB962C8B-B14F-4D97-AF65-F5344CB8AC3E}">
        <p14:creationId xmlns:p14="http://schemas.microsoft.com/office/powerpoint/2010/main" val="1329217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a:t>Human Resources Planning</a:t>
            </a:r>
            <a:endParaRPr lang="en-US" sz="2400" dirty="0"/>
          </a:p>
        </p:txBody>
      </p:sp>
      <p:sp>
        <p:nvSpPr>
          <p:cNvPr id="2" name="Text Placeholder 1"/>
          <p:cNvSpPr>
            <a:spLocks noGrp="1"/>
          </p:cNvSpPr>
          <p:nvPr>
            <p:ph type="body" sz="quarter" idx="10"/>
          </p:nvPr>
        </p:nvSpPr>
        <p:spPr/>
        <p:txBody>
          <a:bodyPr/>
          <a:lstStyle/>
          <a:p>
            <a:r>
              <a:rPr lang="en-US" sz="2400" b="1" dirty="0">
                <a:solidFill>
                  <a:srgbClr val="0D9CAC"/>
                </a:solidFill>
              </a:rPr>
              <a:t>Human resources planning </a:t>
            </a:r>
            <a:r>
              <a:rPr lang="en-US" sz="2400" dirty="0"/>
              <a:t>– the development of strategies to meet a firm’s human resources needs</a:t>
            </a:r>
          </a:p>
          <a:p>
            <a:r>
              <a:rPr lang="en-US" sz="2400" dirty="0"/>
              <a:t>The organization’s overall strategic plan is the starting point of the process.</a:t>
            </a:r>
          </a:p>
          <a:p>
            <a:r>
              <a:rPr lang="en-US" sz="2400" dirty="0"/>
              <a:t>From this, human resource planners can forecast future demand for human resources.</a:t>
            </a:r>
          </a:p>
          <a:p>
            <a:r>
              <a:rPr lang="en-US" sz="2400" dirty="0"/>
              <a:t>Next, the planners must determine whether the needed human resources will be available.</a:t>
            </a:r>
          </a:p>
          <a:p>
            <a:r>
              <a:rPr lang="en-US" sz="2400" dirty="0"/>
              <a:t>Finally, they have to take steps to match supply with demand.</a:t>
            </a:r>
            <a:endParaRPr lang="en-US" sz="2000" dirty="0"/>
          </a:p>
        </p:txBody>
      </p:sp>
    </p:spTree>
    <p:extLst>
      <p:ext uri="{BB962C8B-B14F-4D97-AF65-F5344CB8AC3E}">
        <p14:creationId xmlns:p14="http://schemas.microsoft.com/office/powerpoint/2010/main" val="3667629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Forecasting </a:t>
            </a:r>
            <a:br>
              <a:rPr lang="en-US" sz="3600" dirty="0"/>
            </a:br>
            <a:r>
              <a:rPr lang="en-US" sz="3600" dirty="0"/>
              <a:t>Human Resources Demand</a:t>
            </a:r>
            <a:endParaRPr lang="en-US" sz="2000" dirty="0"/>
          </a:p>
        </p:txBody>
      </p:sp>
      <p:sp>
        <p:nvSpPr>
          <p:cNvPr id="2" name="Text Placeholder 1"/>
          <p:cNvSpPr>
            <a:spLocks noGrp="1"/>
          </p:cNvSpPr>
          <p:nvPr>
            <p:ph type="body" sz="quarter" idx="10"/>
          </p:nvPr>
        </p:nvSpPr>
        <p:spPr/>
        <p:txBody>
          <a:bodyPr/>
          <a:lstStyle/>
          <a:p>
            <a:r>
              <a:rPr lang="en-US" sz="2000" dirty="0"/>
              <a:t>Planners should base human resource demand forecasts on all relevant information available.</a:t>
            </a:r>
          </a:p>
          <a:p>
            <a:pPr lvl="1"/>
            <a:r>
              <a:rPr lang="en-US" sz="1800" dirty="0"/>
              <a:t>The firm’s overall strategic plan will provide information about future business ventures, new products, and projected expansions or contractions of specific product lines.</a:t>
            </a:r>
          </a:p>
          <a:p>
            <a:pPr lvl="1"/>
            <a:r>
              <a:rPr lang="en-US" sz="1800" dirty="0"/>
              <a:t>Information on past staffing levels, evolving technologies, industry staffing practices, and projected economic trends also can be helpful.</a:t>
            </a:r>
          </a:p>
          <a:p>
            <a:pPr marL="342900" lvl="1" indent="-342900">
              <a:buClr>
                <a:srgbClr val="9E0025"/>
              </a:buClr>
              <a:buSzPct val="80000"/>
              <a:buFont typeface="Wingdings" pitchFamily="2" charset="2"/>
              <a:buChar char="§"/>
            </a:pPr>
            <a:r>
              <a:rPr lang="en-US" sz="2000" dirty="0">
                <a:ea typeface="+mn-ea"/>
                <a:cs typeface="+mn-cs"/>
              </a:rPr>
              <a:t>Technological advances are creating new opportunities in forecasting and planning for human resources demand.</a:t>
            </a:r>
          </a:p>
          <a:p>
            <a:pPr lvl="1">
              <a:buSzPct val="80000"/>
            </a:pPr>
            <a:r>
              <a:rPr lang="en-US" sz="1800" dirty="0"/>
              <a:t>Insights gained from such technology can help managers develop more cost-effective recruiting and selection strategies as well as recognize threats and opportunities.</a:t>
            </a:r>
          </a:p>
          <a:p>
            <a:pPr marL="342900" lvl="1" indent="-342900">
              <a:buClr>
                <a:srgbClr val="9E0025"/>
              </a:buClr>
              <a:buSzPct val="80000"/>
              <a:buFont typeface="Wingdings" pitchFamily="2" charset="2"/>
              <a:buChar char="§"/>
            </a:pPr>
            <a:r>
              <a:rPr lang="en-US" sz="2000" dirty="0">
                <a:ea typeface="+mn-ea"/>
                <a:cs typeface="+mn-cs"/>
              </a:rPr>
              <a:t>HRM managers use forecasting information to determine both the number of employees required and their qualifications.</a:t>
            </a:r>
          </a:p>
        </p:txBody>
      </p:sp>
    </p:spTree>
    <p:extLst>
      <p:ext uri="{BB962C8B-B14F-4D97-AF65-F5344CB8AC3E}">
        <p14:creationId xmlns:p14="http://schemas.microsoft.com/office/powerpoint/2010/main" val="168905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Forecasting </a:t>
            </a:r>
            <a:br>
              <a:rPr lang="en-US" sz="3600" dirty="0"/>
            </a:br>
            <a:r>
              <a:rPr lang="en-US" sz="3600" dirty="0"/>
              <a:t>Human Resources Supply</a:t>
            </a:r>
            <a:endParaRPr lang="en-US" sz="900" dirty="0"/>
          </a:p>
        </p:txBody>
      </p:sp>
      <p:sp>
        <p:nvSpPr>
          <p:cNvPr id="2" name="Text Placeholder 1"/>
          <p:cNvSpPr>
            <a:spLocks noGrp="1"/>
          </p:cNvSpPr>
          <p:nvPr>
            <p:ph type="body" sz="quarter" idx="10"/>
          </p:nvPr>
        </p:nvSpPr>
        <p:spPr/>
        <p:txBody>
          <a:bodyPr/>
          <a:lstStyle/>
          <a:p>
            <a:r>
              <a:rPr lang="en-US" dirty="0"/>
              <a:t>A forecast of human resources supply must take into account both the present workforce and any changes that may occur within it.</a:t>
            </a:r>
          </a:p>
          <a:p>
            <a:r>
              <a:rPr lang="en-US" dirty="0"/>
              <a:t>Two useful techniques for forecasting human resources supply are the replacement chart and the skills inventory.</a:t>
            </a:r>
          </a:p>
          <a:p>
            <a:pPr lvl="1"/>
            <a:r>
              <a:rPr lang="en-US" b="1" dirty="0">
                <a:solidFill>
                  <a:srgbClr val="0D9CAC"/>
                </a:solidFill>
                <a:ea typeface="+mn-ea"/>
                <a:cs typeface="+mn-cs"/>
              </a:rPr>
              <a:t>Replacement chart </a:t>
            </a:r>
            <a:r>
              <a:rPr lang="en-US" dirty="0"/>
              <a:t>– a list of key personnel and their possible replacements within a firm</a:t>
            </a:r>
          </a:p>
          <a:p>
            <a:pPr lvl="1"/>
            <a:r>
              <a:rPr lang="en-US" b="1" dirty="0">
                <a:solidFill>
                  <a:srgbClr val="0D9CAC"/>
                </a:solidFill>
                <a:ea typeface="+mn-ea"/>
                <a:cs typeface="+mn-cs"/>
              </a:rPr>
              <a:t>Skills inventory </a:t>
            </a:r>
            <a:r>
              <a:rPr lang="en-US" dirty="0"/>
              <a:t>– a computerized data bank containing information on the skills and experience of all present employees</a:t>
            </a:r>
          </a:p>
        </p:txBody>
      </p:sp>
    </p:spTree>
    <p:extLst>
      <p:ext uri="{BB962C8B-B14F-4D97-AF65-F5344CB8AC3E}">
        <p14:creationId xmlns:p14="http://schemas.microsoft.com/office/powerpoint/2010/main" val="2664761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Exploring the World of Business and Economics&amp;quot;&quot;/&gt;&lt;property id=&quot;20307&quot; value=&quot;329&quot;/&gt;&lt;/object&gt;&lt;object type=&quot;3&quot; unique_id=&quot;10005&quot;&gt;&lt;property id=&quot;20148&quot; value=&quot;5&quot;/&gt;&lt;property id=&quot;20300&quot; value=&quot;Slide 2 - &amp;quot;Learning Objectives&amp;quot;&quot;/&gt;&lt;property id=&quot;20307&quot; value=&quot;259&quot;/&gt;&lt;/object&gt;&lt;object type=&quot;3&quot; unique_id=&quot;10006&quot;&gt;&lt;property id=&quot;20148&quot; value=&quot;5&quot;/&gt;&lt;property id=&quot;20300&quot; value=&quot;Slide 3 - &amp;quot;Zynga Zooms into Business&amp;quot;&quot;/&gt;&lt;property id=&quot;20307&quot; value=&quot;350&quot;/&gt;&lt;/object&gt;&lt;object type=&quot;3&quot; unique_id=&quot;10007&quot;&gt;&lt;property id=&quot;20148&quot; value=&quot;5&quot;/&gt;&lt;property id=&quot;20300&quot; value=&quot;Slide 4 - &amp;quot;Introduction&amp;quot;&quot;/&gt;&lt;property id=&quot;20307&quot; value=&quot;338&quot;/&gt;&lt;/object&gt;&lt;object type=&quot;3&quot; unique_id=&quot;10008&quot;&gt;&lt;property id=&quot;20148&quot; value=&quot;5&quot;/&gt;&lt;property id=&quot;20300&quot; value=&quot;Slide 5 - &amp;quot;Your Future in the Changing &amp;#x0D;&amp;#x0A;World of Business&amp;quot;&quot;/&gt;&lt;property id=&quot;20307&quot; value=&quot;351&quot;/&gt;&lt;/object&gt;&lt;object type=&quot;3&quot; unique_id=&quot;10009&quot;&gt;&lt;property id=&quot;20148&quot; value=&quot;5&quot;/&gt;&lt;property id=&quot;20300&quot; value=&quot;Slide 6 - &amp;quot;Why Study Business? (cont’d)&amp;quot;&quot;/&gt;&lt;property id=&quot;20307&quot; value=&quot;271&quot;/&gt;&lt;/object&gt;&lt;object type=&quot;3&quot; unique_id=&quot;10010&quot;&gt;&lt;property id=&quot;20148&quot; value=&quot;5&quot;/&gt;&lt;property id=&quot;20300&quot; value=&quot;Slide 7 - &amp;quot;Tips for Studying Business&amp;quot;&quot;/&gt;&lt;property id=&quot;20307&quot; value=&quot;306&quot;/&gt;&lt;/object&gt;&lt;object type=&quot;3&quot; unique_id=&quot;10011&quot;&gt;&lt;property id=&quot;20148&quot; value=&quot;5&quot;/&gt;&lt;property id=&quot;20300&quot; value=&quot;Slide 8 - &amp;quot;What Is Business?&amp;quot;&quot;/&gt;&lt;property id=&quot;20307&quot; value=&quot;272&quot;/&gt;&lt;/object&gt;&lt;object type=&quot;3&quot; unique_id=&quot;10012&quot;&gt;&lt;property id=&quot;20148&quot; value=&quot;5&quot;/&gt;&lt;property id=&quot;20300&quot; value=&quot;Slide 9 - &amp;quot;Classification of Businesses&amp;quot;&quot;/&gt;&lt;property id=&quot;20307&quot; value=&quot;352&quot;/&gt;&lt;/object&gt;&lt;object type=&quot;3&quot; unique_id=&quot;10013&quot;&gt;&lt;property id=&quot;20148&quot; value=&quot;5&quot;/&gt;&lt;property id=&quot;20300&quot; value=&quot;Slide 10 - &amp;quot;The Importance of Manufacturing&amp;quot;&quot;/&gt;&lt;property id=&quot;20307&quot; value=&quot;262&quot;/&gt;&lt;/object&gt;&lt;object type=&quot;3&quot; unique_id=&quot;10014&quot;&gt;&lt;property id=&quot;20148&quot; value=&quot;5&quot;/&gt;&lt;property id=&quot;20300&quot; value=&quot;Slide 12 - &amp;quot;Classification of Businesses&amp;quot;&quot;/&gt;&lt;property id=&quot;20307&quot; value=&quot;327&quot;/&gt;&lt;/object&gt;&lt;object type=&quot;3&quot; unique_id=&quot;10015&quot;&gt;&lt;property id=&quot;20148&quot; value=&quot;5&quot;/&gt;&lt;property id=&quot;20300&quot; value=&quot;Slide 13 - &amp;quot;The Relationship Between Sales &amp;#x0D;&amp;#x0A;Revenue and Profit&amp;quot;&quot;/&gt;&lt;property id=&quot;20307&quot; value=&quot;291&quot;/&gt;&lt;/object&gt;&lt;object type=&quot;3&quot; unique_id=&quot;10016&quot;&gt;&lt;property id=&quot;20148&quot; value=&quot;5&quot;/&gt;&lt;property id=&quot;20300&quot; value=&quot;Slide 14 - &amp;quot;The Function of Profit&amp;quot;&quot;/&gt;&lt;property id=&quot;20307&quot; value=&quot;353&quot;/&gt;&lt;/object&gt;&lt;object type=&quot;3&quot; unique_id=&quot;10017&quot;&gt;&lt;property id=&quot;20148&quot; value=&quot;5&quot;/&gt;&lt;property id=&quot;20300&quot; value=&quot;Slide 15 - &amp;quot;Paths to E-Profits&amp;quot;&quot;/&gt;&lt;property id=&quot;20307&quot; value=&quot;349&quot;/&gt;&lt;/object&gt;&lt;object type=&quot;3&quot; unique_id=&quot;10018&quot;&gt;&lt;property id=&quot;20148&quot; value=&quot;5&quot;/&gt;&lt;property id=&quot;20300&quot; value=&quot;Slide 16 - &amp;quot;Stakeholders&amp;quot;&quot;/&gt;&lt;property id=&quot;20307&quot; value=&quot;275&quot;/&gt;&lt;/object&gt;&lt;object type=&quot;3&quot; unique_id=&quot;10019&quot;&gt;&lt;property id=&quot;20148&quot; value=&quot;5&quot;/&gt;&lt;property id=&quot;20300&quot; value=&quot;Slide 17 - &amp;quot;Economics&amp;quot;&quot;/&gt;&lt;property id=&quot;20307&quot; value=&quot;354&quot;/&gt;&lt;/object&gt;&lt;object type=&quot;3&quot; unique_id=&quot;10020&quot;&gt;&lt;property id=&quot;20148&quot; value=&quot;5&quot;/&gt;&lt;property id=&quot;20300&quot; value=&quot;Slide 18 - &amp;quot;Types of Economic Systems  &amp;quot;&quot;/&gt;&lt;property id=&quot;20307&quot; value=&quot;319&quot;/&gt;&lt;/object&gt;&lt;object type=&quot;3&quot; unique_id=&quot;10021&quot;&gt;&lt;property id=&quot;20148&quot; value=&quot;5&quot;/&gt;&lt;property id=&quot;20300&quot; value=&quot;Slide 19 - &amp;quot;Types of Economic Systems (cont’d)&amp;quot;&quot;/&gt;&lt;property id=&quot;20307&quot; value=&quot;355&quot;/&gt;&lt;/object&gt;&lt;object type=&quot;3&quot; unique_id=&quot;10022&quot;&gt;&lt;property id=&quot;20148&quot; value=&quot;5&quot;/&gt;&lt;property id=&quot;20300&quot; value=&quot;Slide 20 - &amp;quot;Capitalism&amp;quot;&quot;/&gt;&lt;property id=&quot;20307&quot; value=&quot;356&quot;/&gt;&lt;/object&gt;&lt;object type=&quot;3&quot; unique_id=&quot;10024&quot;&gt;&lt;property id=&quot;20148&quot; value=&quot;5&quot;/&gt;&lt;property id=&quot;20300&quot; value=&quot;Slide 21 - &amp;quot; Basic assumptions for Adam Smith’s &amp;#x0D;&amp;#x0A;Laissez-Faire Capitalism&amp;#x0D;&amp;#x0A;&amp;quot;&quot;/&gt;&lt;property id=&quot;20307&quot; value=&quot;276&quot;/&gt;&lt;/object&gt;&lt;object type=&quot;3&quot; unique_id=&quot;10025&quot;&gt;&lt;property id=&quot;20148&quot; value=&quot;5&quot;/&gt;&lt;property id=&quot;20300&quot; value=&quot;Slide 22 - &amp;quot;Command Economy - Socialism&amp;#x0D;&amp;#x0A;&amp;quot;&quot;/&gt;&lt;property id=&quot;20307&quot; value=&quot;358&quot;/&gt;&lt;/object&gt;&lt;object type=&quot;3&quot; unique_id=&quot;10026&quot;&gt;&lt;property id=&quot;20148&quot; value=&quot;5&quot;/&gt;&lt;property id=&quot;20300&quot; value=&quot;Slide 23 - &amp;quot;Command Economy - Communism&amp;#x0D;&amp;#x0A;&amp;quot;&quot;/&gt;&lt;property id=&quot;20307&quot; value=&quot;359&quot;/&gt;&lt;/object&gt;&lt;object type=&quot;3&quot; unique_id=&quot;10027&quot;&gt;&lt;property id=&quot;20148&quot; value=&quot;5&quot;/&gt;&lt;property id=&quot;20300&quot; value=&quot;Slide 24 - &amp;quot; The U.S. economy is a mixed economy.&amp;#x0D;&amp;#x0A;&amp;quot;&quot;/&gt;&lt;property id=&quot;20307&quot; value=&quot;360&quot;/&gt;&lt;/object&gt;&lt;object type=&quot;3&quot; unique_id=&quot;10028&quot;&gt;&lt;property id=&quot;20148&quot; value=&quot;5&quot;/&gt;&lt;property id=&quot;20300&quot; value=&quot;Slide 25 - &amp;quot;The Circular Flow in Our Mixed Economy&amp;quot;&quot;/&gt;&lt;property id=&quot;20307&quot; value=&quot;264&quot;/&gt;&lt;/object&gt;&lt;object type=&quot;3&quot; unique_id=&quot;10029&quot;&gt;&lt;property id=&quot;20148&quot; value=&quot;5&quot;/&gt;&lt;property id=&quot;20300&quot; value=&quot;Slide 26 - &amp;quot;Measuring Economic Performance&amp;quot;&quot;/&gt;&lt;property id=&quot;20307&quot; value=&quot;281&quot;/&gt;&lt;/object&gt;&lt;object type=&quot;3&quot; unique_id=&quot;10030&quot;&gt;&lt;property id=&quot;20148&quot; value=&quot;5&quot;/&gt;&lt;property id=&quot;20300&quot; value=&quot;Slide 27 - &amp;quot;Measuring Economic Performance (cont’d)&amp;quot;&quot;/&gt;&lt;property id=&quot;20307&quot; value=&quot;361&quot;/&gt;&lt;/object&gt;&lt;object type=&quot;3&quot; unique_id=&quot;10031&quot;&gt;&lt;property id=&quot;20148&quot; value=&quot;5&quot;/&gt;&lt;property id=&quot;20300&quot; value=&quot;Slide 28 - &amp;quot;Measuring Economic Performance (cont’d)&amp;quot;&quot;/&gt;&lt;property id=&quot;20307&quot; value=&quot;362&quot;/&gt;&lt;/object&gt;&lt;object type=&quot;3&quot; unique_id=&quot;10032&quot;&gt;&lt;property id=&quot;20148&quot; value=&quot;5&quot;/&gt;&lt;property id=&quot;20300&quot; value=&quot;Slide 29 - &amp;quot;Gross Domestic Product&amp;quot;&quot;/&gt;&lt;property id=&quot;20307&quot; value=&quot;363&quot;/&gt;&lt;/object&gt;&lt;object type=&quot;3&quot; unique_id=&quot;10033&quot;&gt;&lt;property id=&quot;20148&quot; value=&quot;5&quot;/&gt;&lt;property id=&quot;20300&quot; value=&quot;Slide 30 - &amp;quot;Balance of Trade&amp;quot;&quot;/&gt;&lt;property id=&quot;20307&quot; value=&quot;367&quot;/&gt;&lt;/object&gt;&lt;object type=&quot;3&quot; unique_id=&quot;10034&quot;&gt;&lt;property id=&quot;20148&quot; value=&quot;5&quot;/&gt;&lt;property id=&quot;20300&quot; value=&quot;Slide 31 - &amp;quot;Bank Credit of All Commercial Banks&amp;quot;&quot;/&gt;&lt;property id=&quot;20307&quot; value=&quot;368&quot;/&gt;&lt;/object&gt;&lt;object type=&quot;3&quot; unique_id=&quot;10035&quot;&gt;&lt;property id=&quot;20148&quot; value=&quot;5&quot;/&gt;&lt;property id=&quot;20300&quot; value=&quot;Slide 32&quot;/&gt;&lt;property id=&quot;20307&quot; value=&quot;364&quot;/&gt;&lt;/object&gt;&lt;object type=&quot;3&quot; unique_id=&quot;10036&quot;&gt;&lt;property id=&quot;20148&quot; value=&quot;5&quot;/&gt;&lt;property id=&quot;20300&quot; value=&quot;Slide 33 - &amp;quot;Inflation Rate&amp;quot;&quot;/&gt;&lt;property id=&quot;20307&quot; value=&quot;365&quot;/&gt;&lt;/object&gt;&lt;object type=&quot;3&quot; unique_id=&quot;10037&quot;&gt;&lt;property id=&quot;20148&quot; value=&quot;5&quot;/&gt;&lt;property id=&quot;20300&quot; value=&quot;Slide 34 - &amp;quot;Unemployment Rate&amp;quot;&quot;/&gt;&lt;property id=&quot;20307&quot; value=&quot;366&quot;/&gt;&lt;/object&gt;&lt;object type=&quot;3&quot; unique_id=&quot;10038&quot;&gt;&lt;property id=&quot;20148&quot; value=&quot;5&quot;/&gt;&lt;property id=&quot;20300&quot; value=&quot;Slide 35 - &amp;quot;Corporate Profits&amp;quot;&quot;/&gt;&lt;property id=&quot;20307&quot; value=&quot;369&quot;/&gt;&lt;/object&gt;&lt;object type=&quot;3&quot; unique_id=&quot;10039&quot;&gt;&lt;property id=&quot;20148&quot; value=&quot;5&quot;/&gt;&lt;property id=&quot;20300&quot; value=&quot;Slide 36 - &amp;quot;New Housing Starts&amp;quot;&quot;/&gt;&lt;property id=&quot;20307&quot; value=&quot;370&quot;/&gt;&lt;/object&gt;&lt;object type=&quot;3&quot; unique_id=&quot;10040&quot;&gt;&lt;property id=&quot;20148&quot; value=&quot;5&quot;/&gt;&lt;property id=&quot;20300&quot; value=&quot;Slide 37 - &amp;quot;Interest Rates&amp;quot;&quot;/&gt;&lt;property id=&quot;20307&quot; value=&quot;371&quot;/&gt;&lt;/object&gt;&lt;object type=&quot;3&quot; unique_id=&quot;10041&quot;&gt;&lt;property id=&quot;20148&quot; value=&quot;5&quot;/&gt;&lt;property id=&quot;20300&quot; value=&quot;Slide 38 - &amp;quot;The Business Cycle&amp;quot;&quot;/&gt;&lt;property id=&quot;20307&quot; value=&quot;293&quot;/&gt;&lt;/object&gt;&lt;object type=&quot;3&quot; unique_id=&quot;10042&quot;&gt;&lt;property id=&quot;20148&quot; value=&quot;5&quot;/&gt;&lt;property id=&quot;20300&quot; value=&quot;Slide 39 - &amp;quot;Is recession something that can’t be avoided? &amp;quot;&quot;/&gt;&lt;property id=&quot;20307&quot; value=&quot;372&quot;/&gt;&lt;/object&gt;&lt;object type=&quot;3&quot; unique_id=&quot;10043&quot;&gt;&lt;property id=&quot;20148&quot; value=&quot;5&quot;/&gt;&lt;property id=&quot;20300&quot; value=&quot;Slide 40 - &amp;quot;Monetary Policies&amp;quot;&quot;/&gt;&lt;property id=&quot;20307&quot; value=&quot;373&quot;/&gt;&lt;/object&gt;&lt;object type=&quot;3&quot; unique_id=&quot;10046&quot;&gt;&lt;property id=&quot;20148&quot; value=&quot;5&quot;/&gt;&lt;property id=&quot;20300&quot; value=&quot;Slide 45 - &amp;quot;Supply Curve and Demand Curve&amp;quot;&quot;/&gt;&lt;property id=&quot;20307&quot; value=&quot;266&quot;/&gt;&lt;/object&gt;&lt;object type=&quot;3&quot; unique_id=&quot;10058&quot;&gt;&lt;property id=&quot;20148&quot; value=&quot;5&quot;/&gt;&lt;property id=&quot;20300&quot; value=&quot;Slide 60 - &amp;quot;American Business Today (cont’d)&amp;quot;&quot;/&gt;&lt;property id=&quot;20307&quot; value=&quot;333&quot;/&gt;&lt;/object&gt;&lt;object type=&quot;3&quot; unique_id=&quot;10800&quot;&gt;&lt;property id=&quot;20148&quot; value=&quot;5&quot;/&gt;&lt;property id=&quot;20300&quot; value=&quot;Slide 11 - &amp;quot;The Importance of Manufacturing&amp;quot;&quot;/&gt;&lt;property id=&quot;20307&quot; value=&quot;374&quot;/&gt;&lt;/object&gt;&lt;object type=&quot;3&quot; unique_id=&quot;10801&quot;&gt;&lt;property id=&quot;20148&quot; value=&quot;5&quot;/&gt;&lt;property id=&quot;20300&quot; value=&quot;Slide 41 - &amp;quot;Fiscal Policy&amp;quot;&quot;/&gt;&lt;property id=&quot;20307&quot; value=&quot;375&quot;/&gt;&lt;/object&gt;&lt;object type=&quot;3&quot; unique_id=&quot;10802&quot;&gt;&lt;property id=&quot;20148&quot; value=&quot;5&quot;/&gt;&lt;property id=&quot;20300&quot; value=&quot;Slide 42 - &amp;quot;Federal Deficit and National Debt&amp;quot;&quot;/&gt;&lt;property id=&quot;20307&quot; value=&quot;376&quot;/&gt;&lt;/object&gt;&lt;object type=&quot;3&quot; unique_id=&quot;10803&quot;&gt;&lt;property id=&quot;20148&quot; value=&quot;5&quot;/&gt;&lt;property id=&quot;20300&quot; value=&quot;Slide 43 - &amp;quot;Competition&amp;quot;&quot;/&gt;&lt;property id=&quot;20307&quot; value=&quot;377&quot;/&gt;&lt;/object&gt;&lt;object type=&quot;3&quot; unique_id=&quot;10804&quot;&gt;&lt;property id=&quot;20148&quot; value=&quot;5&quot;/&gt;&lt;property id=&quot;20300&quot; value=&quot;Slide 44 - &amp;quot;Perfect Competition&amp;quot;&quot;/&gt;&lt;property id=&quot;20307&quot; value=&quot;379&quot;/&gt;&lt;/object&gt;&lt;object type=&quot;3&quot; unique_id=&quot;10805&quot;&gt;&lt;property id=&quot;20148&quot; value=&quot;5&quot;/&gt;&lt;property id=&quot;20300&quot; value=&quot;Slide 46 - &amp;quot;Monopolistic Competition&amp;quot;&quot;/&gt;&lt;property id=&quot;20307&quot; value=&quot;381&quot;/&gt;&lt;/object&gt;&lt;object type=&quot;3&quot; unique_id=&quot;10806&quot;&gt;&lt;property id=&quot;20148&quot; value=&quot;5&quot;/&gt;&lt;property id=&quot;20300&quot; value=&quot;Slide 47 - &amp;quot;Oligopoly&amp;quot;&quot;/&gt;&lt;property id=&quot;20307&quot; value=&quot;382&quot;/&gt;&lt;/object&gt;&lt;object type=&quot;3&quot; unique_id=&quot;10807&quot;&gt;&lt;property id=&quot;20148&quot; value=&quot;5&quot;/&gt;&lt;property id=&quot;20300&quot; value=&quot;Slide 48 - &amp;quot;Monopoly&amp;quot;&quot;/&gt;&lt;property id=&quot;20307&quot; value=&quot;383&quot;/&gt;&lt;/object&gt;&lt;object type=&quot;3&quot; unique_id=&quot;10808&quot;&gt;&lt;property id=&quot;20148&quot; value=&quot;5&quot;/&gt;&lt;property id=&quot;20300&quot; value=&quot;Slide 49 - &amp;quot;Monopoly&amp;quot;&quot;/&gt;&lt;property id=&quot;20307&quot; value=&quot;384&quot;/&gt;&lt;/object&gt;&lt;object type=&quot;3&quot; unique_id=&quot;10809&quot;&gt;&lt;property id=&quot;20148&quot; value=&quot;5&quot;/&gt;&lt;property id=&quot;20300&quot; value=&quot;Slide 50 - &amp;quot;Early Business Development&amp;quot;&quot;/&gt;&lt;property id=&quot;20307&quot; value=&quot;385&quot;/&gt;&lt;/object&gt;&lt;object type=&quot;3&quot; unique_id=&quot;11859&quot;&gt;&lt;property id=&quot;20148&quot; value=&quot;5&quot;/&gt;&lt;property id=&quot;20300&quot; value=&quot;Slide 51 - &amp;quot;Early Business Development&amp;quot;&quot;/&gt;&lt;property id=&quot;20307&quot; value=&quot;386&quot;/&gt;&lt;/object&gt;&lt;object type=&quot;3&quot; unique_id=&quot;11860&quot;&gt;&lt;property id=&quot;20148&quot; value=&quot;5&quot;/&gt;&lt;property id=&quot;20300&quot; value=&quot;Slide 52 - &amp;quot;Early Business Development&amp;quot;&quot;/&gt;&lt;property id=&quot;20307&quot; value=&quot;387&quot;/&gt;&lt;/object&gt;&lt;object type=&quot;3&quot; unique_id=&quot;11861&quot;&gt;&lt;property id=&quot;20148&quot; value=&quot;5&quot;/&gt;&lt;property id=&quot;20300&quot; value=&quot;Slide 53 - &amp;quot;Early Business Development&amp;quot;&quot;/&gt;&lt;property id=&quot;20307&quot; value=&quot;388&quot;/&gt;&lt;/object&gt;&lt;object type=&quot;3&quot; unique_id=&quot;11862&quot;&gt;&lt;property id=&quot;20148&quot; value=&quot;5&quot;/&gt;&lt;property id=&quot;20300&quot; value=&quot;Slide 54 - &amp;quot;Business Development in the 1900s&amp;quot;&quot;/&gt;&lt;property id=&quot;20307&quot; value=&quot;391&quot;/&gt;&lt;/object&gt;&lt;object type=&quot;3&quot; unique_id=&quot;11863&quot;&gt;&lt;property id=&quot;20148&quot; value=&quot;5&quot;/&gt;&lt;property id=&quot;20300&quot; value=&quot;Slide 55 - &amp;quot;Business Development in the 1900s&amp;quot;&quot;/&gt;&lt;property id=&quot;20307&quot; value=&quot;392&quot;/&gt;&lt;/object&gt;&lt;object type=&quot;3&quot; unique_id=&quot;11864&quot;&gt;&lt;property id=&quot;20148&quot; value=&quot;5&quot;/&gt;&lt;property id=&quot;20300&quot; value=&quot;Slide 56 - &amp;quot;Business Development in the 1900s&amp;quot;&quot;/&gt;&lt;property id=&quot;20307&quot; value=&quot;393&quot;/&gt;&lt;/object&gt;&lt;object type=&quot;3&quot; unique_id=&quot;11865&quot;&gt;&lt;property id=&quot;20148&quot; value=&quot;5&quot;/&gt;&lt;property id=&quot;20300&quot; value=&quot;Slide 57 - &amp;quot;Business Development in the 1900s&amp;quot;&quot;/&gt;&lt;property id=&quot;20307&quot; value=&quot;394&quot;/&gt;&lt;/object&gt;&lt;object type=&quot;3&quot; unique_id=&quot;11866&quot;&gt;&lt;property id=&quot;20148&quot; value=&quot;5&quot;/&gt;&lt;property id=&quot;20300&quot; value=&quot;Slide 58 - &amp;quot;Business Development in the 1900s&amp;quot;&quot;/&gt;&lt;property id=&quot;20307&quot; value=&quot;395&quot;/&gt;&lt;/object&gt;&lt;object type=&quot;3&quot; unique_id=&quot;11867&quot;&gt;&lt;property id=&quot;20148&quot; value=&quot;5&quot;/&gt;&lt;property id=&quot;20300&quot; value=&quot;Slide 59 - &amp;quot;American Business Today&amp;quot;&quot;/&gt;&lt;property id=&quot;20307&quot; value=&quot;396&quot;/&gt;&lt;/object&gt;&lt;object type=&quot;3&quot; unique_id=&quot;11868&quot;&gt;&lt;property id=&quot;20148&quot; value=&quot;5&quot;/&gt;&lt;property id=&quot;20300&quot; value=&quot;Slide 61 - &amp;quot;U.S. Manufacturing Employment&amp;#x0D;&amp;#x0A;1980 - 2008 and Projected 2018 (000s)&amp;quot;&quot;/&gt;&lt;property id=&quot;20307&quot; value=&quot;389&quot;/&gt;&lt;/object&gt;&lt;object type=&quot;3&quot; unique_id=&quot;11869&quot;&gt;&lt;property id=&quot;20148&quot; value=&quot;5&quot;/&gt;&lt;property id=&quot;20300&quot; value=&quot;Slide 62 - &amp;quot;A Few of the Fastest Growing &amp;#x0D;&amp;#x0A;Occupations 2008-2018 &amp;#x0D;&amp;#x0A;&amp;quot;&quot;/&gt;&lt;property id=&quot;20307&quot; value=&quot;390&quot;/&gt;&lt;/object&gt;&lt;/object&gt;&lt;/object&gt;&lt;/database&gt;"/>
  <p:tag name="SECTOMILLISECCONVERTED" val="1"/>
</p:tagLst>
</file>

<file path=ppt/theme/theme1.xml><?xml version="1.0" encoding="utf-8"?>
<a:theme xmlns:a="http://schemas.openxmlformats.org/drawingml/2006/main" name="Pride12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27576</TotalTime>
  <Words>3066</Words>
  <Application>Microsoft Macintosh PowerPoint</Application>
  <PresentationFormat>On-screen Show (4:3)</PresentationFormat>
  <Paragraphs>320</Paragraphs>
  <Slides>35</Slides>
  <Notes>28</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Pride12e</vt:lpstr>
      <vt:lpstr>Chapter 9  Attracting and Retaining the Best Employees</vt:lpstr>
      <vt:lpstr>Human Resources Management:  An Overview</vt:lpstr>
      <vt:lpstr>HRM Activities: An Outline</vt:lpstr>
      <vt:lpstr>HRM Activities</vt:lpstr>
      <vt:lpstr>HRM Activities</vt:lpstr>
      <vt:lpstr>Responsibility for HRM</vt:lpstr>
      <vt:lpstr>Human Resources Planning</vt:lpstr>
      <vt:lpstr>Forecasting  Human Resources Demand</vt:lpstr>
      <vt:lpstr>Forecasting  Human Resources Supply</vt:lpstr>
      <vt:lpstr>Matching Supply with Demand</vt:lpstr>
      <vt:lpstr>Cultural Diversity in  Human Resources</vt:lpstr>
      <vt:lpstr>TABLE 9-1 Advantages of Cultural Diversity</vt:lpstr>
      <vt:lpstr>Job Analysis</vt:lpstr>
      <vt:lpstr>FIGURE 9-1 Job Description and Job Specification</vt:lpstr>
      <vt:lpstr>Recruiting</vt:lpstr>
      <vt:lpstr>Recruiting Sources</vt:lpstr>
      <vt:lpstr>Selection (i.e. Hiring)</vt:lpstr>
      <vt:lpstr>FIGURE 9-2 Typical Employment Application</vt:lpstr>
      <vt:lpstr>Orientation</vt:lpstr>
      <vt:lpstr>Compensation Decisions</vt:lpstr>
      <vt:lpstr>Compensation Decisions</vt:lpstr>
      <vt:lpstr>Comparable Worth</vt:lpstr>
      <vt:lpstr>Types of Compensation</vt:lpstr>
      <vt:lpstr>Employee Benefits</vt:lpstr>
      <vt:lpstr>Training and Development</vt:lpstr>
      <vt:lpstr>Analysis of Training Needs</vt:lpstr>
      <vt:lpstr>Training and Development Methods</vt:lpstr>
      <vt:lpstr>Evaluation of  Training and Development</vt:lpstr>
      <vt:lpstr>Performance Appraisal</vt:lpstr>
      <vt:lpstr>FIGURE 9-3 Performance Appraisal</vt:lpstr>
      <vt:lpstr>Common Evaluation Techniques</vt:lpstr>
      <vt:lpstr>Performance Feedback</vt:lpstr>
      <vt:lpstr>TABLE 9-2 Federal Legislation Affecting Human Resources Management  (slide 1 of 3)</vt:lpstr>
      <vt:lpstr>TABLE 9-2 Federal Legislation Affecting Human Resources Management  (slide 2 of 3)</vt:lpstr>
      <vt:lpstr>TABLE 9-2 Federal Legislation Affecting Human Resources Management  (slide 3 of 3)</vt:lpstr>
    </vt:vector>
  </TitlesOfParts>
  <Company>HMCo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One</dc:title>
  <dc:creator>Tianna Tagami;Instructional Designer</dc:creator>
  <cp:lastModifiedBy>Eric Belk</cp:lastModifiedBy>
  <cp:revision>756</cp:revision>
  <cp:lastPrinted>2017-10-25T02:41:31Z</cp:lastPrinted>
  <dcterms:modified xsi:type="dcterms:W3CDTF">2018-11-01T00:12:32Z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GUID">
    <vt:lpwstr>81C559C9-D57A-447F-8ADB-55EC58C1EE43</vt:lpwstr>
  </property>
  <property fmtid="{D5CDD505-2E9C-101B-9397-08002B2CF9AE}" pid="4" name="ArticulatePath">
    <vt:lpwstr>PHK11eCh01_lecture</vt:lpwstr>
  </property>
  <property fmtid="{D5CDD505-2E9C-101B-9397-08002B2CF9AE}" pid="5" name="ArticulateProjectFull">
    <vt:lpwstr>C:\Documents and Settings\Don\My Documents\Don Izzo\LarryFlick\Business 11e\Izzo PPT\PHK11eCh01_lecture.ppta</vt:lpwstr>
  </property>
  <property fmtid="{D5CDD505-2E9C-101B-9397-08002B2CF9AE}" pid="6" name="_NewReviewCycle">
    <vt:lpwstr/>
  </property>
</Properties>
</file>