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1"/>
  </p:notesMasterIdLst>
  <p:handoutMasterIdLst>
    <p:handoutMasterId r:id="rId42"/>
  </p:handoutMasterIdLst>
  <p:sldIdLst>
    <p:sldId id="329" r:id="rId2"/>
    <p:sldId id="338" r:id="rId3"/>
    <p:sldId id="545" r:id="rId4"/>
    <p:sldId id="422" r:id="rId5"/>
    <p:sldId id="546" r:id="rId6"/>
    <p:sldId id="562" r:id="rId7"/>
    <p:sldId id="501" r:id="rId8"/>
    <p:sldId id="547" r:id="rId9"/>
    <p:sldId id="502" r:id="rId10"/>
    <p:sldId id="521" r:id="rId11"/>
    <p:sldId id="548" r:id="rId12"/>
    <p:sldId id="549" r:id="rId13"/>
    <p:sldId id="550" r:id="rId14"/>
    <p:sldId id="551" r:id="rId15"/>
    <p:sldId id="552" r:id="rId16"/>
    <p:sldId id="522" r:id="rId17"/>
    <p:sldId id="523" r:id="rId18"/>
    <p:sldId id="528" r:id="rId19"/>
    <p:sldId id="555" r:id="rId20"/>
    <p:sldId id="529" r:id="rId21"/>
    <p:sldId id="556" r:id="rId22"/>
    <p:sldId id="503" r:id="rId23"/>
    <p:sldId id="527" r:id="rId24"/>
    <p:sldId id="557" r:id="rId25"/>
    <p:sldId id="525" r:id="rId26"/>
    <p:sldId id="526" r:id="rId27"/>
    <p:sldId id="485" r:id="rId28"/>
    <p:sldId id="531" r:id="rId29"/>
    <p:sldId id="530" r:id="rId30"/>
    <p:sldId id="558" r:id="rId31"/>
    <p:sldId id="469" r:id="rId32"/>
    <p:sldId id="532" r:id="rId33"/>
    <p:sldId id="560" r:id="rId34"/>
    <p:sldId id="509" r:id="rId35"/>
    <p:sldId id="534" r:id="rId36"/>
    <p:sldId id="541" r:id="rId37"/>
    <p:sldId id="535" r:id="rId38"/>
    <p:sldId id="561" r:id="rId39"/>
    <p:sldId id="536" r:id="rId40"/>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 id="4" name="Schaad, Tawny H" initials="STH"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CAC"/>
    <a:srgbClr val="133676"/>
    <a:srgbClr val="4A6596"/>
    <a:srgbClr val="C3D2E9"/>
    <a:srgbClr val="DEE7F3"/>
    <a:srgbClr val="006AA9"/>
    <a:srgbClr val="BFDAD6"/>
    <a:srgbClr val="DCEBE9"/>
    <a:srgbClr val="007B6D"/>
    <a:srgbClr val="E9C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7" autoAdjust="0"/>
    <p:restoredTop sz="87663" autoAdjust="0"/>
  </p:normalViewPr>
  <p:slideViewPr>
    <p:cSldViewPr>
      <p:cViewPr varScale="1">
        <p:scale>
          <a:sx n="74" d="100"/>
          <a:sy n="74" d="100"/>
        </p:scale>
        <p:origin x="-1344" y="-96"/>
      </p:cViewPr>
      <p:guideLst>
        <p:guide orient="horz" pos="816"/>
        <p:guide pos="672"/>
      </p:guideLst>
    </p:cSldViewPr>
  </p:slideViewPr>
  <p:outlineViewPr>
    <p:cViewPr>
      <p:scale>
        <a:sx n="33" d="100"/>
        <a:sy n="33" d="100"/>
      </p:scale>
      <p:origin x="0" y="-33336"/>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tags" Target="tags/tag1.xml"/><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156105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12</a:t>
            </a:fld>
            <a:endParaRPr lang="en-US" dirty="0"/>
          </a:p>
        </p:txBody>
      </p:sp>
    </p:spTree>
    <p:extLst>
      <p:ext uri="{BB962C8B-B14F-4D97-AF65-F5344CB8AC3E}">
        <p14:creationId xmlns:p14="http://schemas.microsoft.com/office/powerpoint/2010/main" val="276814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417498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218625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15</a:t>
            </a:fld>
            <a:endParaRPr lang="en-US" dirty="0"/>
          </a:p>
        </p:txBody>
      </p:sp>
    </p:spTree>
    <p:extLst>
      <p:ext uri="{BB962C8B-B14F-4D97-AF65-F5344CB8AC3E}">
        <p14:creationId xmlns:p14="http://schemas.microsoft.com/office/powerpoint/2010/main" val="305567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431882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240379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341878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21</a:t>
            </a:fld>
            <a:endParaRPr lang="en-US" dirty="0"/>
          </a:p>
        </p:txBody>
      </p:sp>
    </p:spTree>
    <p:extLst>
      <p:ext uri="{BB962C8B-B14F-4D97-AF65-F5344CB8AC3E}">
        <p14:creationId xmlns:p14="http://schemas.microsoft.com/office/powerpoint/2010/main" val="141527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329836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6012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3288488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4232057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27</a:t>
            </a:fld>
            <a:endParaRPr lang="en-US" dirty="0"/>
          </a:p>
        </p:txBody>
      </p:sp>
    </p:spTree>
    <p:extLst>
      <p:ext uri="{BB962C8B-B14F-4D97-AF65-F5344CB8AC3E}">
        <p14:creationId xmlns:p14="http://schemas.microsoft.com/office/powerpoint/2010/main" val="101859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293499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dirty="0"/>
          </a:p>
        </p:txBody>
      </p:sp>
    </p:spTree>
    <p:extLst>
      <p:ext uri="{BB962C8B-B14F-4D97-AF65-F5344CB8AC3E}">
        <p14:creationId xmlns:p14="http://schemas.microsoft.com/office/powerpoint/2010/main" val="1399408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31</a:t>
            </a:fld>
            <a:endParaRPr lang="en-US" dirty="0"/>
          </a:p>
        </p:txBody>
      </p:sp>
    </p:spTree>
    <p:extLst>
      <p:ext uri="{BB962C8B-B14F-4D97-AF65-F5344CB8AC3E}">
        <p14:creationId xmlns:p14="http://schemas.microsoft.com/office/powerpoint/2010/main" val="4080872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2538517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189212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35</a:t>
            </a:fld>
            <a:endParaRPr lang="en-US" dirty="0"/>
          </a:p>
        </p:txBody>
      </p:sp>
    </p:spTree>
    <p:extLst>
      <p:ext uri="{BB962C8B-B14F-4D97-AF65-F5344CB8AC3E}">
        <p14:creationId xmlns:p14="http://schemas.microsoft.com/office/powerpoint/2010/main" val="96013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96808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37</a:t>
            </a:fld>
            <a:endParaRPr lang="en-US" dirty="0"/>
          </a:p>
        </p:txBody>
      </p:sp>
    </p:spTree>
    <p:extLst>
      <p:ext uri="{BB962C8B-B14F-4D97-AF65-F5344CB8AC3E}">
        <p14:creationId xmlns:p14="http://schemas.microsoft.com/office/powerpoint/2010/main" val="249895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38</a:t>
            </a:fld>
            <a:endParaRPr lang="en-US" dirty="0"/>
          </a:p>
        </p:txBody>
      </p:sp>
    </p:spTree>
    <p:extLst>
      <p:ext uri="{BB962C8B-B14F-4D97-AF65-F5344CB8AC3E}">
        <p14:creationId xmlns:p14="http://schemas.microsoft.com/office/powerpoint/2010/main" val="153116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39</a:t>
            </a:fld>
            <a:endParaRPr lang="en-US" dirty="0"/>
          </a:p>
        </p:txBody>
      </p:sp>
    </p:spTree>
    <p:extLst>
      <p:ext uri="{BB962C8B-B14F-4D97-AF65-F5344CB8AC3E}">
        <p14:creationId xmlns:p14="http://schemas.microsoft.com/office/powerpoint/2010/main" val="83287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186526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186526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240271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1692685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a:t>Click to edit Master title style</a:t>
            </a:r>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9" name="Content Placeholder 8"/>
          <p:cNvSpPr>
            <a:spLocks noGrp="1"/>
          </p:cNvSpPr>
          <p:nvPr>
            <p:ph sz="quarter" idx="10"/>
          </p:nvPr>
        </p:nvSpPr>
        <p:spPr>
          <a:xfrm>
            <a:off x="457200" y="1600200"/>
            <a:ext cx="8229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a:t>Click to edit Master title style</a:t>
            </a:r>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a:t>Click to edit Master title style</a:t>
            </a:r>
          </a:p>
        </p:txBody>
      </p:sp>
      <p:sp>
        <p:nvSpPr>
          <p:cNvPr id="4" name="Text Placeholder 3"/>
          <p:cNvSpPr>
            <a:spLocks noGrp="1"/>
          </p:cNvSpPr>
          <p:nvPr>
            <p:ph type="body" sz="quarter" idx="10"/>
          </p:nvPr>
        </p:nvSpPr>
        <p:spPr>
          <a:xfrm>
            <a:off x="457200" y="1524000"/>
            <a:ext cx="3657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5029200" y="1524000"/>
            <a:ext cx="3657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a:solidFill>
                  <a:schemeClr val="bg1">
                    <a:lumMod val="50000"/>
                  </a:schemeClr>
                </a:solidFill>
                <a:latin typeface="Arial" panose="020B0604020202020204" pitchFamily="34" charset="0"/>
                <a:cs typeface="Arial" panose="020B0604020202020204" pitchFamily="34" charset="0"/>
              </a:rPr>
              <a:t>© 2019</a:t>
            </a:r>
            <a:r>
              <a:rPr lang="en-US" sz="800" baseline="0" dirty="0">
                <a:solidFill>
                  <a:schemeClr val="bg1">
                    <a:lumMod val="50000"/>
                  </a:schemeClr>
                </a:solidFill>
                <a:latin typeface="Arial" panose="020B0604020202020204" pitchFamily="34" charset="0"/>
                <a:cs typeface="Arial" panose="020B0604020202020204" pitchFamily="34" charset="0"/>
              </a:rPr>
              <a:t> </a:t>
            </a:r>
            <a:r>
              <a:rPr lang="en-US" sz="8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a:solidFill>
                  <a:schemeClr val="bg1">
                    <a:lumMod val="50000"/>
                  </a:schemeClr>
                </a:solidFill>
                <a:latin typeface="Arial" panose="020B0604020202020204" pitchFamily="34" charset="0"/>
                <a:cs typeface="Arial" panose="020B0604020202020204" pitchFamily="34" charset="0"/>
              </a:rPr>
              <a:t>in whole or in part.</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Lst>
  <p:transition xmlns:p14="http://schemas.microsoft.com/office/powerpoint/2010/main" spd="med">
    <p:wipe dir="r"/>
  </p:transition>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7</a:t>
            </a:r>
            <a:r>
              <a:rPr lang="en-US" dirty="0">
                <a:solidFill>
                  <a:srgbClr val="C00000"/>
                </a:solidFill>
              </a:rPr>
              <a:t/>
            </a:r>
            <a:br>
              <a:rPr lang="en-US" dirty="0">
                <a:solidFill>
                  <a:srgbClr val="C00000"/>
                </a:solidFill>
              </a:rPr>
            </a:br>
            <a:r>
              <a:rPr lang="en-US" sz="1600" dirty="0"/>
              <a:t/>
            </a:r>
            <a:br>
              <a:rPr lang="en-US" sz="1600" dirty="0"/>
            </a:br>
            <a:r>
              <a:rPr lang="en-US" b="0" dirty="0"/>
              <a:t>Creating a Flexible Organization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Departmentalization</a:t>
            </a:r>
            <a:endParaRPr lang="en-US" sz="1200" dirty="0"/>
          </a:p>
        </p:txBody>
      </p:sp>
      <p:sp>
        <p:nvSpPr>
          <p:cNvPr id="2" name="Text Placeholder 1"/>
          <p:cNvSpPr>
            <a:spLocks noGrp="1"/>
          </p:cNvSpPr>
          <p:nvPr>
            <p:ph type="body" sz="quarter" idx="10"/>
          </p:nvPr>
        </p:nvSpPr>
        <p:spPr/>
        <p:txBody>
          <a:bodyPr/>
          <a:lstStyle/>
          <a:p>
            <a:r>
              <a:rPr lang="en-US" b="1" dirty="0">
                <a:solidFill>
                  <a:srgbClr val="0D9CAC"/>
                </a:solidFill>
              </a:rPr>
              <a:t>Departmentalization </a:t>
            </a:r>
            <a:r>
              <a:rPr lang="en-US" dirty="0"/>
              <a:t>– the process of grouping jobs into manageable units</a:t>
            </a:r>
          </a:p>
          <a:p>
            <a:r>
              <a:rPr lang="en-US" dirty="0"/>
              <a:t>The most common bases for organizing a business into effective departments are by:</a:t>
            </a:r>
          </a:p>
          <a:p>
            <a:pPr lvl="1"/>
            <a:r>
              <a:rPr lang="en-US" dirty="0"/>
              <a:t>Function</a:t>
            </a:r>
          </a:p>
          <a:p>
            <a:pPr lvl="1"/>
            <a:r>
              <a:rPr lang="en-US" dirty="0"/>
              <a:t>Product</a:t>
            </a:r>
          </a:p>
          <a:p>
            <a:pPr lvl="1"/>
            <a:r>
              <a:rPr lang="en-US" dirty="0"/>
              <a:t>Location</a:t>
            </a:r>
          </a:p>
          <a:p>
            <a:pPr lvl="1"/>
            <a:r>
              <a:rPr lang="en-US" dirty="0"/>
              <a:t>Customer</a:t>
            </a:r>
          </a:p>
        </p:txBody>
      </p:sp>
    </p:spTree>
    <p:extLst>
      <p:ext uri="{BB962C8B-B14F-4D97-AF65-F5344CB8AC3E}">
        <p14:creationId xmlns:p14="http://schemas.microsoft.com/office/powerpoint/2010/main" val="12359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By Function</a:t>
            </a:r>
            <a:endParaRPr lang="en-US" sz="1200" dirty="0"/>
          </a:p>
        </p:txBody>
      </p:sp>
      <p:sp>
        <p:nvSpPr>
          <p:cNvPr id="2" name="Text Placeholder 1"/>
          <p:cNvSpPr>
            <a:spLocks noGrp="1"/>
          </p:cNvSpPr>
          <p:nvPr>
            <p:ph type="body" sz="quarter" idx="10"/>
          </p:nvPr>
        </p:nvSpPr>
        <p:spPr/>
        <p:txBody>
          <a:bodyPr/>
          <a:lstStyle/>
          <a:p>
            <a:r>
              <a:rPr lang="en-US" sz="2000" b="1" dirty="0">
                <a:solidFill>
                  <a:srgbClr val="0D9CAC"/>
                </a:solidFill>
              </a:rPr>
              <a:t>Departmentalization by function </a:t>
            </a:r>
            <a:r>
              <a:rPr lang="en-US" sz="2000" dirty="0"/>
              <a:t>– grouping jobs that relate to the same organizational activity</a:t>
            </a:r>
          </a:p>
          <a:p>
            <a:pPr lvl="1"/>
            <a:r>
              <a:rPr lang="en-US" sz="1800" dirty="0"/>
              <a:t>Example: All marketing personnel are grouped together in the marketing department, all production personnel in the production department, and so on.</a:t>
            </a:r>
          </a:p>
          <a:p>
            <a:pPr marL="342900" lvl="1" indent="-342900">
              <a:buClr>
                <a:srgbClr val="9E0025"/>
              </a:buClr>
              <a:buSzPct val="80000"/>
              <a:buFont typeface="Wingdings" pitchFamily="2" charset="2"/>
              <a:buChar char="§"/>
            </a:pPr>
            <a:r>
              <a:rPr lang="en-US" sz="2000" dirty="0">
                <a:ea typeface="+mn-ea"/>
                <a:cs typeface="+mn-cs"/>
              </a:rPr>
              <a:t>Most smaller and newer organizations departmentalize by function.</a:t>
            </a:r>
          </a:p>
          <a:p>
            <a:pPr marL="342900" lvl="1" indent="-342900">
              <a:buClr>
                <a:srgbClr val="9E0025"/>
              </a:buClr>
              <a:buSzPct val="80000"/>
              <a:buFont typeface="Wingdings" pitchFamily="2" charset="2"/>
              <a:buChar char="§"/>
            </a:pPr>
            <a:r>
              <a:rPr lang="en-US" sz="2000" dirty="0">
                <a:ea typeface="+mn-ea"/>
                <a:cs typeface="+mn-cs"/>
              </a:rPr>
              <a:t>Advantages:</a:t>
            </a:r>
          </a:p>
          <a:p>
            <a:pPr lvl="1"/>
            <a:r>
              <a:rPr lang="en-US" sz="1800" dirty="0"/>
              <a:t>Simplified supervision </a:t>
            </a:r>
          </a:p>
          <a:p>
            <a:pPr lvl="1"/>
            <a:r>
              <a:rPr lang="en-US" sz="1800" dirty="0"/>
              <a:t>Easy coordination</a:t>
            </a:r>
          </a:p>
          <a:p>
            <a:pPr marL="342900" lvl="1" indent="-342900">
              <a:buClr>
                <a:srgbClr val="9E0025"/>
              </a:buClr>
              <a:buSzPct val="80000"/>
              <a:buFont typeface="Wingdings" pitchFamily="2" charset="2"/>
              <a:buChar char="§"/>
            </a:pPr>
            <a:r>
              <a:rPr lang="en-US" sz="2000" dirty="0">
                <a:ea typeface="+mn-ea"/>
                <a:cs typeface="+mn-cs"/>
              </a:rPr>
              <a:t>Disadvantages:</a:t>
            </a:r>
          </a:p>
          <a:p>
            <a:pPr lvl="1"/>
            <a:r>
              <a:rPr lang="en-US" sz="1800" dirty="0"/>
              <a:t>Slow decision making</a:t>
            </a:r>
          </a:p>
          <a:p>
            <a:pPr lvl="1"/>
            <a:r>
              <a:rPr lang="en-US" sz="1800" dirty="0"/>
              <a:t>Tends to emphasize the department over the organization as a whole</a:t>
            </a:r>
          </a:p>
        </p:txBody>
      </p:sp>
    </p:spTree>
    <p:extLst>
      <p:ext uri="{BB962C8B-B14F-4D97-AF65-F5344CB8AC3E}">
        <p14:creationId xmlns:p14="http://schemas.microsoft.com/office/powerpoint/2010/main" val="1235754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By Product</a:t>
            </a:r>
            <a:endParaRPr lang="en-US" sz="1200" dirty="0"/>
          </a:p>
        </p:txBody>
      </p:sp>
      <p:sp>
        <p:nvSpPr>
          <p:cNvPr id="2" name="Text Placeholder 1"/>
          <p:cNvSpPr>
            <a:spLocks noGrp="1"/>
          </p:cNvSpPr>
          <p:nvPr>
            <p:ph type="body" sz="quarter" idx="10"/>
          </p:nvPr>
        </p:nvSpPr>
        <p:spPr/>
        <p:txBody>
          <a:bodyPr/>
          <a:lstStyle/>
          <a:p>
            <a:r>
              <a:rPr lang="en-US" sz="2400" b="1" dirty="0">
                <a:solidFill>
                  <a:srgbClr val="0D9CAC"/>
                </a:solidFill>
              </a:rPr>
              <a:t>Departmentalization by product </a:t>
            </a:r>
            <a:r>
              <a:rPr lang="en-US" sz="2400" dirty="0"/>
              <a:t>– grouping activities related to a particular product or service</a:t>
            </a:r>
          </a:p>
          <a:p>
            <a:pPr marL="342900" lvl="1" indent="-342900">
              <a:buClr>
                <a:srgbClr val="9E0025"/>
              </a:buClr>
              <a:buSzPct val="80000"/>
              <a:buFont typeface="Wingdings" pitchFamily="2" charset="2"/>
              <a:buChar char="§"/>
            </a:pPr>
            <a:r>
              <a:rPr lang="en-US" dirty="0">
                <a:ea typeface="+mn-ea"/>
                <a:cs typeface="+mn-cs"/>
              </a:rPr>
              <a:t>This approach is used often by older and larger firms that produce and sell a variety of products.</a:t>
            </a:r>
          </a:p>
          <a:p>
            <a:pPr marL="342900" lvl="1" indent="-342900">
              <a:buClr>
                <a:srgbClr val="9E0025"/>
              </a:buClr>
              <a:buSzPct val="80000"/>
              <a:buFont typeface="Wingdings" pitchFamily="2" charset="2"/>
              <a:buChar char="§"/>
            </a:pPr>
            <a:r>
              <a:rPr lang="en-US" dirty="0">
                <a:ea typeface="+mn-ea"/>
                <a:cs typeface="+mn-cs"/>
              </a:rPr>
              <a:t>Advantages:</a:t>
            </a:r>
          </a:p>
          <a:p>
            <a:pPr lvl="1"/>
            <a:r>
              <a:rPr lang="en-US" sz="2000" dirty="0"/>
              <a:t>Easier decision making</a:t>
            </a:r>
          </a:p>
          <a:p>
            <a:pPr lvl="1"/>
            <a:r>
              <a:rPr lang="en-US" sz="2000" dirty="0"/>
              <a:t>Provides for the integration of all activities associated with each product</a:t>
            </a:r>
          </a:p>
          <a:p>
            <a:pPr marL="342900" lvl="1" indent="-342900">
              <a:buClr>
                <a:srgbClr val="9E0025"/>
              </a:buClr>
              <a:buSzPct val="80000"/>
              <a:buFont typeface="Wingdings" pitchFamily="2" charset="2"/>
              <a:buChar char="§"/>
            </a:pPr>
            <a:r>
              <a:rPr lang="en-US" dirty="0">
                <a:ea typeface="+mn-ea"/>
                <a:cs typeface="+mn-cs"/>
              </a:rPr>
              <a:t>Disadvantages:</a:t>
            </a:r>
          </a:p>
          <a:p>
            <a:pPr lvl="1"/>
            <a:r>
              <a:rPr lang="en-US" sz="2000" dirty="0"/>
              <a:t>Causes some duplication of specialized activities between departments</a:t>
            </a:r>
          </a:p>
          <a:p>
            <a:pPr lvl="1"/>
            <a:r>
              <a:rPr lang="en-US" sz="2000" dirty="0"/>
              <a:t>Tends to emphasize the product over the organization as a whole</a:t>
            </a:r>
          </a:p>
        </p:txBody>
      </p:sp>
    </p:spTree>
    <p:extLst>
      <p:ext uri="{BB962C8B-B14F-4D97-AF65-F5344CB8AC3E}">
        <p14:creationId xmlns:p14="http://schemas.microsoft.com/office/powerpoint/2010/main" val="139890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By Location</a:t>
            </a:r>
            <a:endParaRPr lang="en-US" sz="1200" dirty="0"/>
          </a:p>
        </p:txBody>
      </p:sp>
      <p:sp>
        <p:nvSpPr>
          <p:cNvPr id="2" name="Text Placeholder 1"/>
          <p:cNvSpPr>
            <a:spLocks noGrp="1"/>
          </p:cNvSpPr>
          <p:nvPr>
            <p:ph type="body" sz="quarter" idx="10"/>
          </p:nvPr>
        </p:nvSpPr>
        <p:spPr/>
        <p:txBody>
          <a:bodyPr/>
          <a:lstStyle/>
          <a:p>
            <a:r>
              <a:rPr lang="en-US" sz="2400" b="1" dirty="0">
                <a:solidFill>
                  <a:srgbClr val="0D9CAC"/>
                </a:solidFill>
              </a:rPr>
              <a:t>Departmentalization by location </a:t>
            </a:r>
            <a:r>
              <a:rPr lang="en-US" sz="2400" dirty="0"/>
              <a:t>– grouping activities according to the defined geographic area in which they are performed</a:t>
            </a:r>
          </a:p>
          <a:p>
            <a:pPr marL="342900" lvl="1" indent="-342900">
              <a:buClr>
                <a:srgbClr val="9E0025"/>
              </a:buClr>
              <a:buSzPct val="80000"/>
              <a:buFont typeface="Wingdings" pitchFamily="2" charset="2"/>
              <a:buChar char="§"/>
            </a:pPr>
            <a:r>
              <a:rPr lang="en-US" dirty="0">
                <a:ea typeface="+mn-ea"/>
                <a:cs typeface="+mn-cs"/>
              </a:rPr>
              <a:t>Departmental areas may range from whole countries to regions within countries to areas of several city blocks.</a:t>
            </a:r>
          </a:p>
          <a:p>
            <a:pPr lvl="1">
              <a:buSzPct val="80000"/>
            </a:pPr>
            <a:r>
              <a:rPr lang="en-US" sz="2000" dirty="0"/>
              <a:t>Example: Ford has divisions for the Americas, Europe, Asia, Asia Pacific and Africa, and China.</a:t>
            </a:r>
          </a:p>
          <a:p>
            <a:pPr marL="342900" lvl="1" indent="-342900">
              <a:buClr>
                <a:srgbClr val="9E0025"/>
              </a:buClr>
              <a:buSzPct val="80000"/>
              <a:buFont typeface="Wingdings" pitchFamily="2" charset="2"/>
              <a:buChar char="§"/>
            </a:pPr>
            <a:r>
              <a:rPr lang="en-US" dirty="0">
                <a:ea typeface="+mn-ea"/>
                <a:cs typeface="+mn-cs"/>
              </a:rPr>
              <a:t>Advantage:</a:t>
            </a:r>
          </a:p>
          <a:p>
            <a:pPr lvl="1"/>
            <a:r>
              <a:rPr lang="en-US" sz="2000" dirty="0"/>
              <a:t>Allows the organization to respond readily to the unique demands or requirements of different locations</a:t>
            </a:r>
          </a:p>
          <a:p>
            <a:pPr marL="342900" lvl="1" indent="-342900">
              <a:buClr>
                <a:srgbClr val="9E0025"/>
              </a:buClr>
              <a:buSzPct val="80000"/>
              <a:buFont typeface="Wingdings" pitchFamily="2" charset="2"/>
              <a:buChar char="§"/>
            </a:pPr>
            <a:r>
              <a:rPr lang="en-US" dirty="0">
                <a:ea typeface="+mn-ea"/>
                <a:cs typeface="+mn-cs"/>
              </a:rPr>
              <a:t>Disadvantage:</a:t>
            </a:r>
          </a:p>
          <a:p>
            <a:pPr lvl="1"/>
            <a:r>
              <a:rPr lang="en-US" sz="2000" dirty="0"/>
              <a:t>Often requires a large administrative staff and an elaborate control system to coordinate operations across many locations</a:t>
            </a:r>
          </a:p>
        </p:txBody>
      </p:sp>
    </p:spTree>
    <p:extLst>
      <p:ext uri="{BB962C8B-B14F-4D97-AF65-F5344CB8AC3E}">
        <p14:creationId xmlns:p14="http://schemas.microsoft.com/office/powerpoint/2010/main" val="25336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By Customer</a:t>
            </a:r>
            <a:endParaRPr lang="en-US" sz="1200" dirty="0"/>
          </a:p>
        </p:txBody>
      </p:sp>
      <p:sp>
        <p:nvSpPr>
          <p:cNvPr id="2" name="Text Placeholder 1"/>
          <p:cNvSpPr>
            <a:spLocks noGrp="1"/>
          </p:cNvSpPr>
          <p:nvPr>
            <p:ph type="body" sz="quarter" idx="10"/>
          </p:nvPr>
        </p:nvSpPr>
        <p:spPr/>
        <p:txBody>
          <a:bodyPr/>
          <a:lstStyle/>
          <a:p>
            <a:r>
              <a:rPr lang="en-US" b="1" dirty="0">
                <a:solidFill>
                  <a:srgbClr val="0D9CAC"/>
                </a:solidFill>
              </a:rPr>
              <a:t>Departmentalization by customer </a:t>
            </a:r>
            <a:r>
              <a:rPr lang="en-US" dirty="0"/>
              <a:t>– grouping activities according to the needs of various customer populations</a:t>
            </a:r>
          </a:p>
          <a:p>
            <a:pPr marL="342900" lvl="1" indent="-342900">
              <a:buClr>
                <a:srgbClr val="9E0025"/>
              </a:buClr>
              <a:buSzPct val="80000"/>
              <a:buFont typeface="Wingdings" pitchFamily="2" charset="2"/>
              <a:buChar char="§"/>
            </a:pPr>
            <a:r>
              <a:rPr lang="en-US" sz="2800" dirty="0">
                <a:ea typeface="+mn-ea"/>
                <a:cs typeface="+mn-cs"/>
              </a:rPr>
              <a:t>Advantage:</a:t>
            </a:r>
          </a:p>
          <a:p>
            <a:pPr lvl="1"/>
            <a:r>
              <a:rPr lang="en-US" dirty="0"/>
              <a:t>Allows the firm to deal efficiently with unique customers or customer groups</a:t>
            </a:r>
          </a:p>
          <a:p>
            <a:pPr marL="342900" lvl="1" indent="-342900">
              <a:buClr>
                <a:srgbClr val="9E0025"/>
              </a:buClr>
              <a:buSzPct val="80000"/>
              <a:buFont typeface="Wingdings" pitchFamily="2" charset="2"/>
              <a:buChar char="§"/>
            </a:pPr>
            <a:r>
              <a:rPr lang="en-US" sz="2800" dirty="0">
                <a:ea typeface="+mn-ea"/>
                <a:cs typeface="+mn-cs"/>
              </a:rPr>
              <a:t>Disadvantage:</a:t>
            </a:r>
          </a:p>
          <a:p>
            <a:pPr lvl="1"/>
            <a:r>
              <a:rPr lang="en-US" dirty="0"/>
              <a:t>Requires a larger-than-usual administrative staff</a:t>
            </a:r>
          </a:p>
        </p:txBody>
      </p:sp>
    </p:spTree>
    <p:extLst>
      <p:ext uri="{BB962C8B-B14F-4D97-AF65-F5344CB8AC3E}">
        <p14:creationId xmlns:p14="http://schemas.microsoft.com/office/powerpoint/2010/main" val="185436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Combinations of Bases</a:t>
            </a:r>
            <a:endParaRPr lang="en-US" sz="1200" dirty="0"/>
          </a:p>
        </p:txBody>
      </p:sp>
      <p:sp>
        <p:nvSpPr>
          <p:cNvPr id="2" name="Text Placeholder 1"/>
          <p:cNvSpPr>
            <a:spLocks noGrp="1"/>
          </p:cNvSpPr>
          <p:nvPr>
            <p:ph type="body" sz="quarter" idx="10"/>
          </p:nvPr>
        </p:nvSpPr>
        <p:spPr/>
        <p:txBody>
          <a:bodyPr/>
          <a:lstStyle/>
          <a:p>
            <a:r>
              <a:rPr lang="en-US" dirty="0"/>
              <a:t>Many organizations use a combination of departmentalization bases.</a:t>
            </a:r>
          </a:p>
          <a:p>
            <a:pPr lvl="1"/>
            <a:r>
              <a:rPr lang="en-US" dirty="0"/>
              <a:t>Example: Toyota has product divisions such as R&amp;D and Engineering, Compact Car Company, Mid-size Vehicle Company, CV Company, Lexus International Company, Power Train Company, and Connected Company, as well as divisions based on locations.</a:t>
            </a:r>
          </a:p>
        </p:txBody>
      </p:sp>
    </p:spTree>
    <p:extLst>
      <p:ext uri="{BB962C8B-B14F-4D97-AF65-F5344CB8AC3E}">
        <p14:creationId xmlns:p14="http://schemas.microsoft.com/office/powerpoint/2010/main" val="392751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7-2</a:t>
            </a:r>
            <a:r>
              <a:rPr lang="en-US" sz="1800" dirty="0"/>
              <a:t>	Multibase Departmentalization for New-Wave Fashions, Inc.</a:t>
            </a:r>
            <a:endParaRPr lang="en-US" sz="1400" dirty="0"/>
          </a:p>
        </p:txBody>
      </p:sp>
      <p:pic>
        <p:nvPicPr>
          <p:cNvPr id="5" name="Picture 4" descr="A tree diagram used to illustrate multibase departmentalization for the company New-Wave Fashions, Inc. is shown. Above the illustration is the following text: &quot;Most firms use more than one basis for departmentalization to improve efficiency and to avoid overlapping positions.&quot;&#10;&#10;At the top-center of the diagram is a box labeled &quot;President.&quot; Three boxes branch out from the &quot;President&quot; component. From left to right, the first of these boxes is labeled &quot;Men's clothing division&quot;; the second box is labeled &quot;Women's clothing division&quot;; and the third box is labeled &quot;Children’s clothing division.&quot; The component labeled “Women’s clothing division” branches out into two more boxes. From left to right, the first box is labeled &quot;Operations&quot; and the second box is labeled &quot;Marketing.&quot; The “Operations” component branches out into three more boxes. From left to right, the first box is labeled &quot;Design&quot;; the second box is labeled &quot;Cutting&quot;; and the third box is labeled &quot;Sewing.&quot; The &quot;Marketing&quot; component branches out into three more boxes. From left to right, the first box is labeled &quot;Western region&quot;; the second box is labeled &quot;Midwestern region&quot;; and the third box is labeled &quot;Eastern region.&quot;&#10;" title="Figure 7-2 - Multibase Departmentalization for New-Wave Fashions, Inc."/>
          <p:cNvPicPr>
            <a:picLocks noChangeAspect="1"/>
          </p:cNvPicPr>
          <p:nvPr/>
        </p:nvPicPr>
        <p:blipFill>
          <a:blip r:embed="rId2"/>
          <a:stretch>
            <a:fillRect/>
          </a:stretch>
        </p:blipFill>
        <p:spPr>
          <a:xfrm>
            <a:off x="914400" y="1066800"/>
            <a:ext cx="7467600" cy="5181600"/>
          </a:xfrm>
          <a:prstGeom prst="rect">
            <a:avLst/>
          </a:prstGeom>
        </p:spPr>
      </p:pic>
    </p:spTree>
    <p:extLst>
      <p:ext uri="{BB962C8B-B14F-4D97-AF65-F5344CB8AC3E}">
        <p14:creationId xmlns:p14="http://schemas.microsoft.com/office/powerpoint/2010/main" val="361012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Delegation, Decentralization, </a:t>
            </a:r>
            <a:br>
              <a:rPr lang="en-US" sz="3600" dirty="0"/>
            </a:br>
            <a:r>
              <a:rPr lang="en-US" sz="3600" dirty="0"/>
              <a:t>and Centralization</a:t>
            </a:r>
            <a:endParaRPr lang="en-US" sz="1200" dirty="0"/>
          </a:p>
        </p:txBody>
      </p:sp>
      <p:sp>
        <p:nvSpPr>
          <p:cNvPr id="2" name="Text Placeholder 1"/>
          <p:cNvSpPr>
            <a:spLocks noGrp="1"/>
          </p:cNvSpPr>
          <p:nvPr>
            <p:ph type="body" sz="quarter" idx="10"/>
          </p:nvPr>
        </p:nvSpPr>
        <p:spPr>
          <a:xfrm>
            <a:off x="457200" y="1295400"/>
            <a:ext cx="8229600" cy="4876800"/>
          </a:xfrm>
        </p:spPr>
        <p:txBody>
          <a:bodyPr/>
          <a:lstStyle/>
          <a:p>
            <a:r>
              <a:rPr lang="en-US" sz="2000" b="1" dirty="0">
                <a:solidFill>
                  <a:srgbClr val="0D9CAC"/>
                </a:solidFill>
              </a:rPr>
              <a:t>Delegation </a:t>
            </a:r>
            <a:r>
              <a:rPr lang="en-US" sz="2000" dirty="0"/>
              <a:t>– assigning part of a manager’s work and power to other workers</a:t>
            </a:r>
          </a:p>
          <a:p>
            <a:r>
              <a:rPr lang="en-US" sz="2000" dirty="0"/>
              <a:t>The degree of centralization or decentralization of authority is determined by the overall pattern of delegation within the organization</a:t>
            </a:r>
            <a:r>
              <a:rPr lang="en-US" sz="2000" dirty="0" smtClean="0"/>
              <a:t>.</a:t>
            </a:r>
          </a:p>
          <a:p>
            <a:pPr marL="0" indent="0">
              <a:buNone/>
            </a:pPr>
            <a:r>
              <a:rPr lang="en-US" sz="2000" b="1" dirty="0"/>
              <a:t>Steps in Delegation</a:t>
            </a:r>
          </a:p>
          <a:p>
            <a:r>
              <a:rPr lang="en-US" sz="2000" dirty="0"/>
              <a:t>The delegation process generally involves three steps.</a:t>
            </a:r>
          </a:p>
          <a:p>
            <a:pPr marL="801688" lvl="1" indent="-344488">
              <a:buFont typeface="+mj-lt"/>
              <a:buAutoNum type="arabicPeriod"/>
            </a:pPr>
            <a:r>
              <a:rPr lang="en-US" sz="2000" dirty="0"/>
              <a:t>The manager must assign responsibility.</a:t>
            </a:r>
          </a:p>
          <a:p>
            <a:pPr lvl="2"/>
            <a:r>
              <a:rPr lang="en-US" b="1" dirty="0">
                <a:solidFill>
                  <a:srgbClr val="0D9CAC"/>
                </a:solidFill>
              </a:rPr>
              <a:t>Responsibility</a:t>
            </a:r>
            <a:r>
              <a:rPr lang="en-US" dirty="0"/>
              <a:t> – the duty to do a job or perform a task</a:t>
            </a:r>
          </a:p>
          <a:p>
            <a:pPr marL="801688" lvl="1" indent="-344488">
              <a:buFont typeface="+mj-lt"/>
              <a:buAutoNum type="arabicPeriod"/>
            </a:pPr>
            <a:r>
              <a:rPr lang="en-US" sz="2000" dirty="0"/>
              <a:t>The manager must grant authority.</a:t>
            </a:r>
          </a:p>
          <a:p>
            <a:pPr lvl="2"/>
            <a:r>
              <a:rPr lang="en-US" b="1" dirty="0">
                <a:solidFill>
                  <a:srgbClr val="0D9CAC"/>
                </a:solidFill>
              </a:rPr>
              <a:t>Authority</a:t>
            </a:r>
            <a:r>
              <a:rPr lang="en-US" dirty="0"/>
              <a:t> – the power, within an organization, to accomplish an assigned job or task</a:t>
            </a:r>
          </a:p>
          <a:p>
            <a:pPr marL="801688" lvl="1" indent="-344488">
              <a:buFont typeface="+mj-lt"/>
              <a:buAutoNum type="arabicPeriod"/>
            </a:pPr>
            <a:r>
              <a:rPr lang="en-US" sz="2000" dirty="0"/>
              <a:t>The manager must create accountability.</a:t>
            </a:r>
          </a:p>
          <a:p>
            <a:pPr lvl="2"/>
            <a:r>
              <a:rPr lang="en-US" b="1" dirty="0">
                <a:solidFill>
                  <a:srgbClr val="0D9CAC"/>
                </a:solidFill>
              </a:rPr>
              <a:t>Accountability</a:t>
            </a:r>
            <a:r>
              <a:rPr lang="en-US" dirty="0"/>
              <a:t> – the obligation of a worker to accomplish an assigned job or task</a:t>
            </a:r>
          </a:p>
          <a:p>
            <a:endParaRPr lang="en-US" sz="2000" dirty="0"/>
          </a:p>
        </p:txBody>
      </p:sp>
    </p:spTree>
    <p:extLst>
      <p:ext uri="{BB962C8B-B14F-4D97-AF65-F5344CB8AC3E}">
        <p14:creationId xmlns:p14="http://schemas.microsoft.com/office/powerpoint/2010/main" val="34889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7-3</a:t>
            </a:r>
            <a:r>
              <a:rPr lang="en-US" sz="1800" dirty="0"/>
              <a:t>	Steps in the Delegation Process</a:t>
            </a:r>
            <a:endParaRPr lang="en-US" sz="1400" dirty="0"/>
          </a:p>
        </p:txBody>
      </p:sp>
      <p:pic>
        <p:nvPicPr>
          <p:cNvPr id="6" name="Picture 5" descr="The steps of the delegation process are shown in an illustration. Above the illustration is the following text: &quot;To be successful, a manager must learn how to delegate. No one can do everything alone.&quot; &#10;&#10;At the top of the illustration, the words &quot;THE DELEGATION PROCESS&quot; are shown in all caps. A large vertical rectangle is shown, with the word &quot;Manager&quot; at the top of the rectangle and the word &quot;Worker&quot; at the bottom of the rectangle. In between these two words are three horizontal rectangles stacked vertically. The first rectangle has the number 1 and is labeled &quot;Assign responsibility.&quot; The second rectangle has the number 2 and is labeled &quot;Grant authority.&quot; The third rectangle has the number 3 and is labeled &quot;Assign accountability.&quot;" title="Figure 7-3 - Steps in the Delegation Process"/>
          <p:cNvPicPr>
            <a:picLocks noChangeAspect="1"/>
          </p:cNvPicPr>
          <p:nvPr/>
        </p:nvPicPr>
        <p:blipFill>
          <a:blip r:embed="rId2"/>
          <a:stretch>
            <a:fillRect/>
          </a:stretch>
        </p:blipFill>
        <p:spPr>
          <a:xfrm>
            <a:off x="647700" y="1371600"/>
            <a:ext cx="7848599" cy="4800599"/>
          </a:xfrm>
          <a:prstGeom prst="rect">
            <a:avLst/>
          </a:prstGeom>
        </p:spPr>
      </p:pic>
    </p:spTree>
    <p:extLst>
      <p:ext uri="{BB962C8B-B14F-4D97-AF65-F5344CB8AC3E}">
        <p14:creationId xmlns:p14="http://schemas.microsoft.com/office/powerpoint/2010/main" val="314243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Delegation of </a:t>
            </a:r>
            <a:r>
              <a:rPr lang="en-US" sz="3600" dirty="0" smtClean="0"/>
              <a:t>Authority</a:t>
            </a:r>
            <a:endParaRPr lang="en-US" sz="900" dirty="0"/>
          </a:p>
        </p:txBody>
      </p:sp>
      <p:sp>
        <p:nvSpPr>
          <p:cNvPr id="2" name="Text Placeholder 1"/>
          <p:cNvSpPr>
            <a:spLocks noGrp="1"/>
          </p:cNvSpPr>
          <p:nvPr>
            <p:ph type="body" sz="quarter" idx="10"/>
          </p:nvPr>
        </p:nvSpPr>
        <p:spPr/>
        <p:txBody>
          <a:bodyPr/>
          <a:lstStyle/>
          <a:p>
            <a:pPr marL="0" indent="0">
              <a:buNone/>
            </a:pPr>
            <a:r>
              <a:rPr lang="en-US" b="1" dirty="0"/>
              <a:t>Barriers to Delegation</a:t>
            </a:r>
          </a:p>
          <a:p>
            <a:r>
              <a:rPr lang="en-US" dirty="0"/>
              <a:t>For several reasons, managers may be unwilling to delegate work.</a:t>
            </a:r>
          </a:p>
          <a:p>
            <a:pPr lvl="1"/>
            <a:r>
              <a:rPr lang="en-US" dirty="0"/>
              <a:t>The manager does not trust the employee to complete the task.</a:t>
            </a:r>
          </a:p>
          <a:p>
            <a:pPr lvl="1"/>
            <a:r>
              <a:rPr lang="en-US" dirty="0"/>
              <a:t>The manager fears the employee will perform exceptionally and attract the notice of higher-level managers.</a:t>
            </a:r>
          </a:p>
          <a:p>
            <a:pPr lvl="1"/>
            <a:r>
              <a:rPr lang="en-US" dirty="0"/>
              <a:t>The manager may be disorganized and is not able to plan and assign work effectively.</a:t>
            </a:r>
          </a:p>
        </p:txBody>
      </p:sp>
    </p:spTree>
    <p:extLst>
      <p:ext uri="{BB962C8B-B14F-4D97-AF65-F5344CB8AC3E}">
        <p14:creationId xmlns:p14="http://schemas.microsoft.com/office/powerpoint/2010/main" val="292654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Structuring an </a:t>
            </a:r>
            <a:r>
              <a:rPr lang="en-US" sz="3600" dirty="0"/>
              <a:t>Organization</a:t>
            </a:r>
            <a:r>
              <a:rPr lang="en-US" sz="3600" dirty="0" smtClean="0"/>
              <a:t>? </a:t>
            </a:r>
            <a:endParaRPr lang="en-US" sz="3600" dirty="0"/>
          </a:p>
        </p:txBody>
      </p:sp>
      <p:pic>
        <p:nvPicPr>
          <p:cNvPr id="8" name="Picture 10" descr="Setup.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1981200"/>
            <a:ext cx="25812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457200" y="1944688"/>
            <a:ext cx="5191125"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9250" lvl="1" indent="-349250">
              <a:spcAft>
                <a:spcPts val="1200"/>
              </a:spcAft>
              <a:defRPr/>
            </a:pPr>
            <a:r>
              <a:rPr lang="en-US" sz="2700" dirty="0" smtClean="0">
                <a:solidFill>
                  <a:srgbClr val="000000"/>
                </a:solidFill>
                <a:latin typeface="+mj-lt"/>
                <a:ea typeface="ＭＳ Ｐゴシック" charset="0"/>
              </a:rPr>
              <a:t>Create a division of labor</a:t>
            </a:r>
          </a:p>
          <a:p>
            <a:pPr marL="349250" lvl="1" indent="-349250">
              <a:spcAft>
                <a:spcPts val="1200"/>
              </a:spcAft>
              <a:defRPr/>
            </a:pPr>
            <a:r>
              <a:rPr lang="en-US" sz="2700" dirty="0" smtClean="0">
                <a:solidFill>
                  <a:srgbClr val="000000"/>
                </a:solidFill>
                <a:latin typeface="+mj-lt"/>
                <a:ea typeface="ＭＳ Ｐゴシック" charset="0"/>
              </a:rPr>
              <a:t>Set up teams or departments</a:t>
            </a:r>
          </a:p>
          <a:p>
            <a:pPr marL="349250" lvl="1" indent="-349250">
              <a:spcAft>
                <a:spcPts val="1200"/>
              </a:spcAft>
              <a:defRPr/>
            </a:pPr>
            <a:r>
              <a:rPr lang="en-US" sz="2700" dirty="0" smtClean="0">
                <a:solidFill>
                  <a:srgbClr val="000000"/>
                </a:solidFill>
                <a:latin typeface="+mj-lt"/>
                <a:ea typeface="ＭＳ Ｐゴシック" charset="0"/>
              </a:rPr>
              <a:t>Allocate resources</a:t>
            </a:r>
          </a:p>
          <a:p>
            <a:pPr marL="349250" lvl="1" indent="-349250">
              <a:spcAft>
                <a:spcPts val="1200"/>
              </a:spcAft>
              <a:defRPr/>
            </a:pPr>
            <a:r>
              <a:rPr lang="en-US" sz="2700" dirty="0" smtClean="0">
                <a:solidFill>
                  <a:srgbClr val="000000"/>
                </a:solidFill>
                <a:latin typeface="+mj-lt"/>
                <a:ea typeface="ＭＳ Ｐゴシック" charset="0"/>
              </a:rPr>
              <a:t>Assign tasks</a:t>
            </a:r>
          </a:p>
          <a:p>
            <a:pPr marL="349250" lvl="1" indent="-349250">
              <a:spcAft>
                <a:spcPts val="1200"/>
              </a:spcAft>
              <a:defRPr/>
            </a:pPr>
            <a:r>
              <a:rPr lang="en-US" sz="2700" dirty="0" smtClean="0">
                <a:solidFill>
                  <a:srgbClr val="000000"/>
                </a:solidFill>
                <a:latin typeface="+mj-lt"/>
                <a:ea typeface="ＭＳ Ｐゴシック" charset="0"/>
              </a:rPr>
              <a:t>Establish procedures</a:t>
            </a:r>
          </a:p>
          <a:p>
            <a:pPr marL="349250" lvl="1" indent="-349250">
              <a:spcAft>
                <a:spcPts val="1200"/>
              </a:spcAft>
              <a:defRPr/>
            </a:pPr>
            <a:r>
              <a:rPr lang="en-US" sz="2700" dirty="0" smtClean="0">
                <a:solidFill>
                  <a:srgbClr val="000000"/>
                </a:solidFill>
                <a:latin typeface="+mj-lt"/>
                <a:ea typeface="ＭＳ Ｐゴシック" charset="0"/>
              </a:rPr>
              <a:t>Adjust to new realities</a:t>
            </a:r>
            <a:endParaRPr lang="en-US" sz="2700" dirty="0">
              <a:solidFill>
                <a:srgbClr val="000000"/>
              </a:solidFill>
              <a:latin typeface="+mj-lt"/>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Decentralization of </a:t>
            </a:r>
            <a:r>
              <a:rPr lang="en-US" sz="3600" dirty="0" smtClean="0"/>
              <a:t>Authority</a:t>
            </a:r>
            <a:endParaRPr lang="en-US" sz="1200" dirty="0"/>
          </a:p>
        </p:txBody>
      </p:sp>
      <p:sp>
        <p:nvSpPr>
          <p:cNvPr id="2" name="Text Placeholder 1"/>
          <p:cNvSpPr>
            <a:spLocks noGrp="1"/>
          </p:cNvSpPr>
          <p:nvPr>
            <p:ph type="body" sz="quarter" idx="10"/>
          </p:nvPr>
        </p:nvSpPr>
        <p:spPr/>
        <p:txBody>
          <a:bodyPr/>
          <a:lstStyle/>
          <a:p>
            <a:r>
              <a:rPr lang="en-US" b="1" dirty="0">
                <a:solidFill>
                  <a:srgbClr val="0D9CAC"/>
                </a:solidFill>
              </a:rPr>
              <a:t>Decentralized organization </a:t>
            </a:r>
            <a:r>
              <a:rPr lang="en-US" dirty="0"/>
              <a:t>– an organization in which management consciously attempts to spread authority widely in the lower levels of the organization</a:t>
            </a:r>
          </a:p>
          <a:p>
            <a:pPr lvl="1"/>
            <a:r>
              <a:rPr lang="en-US" dirty="0"/>
              <a:t>Example: Berkshire Hathaway</a:t>
            </a:r>
          </a:p>
          <a:p>
            <a:r>
              <a:rPr lang="en-US" b="1" dirty="0">
                <a:solidFill>
                  <a:srgbClr val="0D9CAC"/>
                </a:solidFill>
              </a:rPr>
              <a:t>Centralized organization </a:t>
            </a:r>
            <a:r>
              <a:rPr lang="en-US" dirty="0"/>
              <a:t>– an organization that systematically works to concentrate authority at the upper levels of the organization</a:t>
            </a:r>
          </a:p>
          <a:p>
            <a:pPr lvl="1"/>
            <a:r>
              <a:rPr lang="en-US" dirty="0"/>
              <a:t>Example: UPS</a:t>
            </a:r>
          </a:p>
        </p:txBody>
      </p:sp>
    </p:spTree>
    <p:extLst>
      <p:ext uri="{BB962C8B-B14F-4D97-AF65-F5344CB8AC3E}">
        <p14:creationId xmlns:p14="http://schemas.microsoft.com/office/powerpoint/2010/main" val="2817048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Decentralization of </a:t>
            </a:r>
            <a:r>
              <a:rPr lang="en-US" sz="3600" dirty="0" smtClean="0"/>
              <a:t>Authority</a:t>
            </a:r>
            <a:endParaRPr lang="en-US" sz="12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dirty="0">
                <a:ea typeface="+mn-ea"/>
                <a:cs typeface="+mn-cs"/>
              </a:rPr>
              <a:t>Factors that influence the extent of decentralization:</a:t>
            </a:r>
          </a:p>
          <a:p>
            <a:pPr lvl="1"/>
            <a:r>
              <a:rPr lang="en-US" sz="2000" dirty="0"/>
              <a:t>The external environment in which the firm operates</a:t>
            </a:r>
          </a:p>
          <a:p>
            <a:pPr lvl="2"/>
            <a:r>
              <a:rPr lang="en-US" sz="1800" dirty="0"/>
              <a:t>The more complex and unpredictable this environment, the more likely it is that top management will let lower-level managers make important decisions because lower-level managers are closer to the problems.</a:t>
            </a:r>
          </a:p>
          <a:p>
            <a:pPr lvl="1"/>
            <a:r>
              <a:rPr lang="en-US" sz="2000" dirty="0"/>
              <a:t>The nature of the decision itself</a:t>
            </a:r>
          </a:p>
          <a:p>
            <a:pPr lvl="2"/>
            <a:r>
              <a:rPr lang="en-US" sz="1800" dirty="0"/>
              <a:t>The riskier or more important the decisions that have to be made, the greater is the tendency to centralize decision making.</a:t>
            </a:r>
          </a:p>
          <a:p>
            <a:pPr lvl="1"/>
            <a:r>
              <a:rPr lang="en-US" sz="2000" dirty="0"/>
              <a:t>The abilities of lower-level managers</a:t>
            </a:r>
          </a:p>
          <a:p>
            <a:pPr lvl="2"/>
            <a:r>
              <a:rPr lang="en-US" sz="1800" dirty="0"/>
              <a:t>If these managers do not have strong decision-making skills, top managers will be reluctant to decentralize.</a:t>
            </a:r>
          </a:p>
          <a:p>
            <a:pPr lvl="1"/>
            <a:r>
              <a:rPr lang="en-US" sz="2000" dirty="0"/>
              <a:t>Traditional practice</a:t>
            </a:r>
          </a:p>
          <a:p>
            <a:pPr lvl="2"/>
            <a:r>
              <a:rPr lang="en-US" sz="1800" dirty="0"/>
              <a:t>A firm that has practiced centralization or decentralization is likely to maintain that same posture in the future.</a:t>
            </a:r>
          </a:p>
        </p:txBody>
      </p:sp>
    </p:spTree>
    <p:extLst>
      <p:ext uri="{BB962C8B-B14F-4D97-AF65-F5344CB8AC3E}">
        <p14:creationId xmlns:p14="http://schemas.microsoft.com/office/powerpoint/2010/main" val="75365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The Span of </a:t>
            </a:r>
            <a:r>
              <a:rPr lang="en-US" dirty="0" smtClean="0"/>
              <a:t>Management</a:t>
            </a:r>
            <a:endParaRPr lang="en-US" sz="1200" dirty="0"/>
          </a:p>
        </p:txBody>
      </p:sp>
      <p:sp>
        <p:nvSpPr>
          <p:cNvPr id="2" name="Text Placeholder 1"/>
          <p:cNvSpPr>
            <a:spLocks noGrp="1"/>
          </p:cNvSpPr>
          <p:nvPr>
            <p:ph type="body" sz="quarter" idx="10"/>
          </p:nvPr>
        </p:nvSpPr>
        <p:spPr/>
        <p:txBody>
          <a:bodyPr/>
          <a:lstStyle/>
          <a:p>
            <a:r>
              <a:rPr lang="en-US" b="1" dirty="0">
                <a:solidFill>
                  <a:srgbClr val="0D9CAC"/>
                </a:solidFill>
              </a:rPr>
              <a:t>Span of management </a:t>
            </a:r>
            <a:r>
              <a:rPr lang="en-US" dirty="0"/>
              <a:t>(or </a:t>
            </a:r>
            <a:r>
              <a:rPr lang="en-US" b="1" dirty="0">
                <a:solidFill>
                  <a:srgbClr val="0D9CAC"/>
                </a:solidFill>
              </a:rPr>
              <a:t>span of control</a:t>
            </a:r>
            <a:r>
              <a:rPr lang="en-US" dirty="0"/>
              <a:t>)</a:t>
            </a:r>
            <a:r>
              <a:rPr lang="en-US" b="1" dirty="0">
                <a:solidFill>
                  <a:srgbClr val="0D9CAC"/>
                </a:solidFill>
              </a:rPr>
              <a:t> </a:t>
            </a:r>
            <a:r>
              <a:rPr lang="en-US" dirty="0"/>
              <a:t>– the number of workers who report directly to one manager</a:t>
            </a:r>
          </a:p>
          <a:p>
            <a:endParaRPr lang="en-US" dirty="0"/>
          </a:p>
          <a:p>
            <a:pPr marL="0" indent="0">
              <a:buNone/>
            </a:pPr>
            <a:r>
              <a:rPr lang="en-US" b="1" dirty="0"/>
              <a:t>Wide and Narrow Spans of Management</a:t>
            </a:r>
          </a:p>
          <a:p>
            <a:r>
              <a:rPr lang="en-US" dirty="0"/>
              <a:t>A </a:t>
            </a:r>
            <a:r>
              <a:rPr lang="en-US" dirty="0">
                <a:solidFill>
                  <a:srgbClr val="0D9CAC"/>
                </a:solidFill>
              </a:rPr>
              <a:t>wide</a:t>
            </a:r>
            <a:r>
              <a:rPr lang="en-US" dirty="0"/>
              <a:t> span of management exists when a manager has a </a:t>
            </a:r>
            <a:r>
              <a:rPr lang="en-US" dirty="0">
                <a:solidFill>
                  <a:srgbClr val="0D9CAC"/>
                </a:solidFill>
              </a:rPr>
              <a:t>larger number </a:t>
            </a:r>
            <a:r>
              <a:rPr lang="en-US" dirty="0"/>
              <a:t>of subordinates.</a:t>
            </a:r>
          </a:p>
          <a:p>
            <a:r>
              <a:rPr lang="en-US" dirty="0"/>
              <a:t>A </a:t>
            </a:r>
            <a:r>
              <a:rPr lang="en-US" dirty="0">
                <a:solidFill>
                  <a:srgbClr val="0D9CAC"/>
                </a:solidFill>
              </a:rPr>
              <a:t>narrow</a:t>
            </a:r>
            <a:r>
              <a:rPr lang="en-US" dirty="0"/>
              <a:t> span exists when the manager has only a </a:t>
            </a:r>
            <a:r>
              <a:rPr lang="en-US" dirty="0">
                <a:solidFill>
                  <a:srgbClr val="0D9CAC"/>
                </a:solidFill>
              </a:rPr>
              <a:t>few</a:t>
            </a:r>
            <a:r>
              <a:rPr lang="en-US" dirty="0"/>
              <a:t> subordinates.</a:t>
            </a:r>
          </a:p>
        </p:txBody>
      </p:sp>
    </p:spTree>
    <p:extLst>
      <p:ext uri="{BB962C8B-B14F-4D97-AF65-F5344CB8AC3E}">
        <p14:creationId xmlns:p14="http://schemas.microsoft.com/office/powerpoint/2010/main" val="373414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7-4</a:t>
            </a:r>
            <a:r>
              <a:rPr lang="en-US" sz="1800" dirty="0"/>
              <a:t>	The Span of Management</a:t>
            </a:r>
            <a:endParaRPr lang="en-US" sz="1400" dirty="0"/>
          </a:p>
        </p:txBody>
      </p:sp>
      <p:pic>
        <p:nvPicPr>
          <p:cNvPr id="5" name="Picture 4" descr="An illustrated side-by-side comparison of the wide and narrow spans of management is shown. At the top of the illustration is the following text: &quot;Several criteria determine whether a firm uses a wide span of management, in which a number of workers report to one manager, or a narrow span, in which a manager supervises only a few workers.&quot;&#10;&#10;On the left side of the illustration, a large rectangle labeled &quot;WIDE SPAN&quot; in all caps is shown. Below the label, inside the rectangle, the characteristics of a wide span of management are listed in a bulleted list: High level of competence in managers and workers; Standard operating procedures; Few new problems. An arrow pointing downward extends from the bottom of the rectangle. Below the arrow is a tree diagram, which has one box branching out into six boxes. The text below the diagram reads &quot;Flat organization.&quot;&#10;&#10;On the right side of the illustration, a large rectangle labeled &quot;NARROW SPAN&quot; in all caps is shown. Below the label, inside the rectangle, the characteristics of a narrow span of management are listed in a bulleted list: Physical dispersion of subordinates; Manager has additional tasks; High level of interaction required between manager and workers; High frequency of new problems. An arrow pointing downward extends from the bottom of the rectangle. Below the arrow is a tree diagram, which has one box branching out into two boxes. Each of the two boxes branch out into two more boxes. The text below the diagram reads &quot;Tall organization.&quot;&#10;" title="Figure 7-4 - The Span of Management"/>
          <p:cNvPicPr>
            <a:picLocks noChangeAspect="1"/>
          </p:cNvPicPr>
          <p:nvPr/>
        </p:nvPicPr>
        <p:blipFill>
          <a:blip r:embed="rId2"/>
          <a:stretch>
            <a:fillRect/>
          </a:stretch>
        </p:blipFill>
        <p:spPr>
          <a:xfrm>
            <a:off x="1333500" y="1143000"/>
            <a:ext cx="6477000" cy="5105401"/>
          </a:xfrm>
          <a:prstGeom prst="rect">
            <a:avLst/>
          </a:prstGeom>
        </p:spPr>
      </p:pic>
    </p:spTree>
    <p:extLst>
      <p:ext uri="{BB962C8B-B14F-4D97-AF65-F5344CB8AC3E}">
        <p14:creationId xmlns:p14="http://schemas.microsoft.com/office/powerpoint/2010/main" val="35034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The Span of </a:t>
            </a:r>
            <a:r>
              <a:rPr lang="en-US" dirty="0" smtClean="0"/>
              <a:t>Management</a:t>
            </a:r>
            <a:endParaRPr lang="en-US" sz="1200" dirty="0"/>
          </a:p>
        </p:txBody>
      </p:sp>
      <p:sp>
        <p:nvSpPr>
          <p:cNvPr id="2" name="Text Placeholder 1"/>
          <p:cNvSpPr>
            <a:spLocks noGrp="1"/>
          </p:cNvSpPr>
          <p:nvPr>
            <p:ph type="body" sz="quarter" idx="10"/>
          </p:nvPr>
        </p:nvSpPr>
        <p:spPr/>
        <p:txBody>
          <a:bodyPr/>
          <a:lstStyle/>
          <a:p>
            <a:pPr marL="0" indent="0">
              <a:buNone/>
            </a:pPr>
            <a:r>
              <a:rPr lang="en-US" b="1" dirty="0"/>
              <a:t>Organizational Height</a:t>
            </a:r>
          </a:p>
          <a:p>
            <a:r>
              <a:rPr lang="en-US" b="1" dirty="0">
                <a:solidFill>
                  <a:srgbClr val="0D9CAC"/>
                </a:solidFill>
              </a:rPr>
              <a:t>Organizational height </a:t>
            </a:r>
            <a:r>
              <a:rPr lang="en-US" dirty="0"/>
              <a:t>– the number of layers, or levels, of management in a firm</a:t>
            </a:r>
          </a:p>
          <a:p>
            <a:pPr lvl="1"/>
            <a:r>
              <a:rPr lang="en-US" dirty="0"/>
              <a:t>If the span of management is wide, </a:t>
            </a:r>
            <a:r>
              <a:rPr lang="en-US" dirty="0">
                <a:solidFill>
                  <a:srgbClr val="0D9CAC"/>
                </a:solidFill>
              </a:rPr>
              <a:t>fewer levels </a:t>
            </a:r>
            <a:r>
              <a:rPr lang="en-US" dirty="0"/>
              <a:t>are needed, and the organization is </a:t>
            </a:r>
            <a:r>
              <a:rPr lang="en-US" dirty="0">
                <a:solidFill>
                  <a:srgbClr val="0D9CAC"/>
                </a:solidFill>
              </a:rPr>
              <a:t>flat</a:t>
            </a:r>
            <a:r>
              <a:rPr lang="en-US" dirty="0"/>
              <a:t>.</a:t>
            </a:r>
          </a:p>
          <a:p>
            <a:pPr lvl="1"/>
            <a:r>
              <a:rPr lang="en-US" dirty="0"/>
              <a:t>If the span of management is narrow, </a:t>
            </a:r>
            <a:r>
              <a:rPr lang="en-US" dirty="0">
                <a:solidFill>
                  <a:srgbClr val="0D9CAC"/>
                </a:solidFill>
              </a:rPr>
              <a:t>more levels </a:t>
            </a:r>
            <a:r>
              <a:rPr lang="en-US" dirty="0"/>
              <a:t>are needed, and the organization is </a:t>
            </a:r>
            <a:r>
              <a:rPr lang="en-US" dirty="0">
                <a:solidFill>
                  <a:srgbClr val="0D9CAC"/>
                </a:solidFill>
              </a:rPr>
              <a:t>tall</a:t>
            </a:r>
            <a:r>
              <a:rPr lang="en-US" dirty="0"/>
              <a:t>.</a:t>
            </a:r>
          </a:p>
        </p:txBody>
      </p:sp>
    </p:spTree>
    <p:extLst>
      <p:ext uri="{BB962C8B-B14F-4D97-AF65-F5344CB8AC3E}">
        <p14:creationId xmlns:p14="http://schemas.microsoft.com/office/powerpoint/2010/main" val="62947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Forms of Organizational Structure</a:t>
            </a:r>
            <a:endParaRPr lang="en-US" sz="1200" dirty="0"/>
          </a:p>
        </p:txBody>
      </p:sp>
      <p:sp>
        <p:nvSpPr>
          <p:cNvPr id="2" name="Text Placeholder 1"/>
          <p:cNvSpPr>
            <a:spLocks noGrp="1"/>
          </p:cNvSpPr>
          <p:nvPr>
            <p:ph type="body" sz="quarter" idx="10"/>
          </p:nvPr>
        </p:nvSpPr>
        <p:spPr/>
        <p:txBody>
          <a:bodyPr/>
          <a:lstStyle/>
          <a:p>
            <a:r>
              <a:rPr lang="en-US" dirty="0"/>
              <a:t>Line structure</a:t>
            </a:r>
          </a:p>
          <a:p>
            <a:r>
              <a:rPr lang="en-US" dirty="0"/>
              <a:t>Line-and-staff structure</a:t>
            </a:r>
          </a:p>
          <a:p>
            <a:r>
              <a:rPr lang="en-US" dirty="0"/>
              <a:t>Matrix structure</a:t>
            </a:r>
          </a:p>
          <a:p>
            <a:r>
              <a:rPr lang="en-US" dirty="0"/>
              <a:t>Network structure</a:t>
            </a:r>
          </a:p>
        </p:txBody>
      </p:sp>
    </p:spTree>
    <p:extLst>
      <p:ext uri="{BB962C8B-B14F-4D97-AF65-F5344CB8AC3E}">
        <p14:creationId xmlns:p14="http://schemas.microsoft.com/office/powerpoint/2010/main" val="162414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Line Structure</a:t>
            </a:r>
            <a:endParaRPr lang="en-US" sz="1200" dirty="0"/>
          </a:p>
        </p:txBody>
      </p:sp>
      <p:sp>
        <p:nvSpPr>
          <p:cNvPr id="2" name="Text Placeholder 1"/>
          <p:cNvSpPr>
            <a:spLocks noGrp="1"/>
          </p:cNvSpPr>
          <p:nvPr>
            <p:ph type="body" sz="quarter" idx="10"/>
          </p:nvPr>
        </p:nvSpPr>
        <p:spPr/>
        <p:txBody>
          <a:bodyPr/>
          <a:lstStyle/>
          <a:p>
            <a:r>
              <a:rPr lang="en-US" sz="2000" b="1" dirty="0">
                <a:solidFill>
                  <a:srgbClr val="0D9CAC"/>
                </a:solidFill>
              </a:rPr>
              <a:t>Line structure </a:t>
            </a:r>
            <a:r>
              <a:rPr lang="en-US" sz="2000" dirty="0"/>
              <a:t>– an organizational structure in which the chain of command goes directly from person to person throughout the organization</a:t>
            </a:r>
          </a:p>
          <a:p>
            <a:pPr lvl="1"/>
            <a:r>
              <a:rPr lang="en-US" sz="1800" dirty="0"/>
              <a:t>A straight line could be drawn down through the levels of management, from the chief executive down to the lowest level in the organization.</a:t>
            </a:r>
          </a:p>
          <a:p>
            <a:r>
              <a:rPr lang="en-US" sz="2000" b="1" dirty="0">
                <a:solidFill>
                  <a:srgbClr val="0D9CAC"/>
                </a:solidFill>
              </a:rPr>
              <a:t>Line managers </a:t>
            </a:r>
            <a:r>
              <a:rPr lang="en-US" sz="2000" dirty="0"/>
              <a:t>– a position in which a person makes decisions and gives orders to subordinates to achieve the organization’s goals</a:t>
            </a:r>
          </a:p>
          <a:p>
            <a:r>
              <a:rPr lang="en-US" sz="2000" dirty="0"/>
              <a:t>Advantage:</a:t>
            </a:r>
          </a:p>
          <a:p>
            <a:pPr lvl="1"/>
            <a:r>
              <a:rPr lang="en-US" sz="1800" dirty="0"/>
              <a:t>Line managers can make decisions quickly with direct accountability because the decision maker only has one supervisor to report to.</a:t>
            </a:r>
          </a:p>
          <a:p>
            <a:r>
              <a:rPr lang="en-US" sz="2000" dirty="0"/>
              <a:t>Disadvantage:</a:t>
            </a:r>
          </a:p>
          <a:p>
            <a:pPr lvl="1"/>
            <a:r>
              <a:rPr lang="en-US" sz="1800" dirty="0"/>
              <a:t>Line managers are responsible for many activities, and therefore must have a wide range of knowledge about all of them.</a:t>
            </a:r>
          </a:p>
          <a:p>
            <a:pPr marL="342900" lvl="1" indent="-342900">
              <a:buClr>
                <a:srgbClr val="9E0025"/>
              </a:buClr>
              <a:buSzPct val="80000"/>
              <a:buFont typeface="Wingdings" pitchFamily="2" charset="2"/>
              <a:buChar char="§"/>
            </a:pPr>
            <a:r>
              <a:rPr lang="en-US" sz="2000" dirty="0">
                <a:ea typeface="+mn-ea"/>
                <a:cs typeface="+mn-cs"/>
              </a:rPr>
              <a:t>Line structures are not very effective in medium- or large-sized organizations.</a:t>
            </a:r>
          </a:p>
        </p:txBody>
      </p:sp>
    </p:spTree>
    <p:extLst>
      <p:ext uri="{BB962C8B-B14F-4D97-AF65-F5344CB8AC3E}">
        <p14:creationId xmlns:p14="http://schemas.microsoft.com/office/powerpoint/2010/main" val="1236806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Line-and-Staff Structure </a:t>
            </a:r>
            <a:r>
              <a:rPr lang="en-US" sz="2000" dirty="0"/>
              <a:t>(slide 1 of 3)</a:t>
            </a:r>
            <a:endParaRPr lang="en-US" sz="3600" dirty="0"/>
          </a:p>
        </p:txBody>
      </p:sp>
      <p:sp>
        <p:nvSpPr>
          <p:cNvPr id="2" name="Text Placeholder 1"/>
          <p:cNvSpPr>
            <a:spLocks noGrp="1"/>
          </p:cNvSpPr>
          <p:nvPr>
            <p:ph type="body" sz="quarter" idx="10"/>
          </p:nvPr>
        </p:nvSpPr>
        <p:spPr/>
        <p:txBody>
          <a:bodyPr/>
          <a:lstStyle/>
          <a:p>
            <a:r>
              <a:rPr lang="en-US" b="1" dirty="0">
                <a:solidFill>
                  <a:srgbClr val="0D9CAC"/>
                </a:solidFill>
              </a:rPr>
              <a:t>Line-and-staff structure </a:t>
            </a:r>
            <a:r>
              <a:rPr lang="en-US" dirty="0"/>
              <a:t>– an organizational structure that utilizes the chain of command from a line structure in combination with the assistance of staff managers</a:t>
            </a:r>
          </a:p>
          <a:p>
            <a:r>
              <a:rPr lang="en-US" b="1" dirty="0">
                <a:solidFill>
                  <a:srgbClr val="0D9CAC"/>
                </a:solidFill>
              </a:rPr>
              <a:t>Staff managers </a:t>
            </a:r>
            <a:r>
              <a:rPr lang="en-US" dirty="0"/>
              <a:t>– a position created to provide support, advice, and expertise within an organization</a:t>
            </a:r>
          </a:p>
        </p:txBody>
      </p:sp>
    </p:spTree>
    <p:extLst>
      <p:ext uri="{BB962C8B-B14F-4D97-AF65-F5344CB8AC3E}">
        <p14:creationId xmlns:p14="http://schemas.microsoft.com/office/powerpoint/2010/main" val="327359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7-5</a:t>
            </a:r>
            <a:r>
              <a:rPr lang="en-US" sz="1800" dirty="0"/>
              <a:t>	Line and Staff Managers</a:t>
            </a:r>
            <a:endParaRPr lang="en-US" sz="1400" dirty="0"/>
          </a:p>
        </p:txBody>
      </p:sp>
      <p:pic>
        <p:nvPicPr>
          <p:cNvPr id="5" name="Picture 4" descr="A tree diagram used to illustrate the line-and-staff structure is shown. At the top of the illustration is the following text: &quot;A line manager has direct responsibility for achieving the company's goals and is in the direct chain of command. A staff manager supports and advises the line managers.&quot;&#10;&#10;At the top-center of the diagram is a box labeled &quot;President.&quot; The word &quot;LINE&quot; in all caps is shown above the box. A vertical line extends from the bottom of the box to a horizontal line. Two broken lines are shown extending from the right of the vertical line. To the right of the first broken line is a rectangle labeled &quot;Director of legal services.&quot; To the right of the second broken line is a rectangle labeled &quot;Director of public affairs.&quot; The word &quot;STAFF&quot; is shown above these two rectangles.&#10;&#10;The &quot;President&quot; component branches out into two boxes. From left to right, the first box is labeled &quot;Vice president, marketing&quot; and the second box is labeled &quot;Vice president, finance.&quot;&#10;&#10;The “Vice president, marketing” component branches out into two boxes, each labeled &quot;Regional sales manager.&quot; &#10;&#10;A vertical line extends from the bottom of the “Vice president, finance” box and leads to a box labeled &quot;Accounting department manager.&quot;&#10;" title="Figure 7-5 - Line and Staff Managers"/>
          <p:cNvPicPr>
            <a:picLocks noChangeAspect="1"/>
          </p:cNvPicPr>
          <p:nvPr/>
        </p:nvPicPr>
        <p:blipFill>
          <a:blip r:embed="rId2"/>
          <a:stretch>
            <a:fillRect/>
          </a:stretch>
        </p:blipFill>
        <p:spPr>
          <a:xfrm>
            <a:off x="1295400" y="1219200"/>
            <a:ext cx="6477001" cy="5181601"/>
          </a:xfrm>
          <a:prstGeom prst="rect">
            <a:avLst/>
          </a:prstGeom>
        </p:spPr>
      </p:pic>
    </p:spTree>
    <p:extLst>
      <p:ext uri="{BB962C8B-B14F-4D97-AF65-F5344CB8AC3E}">
        <p14:creationId xmlns:p14="http://schemas.microsoft.com/office/powerpoint/2010/main" val="331358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Line-and-Staff Structure </a:t>
            </a:r>
            <a:r>
              <a:rPr lang="en-US" sz="2000" dirty="0"/>
              <a:t>(slide 2 of 3)</a:t>
            </a:r>
            <a:endParaRPr lang="en-US" sz="3600" dirty="0"/>
          </a:p>
        </p:txBody>
      </p:sp>
      <p:sp>
        <p:nvSpPr>
          <p:cNvPr id="2" name="Text Placeholder 1"/>
          <p:cNvSpPr>
            <a:spLocks noGrp="1"/>
          </p:cNvSpPr>
          <p:nvPr>
            <p:ph type="body" sz="quarter" idx="10"/>
          </p:nvPr>
        </p:nvSpPr>
        <p:spPr/>
        <p:txBody>
          <a:bodyPr/>
          <a:lstStyle/>
          <a:p>
            <a:r>
              <a:rPr lang="en-US" sz="2400" b="1" dirty="0">
                <a:solidFill>
                  <a:srgbClr val="0D9CAC"/>
                </a:solidFill>
              </a:rPr>
              <a:t>Line managers </a:t>
            </a:r>
            <a:r>
              <a:rPr lang="en-US" sz="2400" dirty="0"/>
              <a:t>have line authority.</a:t>
            </a:r>
          </a:p>
          <a:p>
            <a:pPr lvl="1"/>
            <a:r>
              <a:rPr lang="en-US" sz="2000" dirty="0"/>
              <a:t>Line authority – the ability to make decisions and issue directives relating to the organization’s goals</a:t>
            </a:r>
          </a:p>
          <a:p>
            <a:pPr marL="342900" lvl="1" indent="-342900">
              <a:buClr>
                <a:srgbClr val="9E0025"/>
              </a:buClr>
              <a:buSzPct val="80000"/>
              <a:buFont typeface="Wingdings" pitchFamily="2" charset="2"/>
              <a:buChar char="§"/>
            </a:pPr>
            <a:r>
              <a:rPr lang="en-US" b="1" dirty="0">
                <a:solidFill>
                  <a:srgbClr val="0D9CAC"/>
                </a:solidFill>
              </a:rPr>
              <a:t>Staff managers </a:t>
            </a:r>
            <a:r>
              <a:rPr lang="en-US" dirty="0"/>
              <a:t>have either advisory authority or functional authority.</a:t>
            </a:r>
          </a:p>
          <a:p>
            <a:pPr lvl="1">
              <a:buSzPct val="80000"/>
            </a:pPr>
            <a:r>
              <a:rPr lang="en-US" sz="2000" dirty="0"/>
              <a:t>Advisory authority – the expectation that line managers will consult the appropriate staff manager when making decisions</a:t>
            </a:r>
          </a:p>
          <a:p>
            <a:pPr lvl="1">
              <a:buSzPct val="80000"/>
            </a:pPr>
            <a:r>
              <a:rPr lang="en-US" sz="2000" dirty="0"/>
              <a:t>Functional authority – the authority of staff managers to make decisions and issue directives about their areas of expertise</a:t>
            </a:r>
          </a:p>
          <a:p>
            <a:pPr marL="342900" lvl="1" indent="-342900">
              <a:buClr>
                <a:srgbClr val="9E0025"/>
              </a:buClr>
              <a:buSzPct val="80000"/>
              <a:buFont typeface="Wingdings" pitchFamily="2" charset="2"/>
              <a:buChar char="§"/>
            </a:pPr>
            <a:r>
              <a:rPr lang="en-US" dirty="0"/>
              <a:t>Staff managers in a line-and-staff structure tend to have access to more information than line managers.</a:t>
            </a:r>
          </a:p>
        </p:txBody>
      </p:sp>
    </p:spTree>
    <p:extLst>
      <p:ext uri="{BB962C8B-B14F-4D97-AF65-F5344CB8AC3E}">
        <p14:creationId xmlns:p14="http://schemas.microsoft.com/office/powerpoint/2010/main" val="161561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What Is an </a:t>
            </a:r>
            <a:r>
              <a:rPr lang="en-US" sz="3600" dirty="0" smtClean="0"/>
              <a:t>Organization?</a:t>
            </a:r>
            <a:endParaRPr lang="en-US" sz="3600" dirty="0"/>
          </a:p>
        </p:txBody>
      </p:sp>
      <p:sp>
        <p:nvSpPr>
          <p:cNvPr id="2" name="Text Placeholder 1"/>
          <p:cNvSpPr>
            <a:spLocks noGrp="1"/>
          </p:cNvSpPr>
          <p:nvPr>
            <p:ph type="body" sz="quarter" idx="10"/>
          </p:nvPr>
        </p:nvSpPr>
        <p:spPr>
          <a:xfrm>
            <a:off x="457200" y="1219200"/>
            <a:ext cx="8229600" cy="4876800"/>
          </a:xfrm>
        </p:spPr>
        <p:txBody>
          <a:bodyPr/>
          <a:lstStyle/>
          <a:p>
            <a:r>
              <a:rPr lang="en-US" sz="2000" b="1" dirty="0">
                <a:solidFill>
                  <a:srgbClr val="0D9CAC"/>
                </a:solidFill>
              </a:rPr>
              <a:t>Organization </a:t>
            </a:r>
            <a:r>
              <a:rPr lang="en-US" sz="2000" dirty="0"/>
              <a:t>– a group of two or more people working together to achieve a common set of goals</a:t>
            </a:r>
          </a:p>
          <a:p>
            <a:pPr lvl="1"/>
            <a:r>
              <a:rPr lang="en-US" sz="2000" dirty="0"/>
              <a:t>Examples: a neighborhood dry cleaner owned and operated by a husband-and-wife team, IBM, Home Depot</a:t>
            </a:r>
          </a:p>
          <a:p>
            <a:r>
              <a:rPr lang="en-US" sz="2000" b="1" dirty="0" smtClean="0">
                <a:solidFill>
                  <a:srgbClr val="0D9CAC"/>
                </a:solidFill>
              </a:rPr>
              <a:t>Organization </a:t>
            </a:r>
            <a:r>
              <a:rPr lang="en-US" sz="2000" b="1" dirty="0">
                <a:solidFill>
                  <a:srgbClr val="0D9CAC"/>
                </a:solidFill>
              </a:rPr>
              <a:t>chart </a:t>
            </a:r>
            <a:r>
              <a:rPr lang="en-US" sz="2000" dirty="0"/>
              <a:t>– a diagram that represents the positions and relationships within an </a:t>
            </a:r>
            <a:r>
              <a:rPr lang="en-US" sz="2000" dirty="0" smtClean="0"/>
              <a:t>organization</a:t>
            </a:r>
          </a:p>
          <a:p>
            <a:pPr lvl="1"/>
            <a:r>
              <a:rPr lang="en-US" sz="2000" dirty="0"/>
              <a:t>The chain of command can be short or long, depending on the organization’s size.</a:t>
            </a:r>
          </a:p>
          <a:p>
            <a:pPr lvl="1"/>
            <a:r>
              <a:rPr lang="en-US" sz="2000" dirty="0"/>
              <a:t>Not everyone who works for an organization is part of the direct chain of command, such as those who hold advisory, or staff, positions.</a:t>
            </a:r>
            <a:endParaRPr lang="en-US" sz="2000" dirty="0"/>
          </a:p>
          <a:p>
            <a:r>
              <a:rPr lang="en-US" sz="2000" b="1" dirty="0" smtClean="0">
                <a:solidFill>
                  <a:srgbClr val="0D9CAC"/>
                </a:solidFill>
              </a:rPr>
              <a:t>Chain </a:t>
            </a:r>
            <a:r>
              <a:rPr lang="en-US" sz="2000" b="1" dirty="0">
                <a:solidFill>
                  <a:srgbClr val="0D9CAC"/>
                </a:solidFill>
              </a:rPr>
              <a:t>of command </a:t>
            </a:r>
            <a:r>
              <a:rPr lang="en-US" sz="2000" dirty="0"/>
              <a:t>– the line of authority that extends from the highest to the lowest levels of an </a:t>
            </a:r>
            <a:r>
              <a:rPr lang="en-US" sz="2000" dirty="0" smtClean="0"/>
              <a:t>organization</a:t>
            </a:r>
          </a:p>
          <a:p>
            <a:r>
              <a:rPr lang="en-US" sz="2000" b="1" dirty="0" smtClean="0">
                <a:solidFill>
                  <a:srgbClr val="0D9CAC"/>
                </a:solidFill>
              </a:rPr>
              <a:t>Hierarchy</a:t>
            </a:r>
            <a:r>
              <a:rPr lang="en-US" sz="2000" dirty="0" smtClean="0"/>
              <a:t> - </a:t>
            </a:r>
            <a:r>
              <a:rPr lang="en-US" sz="2000" dirty="0" smtClean="0"/>
              <a:t>A system in which one person is at the top of an organization and there is a ranked or sequential ordering from the top down.</a:t>
            </a:r>
            <a:endParaRPr lang="en-US" sz="2000" dirty="0"/>
          </a:p>
          <a:p>
            <a:pPr lvl="1"/>
            <a:endParaRPr lang="en-US" sz="2000" dirty="0"/>
          </a:p>
        </p:txBody>
      </p:sp>
      <p:sp>
        <p:nvSpPr>
          <p:cNvPr id="5" name="TextBox 4"/>
          <p:cNvSpPr txBox="1"/>
          <p:nvPr/>
        </p:nvSpPr>
        <p:spPr>
          <a:xfrm>
            <a:off x="8204283" y="7379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796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Line-and-Staff Structure </a:t>
            </a:r>
            <a:r>
              <a:rPr lang="en-US" sz="2000" dirty="0"/>
              <a:t>(slide 3 of 3)</a:t>
            </a:r>
            <a:endParaRPr lang="en-US" sz="36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dirty="0">
                <a:ea typeface="+mn-ea"/>
                <a:cs typeface="+mn-cs"/>
              </a:rPr>
              <a:t>Conflict between line managers and staff managers is fairly common.</a:t>
            </a:r>
          </a:p>
          <a:p>
            <a:pPr lvl="1">
              <a:buSzPct val="80000"/>
            </a:pPr>
            <a:r>
              <a:rPr lang="en-US" dirty="0"/>
              <a:t>Ways to minimize the likelihood of conflict:</a:t>
            </a:r>
          </a:p>
          <a:p>
            <a:pPr lvl="2">
              <a:buSzPct val="80000"/>
            </a:pPr>
            <a:r>
              <a:rPr lang="en-US" dirty="0"/>
              <a:t>Integrate line and staff managers into one team.</a:t>
            </a:r>
          </a:p>
          <a:p>
            <a:pPr lvl="2">
              <a:buSzPct val="80000"/>
            </a:pPr>
            <a:r>
              <a:rPr lang="en-US" dirty="0"/>
              <a:t>Ensure that the areas of responsibility of line and staff managers are clearly defined.</a:t>
            </a:r>
          </a:p>
          <a:p>
            <a:pPr lvl="2">
              <a:buSzPct val="80000"/>
            </a:pPr>
            <a:r>
              <a:rPr lang="en-US" dirty="0"/>
              <a:t>Hold both line and staff managers accountable for the results of their activities.</a:t>
            </a:r>
          </a:p>
        </p:txBody>
      </p:sp>
    </p:spTree>
    <p:extLst>
      <p:ext uri="{BB962C8B-B14F-4D97-AF65-F5344CB8AC3E}">
        <p14:creationId xmlns:p14="http://schemas.microsoft.com/office/powerpoint/2010/main" val="1060489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Matrix Structure </a:t>
            </a:r>
            <a:r>
              <a:rPr lang="en-US" sz="2000" dirty="0"/>
              <a:t>(slide 1 of 2)</a:t>
            </a:r>
            <a:endParaRPr lang="en-US" sz="1200" dirty="0"/>
          </a:p>
        </p:txBody>
      </p:sp>
      <p:sp>
        <p:nvSpPr>
          <p:cNvPr id="2" name="Text Placeholder 1"/>
          <p:cNvSpPr>
            <a:spLocks noGrp="1"/>
          </p:cNvSpPr>
          <p:nvPr>
            <p:ph type="body" sz="quarter" idx="10"/>
          </p:nvPr>
        </p:nvSpPr>
        <p:spPr/>
        <p:txBody>
          <a:bodyPr/>
          <a:lstStyle/>
          <a:p>
            <a:r>
              <a:rPr lang="en-US" sz="2400" b="1" dirty="0">
                <a:solidFill>
                  <a:srgbClr val="0D9CAC"/>
                </a:solidFill>
              </a:rPr>
              <a:t>Matrix structure </a:t>
            </a:r>
            <a:r>
              <a:rPr lang="en-US" sz="2400" dirty="0"/>
              <a:t>– an organizational structure that combines vertical and horizontal lines of authority, usually by superimposing product departmentalization on a functionally departmentalized organization</a:t>
            </a:r>
          </a:p>
          <a:p>
            <a:r>
              <a:rPr lang="en-US" sz="2400" b="1" dirty="0">
                <a:solidFill>
                  <a:srgbClr val="0D9CAC"/>
                </a:solidFill>
              </a:rPr>
              <a:t>Cross-functional team </a:t>
            </a:r>
            <a:r>
              <a:rPr lang="en-US" sz="2400" dirty="0"/>
              <a:t>– a team of individuals with varying specialties, expertise, and skills that are brought together to achieve a common task</a:t>
            </a:r>
          </a:p>
          <a:p>
            <a:pPr lvl="1"/>
            <a:r>
              <a:rPr lang="en-US" sz="2000" dirty="0"/>
              <a:t>Project manager – the manager in charge of a cross-functional team</a:t>
            </a:r>
          </a:p>
          <a:p>
            <a:pPr lvl="2"/>
            <a:r>
              <a:rPr lang="en-US" sz="1800" dirty="0"/>
              <a:t>Any individual who is working with the team reports to </a:t>
            </a:r>
            <a:r>
              <a:rPr lang="en-US" sz="1800" u="sng" dirty="0"/>
              <a:t>both</a:t>
            </a:r>
            <a:r>
              <a:rPr lang="en-US" sz="1800" dirty="0"/>
              <a:t> the project manager and the individual’s superior in the functional department.</a:t>
            </a:r>
          </a:p>
          <a:p>
            <a:pPr lvl="1"/>
            <a:r>
              <a:rPr lang="en-US" sz="2000" dirty="0"/>
              <a:t>Cross-functional team projects may be temporary and disbanded once the mission is accomplished, or they may be permanent.</a:t>
            </a:r>
          </a:p>
        </p:txBody>
      </p:sp>
    </p:spTree>
    <p:extLst>
      <p:ext uri="{BB962C8B-B14F-4D97-AF65-F5344CB8AC3E}">
        <p14:creationId xmlns:p14="http://schemas.microsoft.com/office/powerpoint/2010/main" val="255402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7-6</a:t>
            </a:r>
            <a:r>
              <a:rPr lang="en-US" sz="1800" dirty="0"/>
              <a:t>	A Matrix Structure</a:t>
            </a:r>
            <a:endParaRPr lang="en-US" sz="1400" dirty="0"/>
          </a:p>
        </p:txBody>
      </p:sp>
      <p:pic>
        <p:nvPicPr>
          <p:cNvPr id="5" name="Picture 4" descr="A tree diagram used to illustrate a matrix structure is shown. At the top of the illustration is the following text: &quot;A matrix is usually the result of combining product departmentalization with function departmentalization. It is a complex structure in which employees have more than one supervisor.&quot;&#10;&#10;At the top-center of the diagram is a box labeled &quot;CEO.&quot; The &quot;CEO&quot; component branches out into four boxes. From left to right, the first box is labeled &quot;Vice president, engineering&quot;; the second box is labeled &quot;Vice president, production&quot;; the third box is labeled &quot;Vice president, finance&quot;; and the fourth box is labeled &quot;Vice president, marketing.&quot;&#10;&#10;Below this, on the left side of the illustration, are three boxes stacked vertically. The first box is labeled &quot;Project manager A&quot;; the second box is labeled &quot;Project manager B&quot;; and the third box is labeled &quot;Project manager C.&quot; A horizontal line extends from the right side of each of these boxes to three long rectangles. The three rectangles span the width of the four boxes of the &quot;CEO&quot; component. Each rectangle has a human symbol lined up under each of the four boxes. The human symbols represent &quot;Employees.&quot; Thus, there are four human symbols in each rectangle for a total of twelve human symbols (Employees) within the three rectangles.&#10;&#10;A vertical line extends from the bottom of the box labeled &quot;Vice president, engineering&quot; to the first human symbol (employee) in the shaded rectangle next to the &quot;Project manager A&quot; box. A vertical line extends from the bottom of this human symbol (employee) to the first human symbol (employee) in the shaded rectangle next to the &quot;Project manager B&quot; box. A vertical line extends from the bottom of this human symbol (employee) to the first human symbol (employee) in the shaded rectangle next to the &quot;Project manager C&quot; box.&#10;&#10;A vertical line extends from the bottom of the box labeled &quot;Vice president, production&quot; to the second human symbol (employee) in the shaded rectangle next to the &quot;Project manager A&quot; box. A vertical line extends from the bottom of this human symbol (employee) to the second human symbol (employee) in the shaded rectangle next to the &quot;Project manager B&quot; box. A vertical line extends from the bottom of this human symbol (employee) to the second human symbol (employee) in the shaded rectangle next to the &quot;Project manager C&quot; box.&#10;&#10;A vertical line extends from the bottom of the box labeled &quot;Vice president, finance&quot; to the third human symbol (employee) in the shaded rectangle next to the &quot;Project manager A&quot; box. A vertical line extends from the bottom of this human symbol (employee) to the third human symbol (employee) in the shaded rectangle next to the &quot;Project manager B&quot; box. A vertical line extends from the bottom of this human symbol (employee) to the third human symbol (employee) in the shaded rectangle next to the &quot;Project manager C&quot; box.&#10;&#10;A vertical line extends from the bottom of the box labeled &quot;Vice president, marketing&quot; to the fourth human symbol (employee) in the shaded rectangle next to the &quot;Project manager A&quot; box. A vertical line extends from the bottom of this human symbol (employee) to the fourth human symbol (employee) in the shaded rectangle next to the &quot;Project manager B&quot; box. A vertical line extends from the bottom of this human symbol (employee) to the fourth human symbol (employee) in the shaded rectangle next to the &quot;Project manager C&quot; box.&#10;&#10;The second employee in the rectangle that corresponds with &quot;Project manager A&quot;; the second, third, and fourth employees in the rectangle that corresponds with &quot;Project manager B&quot;; and the fourth employee in the rectangle that corresponds with &quot;Project manager C&quot; are all outlined in green.&#10;" title="Figure 7-6 - A Matrix Structure"/>
          <p:cNvPicPr>
            <a:picLocks noChangeAspect="1"/>
          </p:cNvPicPr>
          <p:nvPr/>
        </p:nvPicPr>
        <p:blipFill>
          <a:blip r:embed="rId2"/>
          <a:stretch>
            <a:fillRect/>
          </a:stretch>
        </p:blipFill>
        <p:spPr>
          <a:xfrm>
            <a:off x="1257300" y="1155526"/>
            <a:ext cx="6629400" cy="5181600"/>
          </a:xfrm>
          <a:prstGeom prst="rect">
            <a:avLst/>
          </a:prstGeom>
        </p:spPr>
      </p:pic>
    </p:spTree>
    <p:extLst>
      <p:ext uri="{BB962C8B-B14F-4D97-AF65-F5344CB8AC3E}">
        <p14:creationId xmlns:p14="http://schemas.microsoft.com/office/powerpoint/2010/main" val="245452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Matrix Structure </a:t>
            </a:r>
            <a:r>
              <a:rPr lang="en-US" sz="2000" dirty="0"/>
              <a:t>(slide 2 of 2)</a:t>
            </a:r>
            <a:endParaRPr lang="en-US" sz="1200" dirty="0"/>
          </a:p>
        </p:txBody>
      </p:sp>
      <p:sp>
        <p:nvSpPr>
          <p:cNvPr id="2" name="Text Placeholder 1"/>
          <p:cNvSpPr>
            <a:spLocks noGrp="1"/>
          </p:cNvSpPr>
          <p:nvPr>
            <p:ph type="body" sz="quarter" idx="10"/>
          </p:nvPr>
        </p:nvSpPr>
        <p:spPr/>
        <p:txBody>
          <a:bodyPr/>
          <a:lstStyle/>
          <a:p>
            <a:r>
              <a:rPr lang="en-US" sz="2000" dirty="0"/>
              <a:t>Advantages:</a:t>
            </a:r>
          </a:p>
          <a:p>
            <a:pPr lvl="1"/>
            <a:r>
              <a:rPr lang="en-US" sz="1800" dirty="0"/>
              <a:t>Adds flexibility</a:t>
            </a:r>
          </a:p>
          <a:p>
            <a:pPr lvl="1"/>
            <a:r>
              <a:rPr lang="en-US" sz="1800" dirty="0"/>
              <a:t>Increases productivity</a:t>
            </a:r>
          </a:p>
          <a:p>
            <a:pPr lvl="1"/>
            <a:r>
              <a:rPr lang="en-US" sz="1800" dirty="0"/>
              <a:t>Raises morale</a:t>
            </a:r>
          </a:p>
          <a:p>
            <a:pPr lvl="1"/>
            <a:r>
              <a:rPr lang="en-US" sz="1800" dirty="0"/>
              <a:t>Nurtures creativity and innovation</a:t>
            </a:r>
          </a:p>
          <a:p>
            <a:pPr lvl="1"/>
            <a:r>
              <a:rPr lang="en-US" sz="1800" dirty="0"/>
              <a:t>Personal development experienced by employees</a:t>
            </a:r>
          </a:p>
        </p:txBody>
      </p:sp>
      <p:sp>
        <p:nvSpPr>
          <p:cNvPr id="3" name="Text Placeholder 2"/>
          <p:cNvSpPr>
            <a:spLocks noGrp="1"/>
          </p:cNvSpPr>
          <p:nvPr>
            <p:ph type="body" sz="quarter" idx="11"/>
          </p:nvPr>
        </p:nvSpPr>
        <p:spPr/>
        <p:txBody>
          <a:bodyPr/>
          <a:lstStyle/>
          <a:p>
            <a:pPr marL="342900" lvl="1" indent="-342900">
              <a:buClr>
                <a:srgbClr val="9E0025"/>
              </a:buClr>
              <a:buSzPct val="80000"/>
              <a:buFont typeface="Wingdings" pitchFamily="2" charset="2"/>
              <a:buChar char="§"/>
            </a:pPr>
            <a:r>
              <a:rPr lang="en-US" sz="2000" dirty="0"/>
              <a:t>Disadvantages:</a:t>
            </a:r>
          </a:p>
          <a:p>
            <a:pPr lvl="1"/>
            <a:r>
              <a:rPr lang="en-US" sz="1800" dirty="0"/>
              <a:t>Chain of command conflicts</a:t>
            </a:r>
          </a:p>
          <a:p>
            <a:pPr lvl="1"/>
            <a:r>
              <a:rPr lang="en-US" sz="1800" dirty="0"/>
              <a:t>May take longer to resolve problems and issues</a:t>
            </a:r>
          </a:p>
          <a:p>
            <a:pPr lvl="1"/>
            <a:r>
              <a:rPr lang="en-US" sz="1800" dirty="0"/>
              <a:t>Personality clashes</a:t>
            </a:r>
          </a:p>
          <a:p>
            <a:pPr lvl="1"/>
            <a:r>
              <a:rPr lang="en-US" sz="1800" dirty="0"/>
              <a:t>Poor communication</a:t>
            </a:r>
          </a:p>
          <a:p>
            <a:pPr lvl="1"/>
            <a:r>
              <a:rPr lang="en-US" sz="1800" dirty="0"/>
              <a:t>Undefined individual roles</a:t>
            </a:r>
          </a:p>
          <a:p>
            <a:pPr lvl="1"/>
            <a:r>
              <a:rPr lang="en-US" sz="1800" dirty="0"/>
              <a:t>Unclear responsibilities</a:t>
            </a:r>
          </a:p>
          <a:p>
            <a:pPr lvl="1"/>
            <a:r>
              <a:rPr lang="en-US" sz="1800" dirty="0"/>
              <a:t>Difficulties in finding ways to reward individual and team performance simultaneously</a:t>
            </a:r>
          </a:p>
          <a:p>
            <a:pPr lvl="1"/>
            <a:r>
              <a:rPr lang="en-US" sz="1800" dirty="0"/>
              <a:t>Expensive to maintain</a:t>
            </a:r>
          </a:p>
        </p:txBody>
      </p:sp>
    </p:spTree>
    <p:extLst>
      <p:ext uri="{BB962C8B-B14F-4D97-AF65-F5344CB8AC3E}">
        <p14:creationId xmlns:p14="http://schemas.microsoft.com/office/powerpoint/2010/main" val="3838889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The Network Structure</a:t>
            </a:r>
            <a:endParaRPr lang="en-US" sz="3600" dirty="0"/>
          </a:p>
        </p:txBody>
      </p:sp>
      <p:sp>
        <p:nvSpPr>
          <p:cNvPr id="2" name="Text Placeholder 1"/>
          <p:cNvSpPr>
            <a:spLocks noGrp="1"/>
          </p:cNvSpPr>
          <p:nvPr>
            <p:ph type="body" sz="quarter" idx="10"/>
          </p:nvPr>
        </p:nvSpPr>
        <p:spPr/>
        <p:txBody>
          <a:bodyPr/>
          <a:lstStyle/>
          <a:p>
            <a:r>
              <a:rPr lang="en-US" sz="2000" b="1" dirty="0">
                <a:solidFill>
                  <a:srgbClr val="0D9CAC"/>
                </a:solidFill>
              </a:rPr>
              <a:t>Network structure </a:t>
            </a:r>
            <a:r>
              <a:rPr lang="en-US" sz="2000" dirty="0"/>
              <a:t>(virtual organization) – an organizational structure in which administration is the primary function, and most other functions are contracted out to other firms</a:t>
            </a:r>
          </a:p>
          <a:p>
            <a:r>
              <a:rPr lang="en-US" sz="2000" dirty="0"/>
              <a:t>This type of organization has a few permanent employees consisting of top management and hourly clerical workers.</a:t>
            </a:r>
          </a:p>
          <a:p>
            <a:r>
              <a:rPr lang="en-US" sz="2000" dirty="0"/>
              <a:t>Leased facilities and equipment, as well as temporary workers, are increased or decreased as the organization’s needs change.</a:t>
            </a:r>
          </a:p>
          <a:p>
            <a:r>
              <a:rPr lang="en-US" sz="2000" dirty="0"/>
              <a:t>Advantages:</a:t>
            </a:r>
          </a:p>
          <a:p>
            <a:pPr lvl="1"/>
            <a:r>
              <a:rPr lang="en-US" sz="1800" dirty="0"/>
              <a:t>Flexibility that allows organizations to adjust quickly to changes</a:t>
            </a:r>
          </a:p>
          <a:p>
            <a:pPr lvl="1"/>
            <a:r>
              <a:rPr lang="en-US" sz="1800" dirty="0"/>
              <a:t>More likely to survive the loss of an important member</a:t>
            </a:r>
          </a:p>
          <a:p>
            <a:r>
              <a:rPr lang="en-US" sz="2000" dirty="0"/>
              <a:t>Disadvantages:</a:t>
            </a:r>
          </a:p>
          <a:p>
            <a:pPr lvl="1"/>
            <a:r>
              <a:rPr lang="en-US" sz="1800" dirty="0"/>
              <a:t>Lack of control over quality of work</a:t>
            </a:r>
          </a:p>
          <a:p>
            <a:pPr lvl="1"/>
            <a:r>
              <a:rPr lang="en-US" sz="1800" dirty="0"/>
              <a:t>Low morale and high turnover among hourly workers</a:t>
            </a:r>
          </a:p>
          <a:p>
            <a:pPr lvl="1"/>
            <a:r>
              <a:rPr lang="en-US" sz="1800" dirty="0"/>
              <a:t>Lack of a clear hierarchy</a:t>
            </a:r>
          </a:p>
        </p:txBody>
      </p:sp>
    </p:spTree>
    <p:extLst>
      <p:ext uri="{BB962C8B-B14F-4D97-AF65-F5344CB8AC3E}">
        <p14:creationId xmlns:p14="http://schemas.microsoft.com/office/powerpoint/2010/main" val="117615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Corporate Culture</a:t>
            </a:r>
          </a:p>
        </p:txBody>
      </p:sp>
      <p:sp>
        <p:nvSpPr>
          <p:cNvPr id="2" name="Text Placeholder 1"/>
          <p:cNvSpPr>
            <a:spLocks noGrp="1"/>
          </p:cNvSpPr>
          <p:nvPr>
            <p:ph type="body" sz="quarter" idx="10"/>
          </p:nvPr>
        </p:nvSpPr>
        <p:spPr/>
        <p:txBody>
          <a:bodyPr/>
          <a:lstStyle/>
          <a:p>
            <a:r>
              <a:rPr lang="en-US" sz="2000" b="1" dirty="0">
                <a:solidFill>
                  <a:srgbClr val="0D9CAC"/>
                </a:solidFill>
              </a:rPr>
              <a:t>Corporate culture </a:t>
            </a:r>
            <a:r>
              <a:rPr lang="en-US" sz="2000" dirty="0"/>
              <a:t>– the inner rites, rituals, heroes, and values of a firm</a:t>
            </a:r>
          </a:p>
          <a:p>
            <a:r>
              <a:rPr lang="en-US" sz="2000" dirty="0"/>
              <a:t>An organization’s culture has a powerful influence on how employees think and act.</a:t>
            </a:r>
          </a:p>
          <a:p>
            <a:r>
              <a:rPr lang="en-US" sz="2000" dirty="0"/>
              <a:t>It also can determine public perception of the organization.</a:t>
            </a:r>
          </a:p>
          <a:p>
            <a:r>
              <a:rPr lang="en-US" sz="2000" dirty="0"/>
              <a:t>Common corporate culture indicators:</a:t>
            </a:r>
          </a:p>
          <a:p>
            <a:pPr lvl="1"/>
            <a:r>
              <a:rPr lang="en-US" sz="1800" dirty="0"/>
              <a:t>Physical setting (building or office layouts)</a:t>
            </a:r>
          </a:p>
          <a:p>
            <a:pPr lvl="1"/>
            <a:r>
              <a:rPr lang="en-US" sz="1800" dirty="0"/>
              <a:t>What the company says about its corporate culture (in advertising or news releases)</a:t>
            </a:r>
          </a:p>
          <a:p>
            <a:pPr lvl="1"/>
            <a:r>
              <a:rPr lang="en-US" sz="1800" dirty="0"/>
              <a:t>How the company greets guests (formal or informal reception areas)</a:t>
            </a:r>
          </a:p>
          <a:p>
            <a:pPr lvl="1"/>
            <a:r>
              <a:rPr lang="en-US" sz="1800" dirty="0"/>
              <a:t>How employees spend their time (working alone in an office or working with others)</a:t>
            </a:r>
          </a:p>
        </p:txBody>
      </p:sp>
    </p:spTree>
    <p:extLst>
      <p:ext uri="{BB962C8B-B14F-4D97-AF65-F5344CB8AC3E}">
        <p14:creationId xmlns:p14="http://schemas.microsoft.com/office/powerpoint/2010/main" val="38659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7-7</a:t>
            </a:r>
            <a:r>
              <a:rPr lang="en-US" sz="1800" dirty="0"/>
              <a:t>	Types of Corporate Culture</a:t>
            </a:r>
            <a:endParaRPr lang="en-US" sz="1400" dirty="0"/>
          </a:p>
        </p:txBody>
      </p:sp>
      <p:pic>
        <p:nvPicPr>
          <p:cNvPr id="5" name="Picture 4" descr="A 2 × 2 grid illustrates the four types of corporate culture. At the top of the illustration is the following text: &quot;Which corporate culture would you choose?&quot;&#10;&#10;To the left of the grid is an arrow pointing upward that extends to the top of the grid. The arrow is labeled &quot;Sociability.&quot; At the end of the arrow is the word &quot;High.&quot;&#10;&#10;The cell in the top-left corner of the grid is labeled &quot;Networked Culture&quot; and contains the following bulleted points: Extrovert energized by relationships; Tolerant of ambiguities and have low needs for structure; Can spot politics and act to stop &quot;negative&quot; politics; Consider yourself easygoing, affable, and loyal to others.&#10;&#10;The cell in the top-right corner of the grid is labeled &quot;Communal Culture&quot; and contains the following bulleted points: You consider yourself passionate; Strong need to identify with something bigger than yourself; You enjoy being in teams; Prepared to make sacrifices for the greater good.&#10;&#10;The cell in the lower-left corner of the grid is labeled &quot;Fragmented Culture&quot; and contains the following bulleted points: Are a reflective and self-contained introvert; Have a high autonomy drive and strong desire to work independently; Have a strong sense of self.&#10;&#10;The cell in the lower-right corner of the grid is labeled &quot;Mercenary Culture&quot; and contains the following bulleted points: Goal-oriented and have an obsessive desire to complete tasks; Thrive on competitive energy; Keep &quot;relationships&quot; out of work—develop them." title="Figure 7-7 - Types of Corporate Culture"/>
          <p:cNvPicPr>
            <a:picLocks noChangeAspect="1"/>
          </p:cNvPicPr>
          <p:nvPr/>
        </p:nvPicPr>
        <p:blipFill>
          <a:blip r:embed="rId2"/>
          <a:stretch>
            <a:fillRect/>
          </a:stretch>
        </p:blipFill>
        <p:spPr>
          <a:xfrm>
            <a:off x="457200" y="1371600"/>
            <a:ext cx="8229600" cy="4800600"/>
          </a:xfrm>
          <a:prstGeom prst="rect">
            <a:avLst/>
          </a:prstGeom>
        </p:spPr>
      </p:pic>
    </p:spTree>
    <p:extLst>
      <p:ext uri="{BB962C8B-B14F-4D97-AF65-F5344CB8AC3E}">
        <p14:creationId xmlns:p14="http://schemas.microsoft.com/office/powerpoint/2010/main" val="811070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Committees and Task Forces </a:t>
            </a:r>
            <a:r>
              <a:rPr lang="en-US" sz="2000" dirty="0"/>
              <a:t>(slide 1 of 2)</a:t>
            </a:r>
            <a:endParaRPr lang="en-US" sz="3600" dirty="0"/>
          </a:p>
        </p:txBody>
      </p:sp>
      <p:sp>
        <p:nvSpPr>
          <p:cNvPr id="2" name="Text Placeholder 1"/>
          <p:cNvSpPr>
            <a:spLocks noGrp="1"/>
          </p:cNvSpPr>
          <p:nvPr>
            <p:ph type="body" sz="quarter" idx="10"/>
          </p:nvPr>
        </p:nvSpPr>
        <p:spPr/>
        <p:txBody>
          <a:bodyPr/>
          <a:lstStyle/>
          <a:p>
            <a:r>
              <a:rPr lang="en-US" sz="2400" b="1" dirty="0">
                <a:solidFill>
                  <a:srgbClr val="0D9CAC"/>
                </a:solidFill>
              </a:rPr>
              <a:t>Ad hoc committee </a:t>
            </a:r>
            <a:r>
              <a:rPr lang="en-US" sz="2400" dirty="0"/>
              <a:t>– a committee created for a specific short-term purpose</a:t>
            </a:r>
          </a:p>
          <a:p>
            <a:pPr lvl="1"/>
            <a:r>
              <a:rPr lang="en-US" sz="2000" dirty="0"/>
              <a:t>Example: a committee established for reviewing the firm’s employee benefits plan</a:t>
            </a:r>
          </a:p>
          <a:p>
            <a:r>
              <a:rPr lang="en-US" sz="2400" b="1" dirty="0">
                <a:solidFill>
                  <a:srgbClr val="0D9CAC"/>
                </a:solidFill>
              </a:rPr>
              <a:t>Standing committee </a:t>
            </a:r>
            <a:r>
              <a:rPr lang="en-US" sz="2400" dirty="0"/>
              <a:t>– a relatively permanent committee charged with performing some recurring task</a:t>
            </a:r>
          </a:p>
          <a:p>
            <a:pPr lvl="1"/>
            <a:r>
              <a:rPr lang="en-US" sz="2000" dirty="0"/>
              <a:t>Example: a budget review committee established to review departmental budget requests on an ongoing basis</a:t>
            </a:r>
          </a:p>
          <a:p>
            <a:r>
              <a:rPr lang="en-US" sz="2400" b="1" dirty="0">
                <a:solidFill>
                  <a:srgbClr val="0D9CAC"/>
                </a:solidFill>
              </a:rPr>
              <a:t>Task force </a:t>
            </a:r>
            <a:r>
              <a:rPr lang="en-US" sz="2400" dirty="0"/>
              <a:t>– a committee established to investigate a major problem or pending decision</a:t>
            </a:r>
          </a:p>
          <a:p>
            <a:pPr lvl="1"/>
            <a:r>
              <a:rPr lang="en-US" sz="2000" dirty="0"/>
              <a:t>Example: a committee established to assess the pros and cons of a merger with another company</a:t>
            </a:r>
          </a:p>
        </p:txBody>
      </p:sp>
    </p:spTree>
    <p:extLst>
      <p:ext uri="{BB962C8B-B14F-4D97-AF65-F5344CB8AC3E}">
        <p14:creationId xmlns:p14="http://schemas.microsoft.com/office/powerpoint/2010/main" val="2231839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Committees and Task Forces </a:t>
            </a:r>
            <a:r>
              <a:rPr lang="en-US" sz="2000" dirty="0"/>
              <a:t>(slide 2 of 2)</a:t>
            </a:r>
            <a:endParaRPr lang="en-US" sz="3600" dirty="0"/>
          </a:p>
        </p:txBody>
      </p:sp>
      <p:sp>
        <p:nvSpPr>
          <p:cNvPr id="3" name="Text Placeholder 2"/>
          <p:cNvSpPr>
            <a:spLocks noGrp="1"/>
          </p:cNvSpPr>
          <p:nvPr>
            <p:ph type="body" sz="quarter" idx="10"/>
          </p:nvPr>
        </p:nvSpPr>
        <p:spPr/>
        <p:txBody>
          <a:bodyPr/>
          <a:lstStyle/>
          <a:p>
            <a:r>
              <a:rPr lang="en-US" dirty="0"/>
              <a:t>Advantages:</a:t>
            </a:r>
          </a:p>
          <a:p>
            <a:pPr lvl="1"/>
            <a:r>
              <a:rPr lang="en-US" sz="2400" dirty="0"/>
              <a:t>Different knowledge and skills brought by members to the task at hand</a:t>
            </a:r>
          </a:p>
          <a:p>
            <a:pPr lvl="1"/>
            <a:r>
              <a:rPr lang="en-US" sz="2400" dirty="0"/>
              <a:t>Tend to make more accurate decisions</a:t>
            </a:r>
          </a:p>
          <a:p>
            <a:pPr lvl="1"/>
            <a:r>
              <a:rPr lang="en-US" sz="2400" dirty="0"/>
              <a:t>Tend to transmit their results through the organization more effectively</a:t>
            </a:r>
          </a:p>
        </p:txBody>
      </p:sp>
      <p:sp>
        <p:nvSpPr>
          <p:cNvPr id="4" name="Text Placeholder 3"/>
          <p:cNvSpPr>
            <a:spLocks noGrp="1"/>
          </p:cNvSpPr>
          <p:nvPr>
            <p:ph type="body" sz="quarter" idx="11"/>
          </p:nvPr>
        </p:nvSpPr>
        <p:spPr/>
        <p:txBody>
          <a:bodyPr/>
          <a:lstStyle/>
          <a:p>
            <a:r>
              <a:rPr lang="en-US" dirty="0"/>
              <a:t>Disadvantages:</a:t>
            </a:r>
          </a:p>
          <a:p>
            <a:pPr lvl="1"/>
            <a:r>
              <a:rPr lang="en-US" sz="2400" dirty="0"/>
              <a:t>Longer deliberations</a:t>
            </a:r>
          </a:p>
          <a:p>
            <a:pPr lvl="1"/>
            <a:r>
              <a:rPr lang="en-US" sz="2400" dirty="0"/>
              <a:t>The possibility of unnecessary compromise</a:t>
            </a:r>
          </a:p>
          <a:p>
            <a:pPr lvl="1"/>
            <a:r>
              <a:rPr lang="en-US" sz="2400" dirty="0"/>
              <a:t>The possibility of domination by one person</a:t>
            </a:r>
          </a:p>
        </p:txBody>
      </p:sp>
    </p:spTree>
    <p:extLst>
      <p:ext uri="{BB962C8B-B14F-4D97-AF65-F5344CB8AC3E}">
        <p14:creationId xmlns:p14="http://schemas.microsoft.com/office/powerpoint/2010/main" val="225354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 Informal Organization </a:t>
            </a:r>
            <a:br>
              <a:rPr lang="en-US" sz="3600" dirty="0"/>
            </a:br>
            <a:r>
              <a:rPr lang="en-US" sz="3600" dirty="0"/>
              <a:t>and the Grapevine</a:t>
            </a:r>
          </a:p>
        </p:txBody>
      </p:sp>
      <p:sp>
        <p:nvSpPr>
          <p:cNvPr id="2" name="Text Placeholder 1"/>
          <p:cNvSpPr>
            <a:spLocks noGrp="1"/>
          </p:cNvSpPr>
          <p:nvPr>
            <p:ph type="body" sz="quarter" idx="10"/>
          </p:nvPr>
        </p:nvSpPr>
        <p:spPr/>
        <p:txBody>
          <a:bodyPr/>
          <a:lstStyle/>
          <a:p>
            <a:r>
              <a:rPr lang="en-US" b="1" dirty="0">
                <a:solidFill>
                  <a:srgbClr val="0D9CAC"/>
                </a:solidFill>
              </a:rPr>
              <a:t>Informal organization </a:t>
            </a:r>
            <a:r>
              <a:rPr lang="en-US" dirty="0"/>
              <a:t>– the pattern of behavior and interaction that stems from personal rather than official relationships</a:t>
            </a:r>
          </a:p>
          <a:p>
            <a:pPr lvl="1"/>
            <a:r>
              <a:rPr lang="en-US" dirty="0"/>
              <a:t>Embedded with every informal organization are informal groups and the notorious grapevine.</a:t>
            </a:r>
          </a:p>
          <a:p>
            <a:pPr lvl="2"/>
            <a:r>
              <a:rPr lang="en-US" b="1" dirty="0">
                <a:solidFill>
                  <a:srgbClr val="0D9CAC"/>
                </a:solidFill>
                <a:ea typeface="+mn-ea"/>
                <a:cs typeface="+mn-cs"/>
              </a:rPr>
              <a:t>Informal group </a:t>
            </a:r>
            <a:r>
              <a:rPr lang="en-US" dirty="0"/>
              <a:t>– a group created by the members themselves to accomplish goals that may or may not be relevant to an organization</a:t>
            </a:r>
          </a:p>
          <a:p>
            <a:pPr lvl="3"/>
            <a:r>
              <a:rPr lang="en-US" dirty="0"/>
              <a:t>Informal groups can be powerful forces in organizations, exerting both positive influences (e.g., boosting morale and job satisfaction) and negative influences (e.g., causing disagreement and conflict).</a:t>
            </a:r>
          </a:p>
          <a:p>
            <a:pPr lvl="2"/>
            <a:r>
              <a:rPr lang="en-US" b="1" dirty="0">
                <a:solidFill>
                  <a:srgbClr val="0D9CAC"/>
                </a:solidFill>
                <a:ea typeface="+mn-ea"/>
                <a:cs typeface="+mn-cs"/>
              </a:rPr>
              <a:t>Grapevine</a:t>
            </a:r>
            <a:r>
              <a:rPr lang="en-US" dirty="0"/>
              <a:t> – the informal communications network within an organization</a:t>
            </a:r>
          </a:p>
        </p:txBody>
      </p:sp>
    </p:spTree>
    <p:extLst>
      <p:ext uri="{BB962C8B-B14F-4D97-AF65-F5344CB8AC3E}">
        <p14:creationId xmlns:p14="http://schemas.microsoft.com/office/powerpoint/2010/main" val="69751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7-1</a:t>
            </a:r>
            <a:r>
              <a:rPr lang="en-US" sz="1800" dirty="0"/>
              <a:t>	A Typical Corporate Organization Chart</a:t>
            </a:r>
            <a:endParaRPr lang="en-US" sz="1400" dirty="0"/>
          </a:p>
        </p:txBody>
      </p:sp>
      <p:grpSp>
        <p:nvGrpSpPr>
          <p:cNvPr id="9" name="Group 8" descr="A tree diagram used to illustrate a company's organization chart is shown. Above the illustration is the following text: &quot;A company's organization chart depicts the positions and relationships within the organization and shows the managerial chain of command.&quot; A key at the top-left of the diagram has a straight line shaded red, which is labeled &quot;Chain of command&quot;, and a broken line shaded red, which is labeled &quot;Staff.&quot;&#10;&#10;At the top-right of the diagram is a box labeled &quot;President.&quot; A vertical line extends from the bottom of the box to a long horizontal line. Two broken lines are shown extending from the right of the vertical line. To the right of the first broken line is a rectangle labeled &quot;Director of legal services.&quot; To the right of the second broken line is a rectangle labeled &quot;Director of public affairs.&quot;&#10;&#10;The &quot;President&quot; component branches out into four boxes. From left to right, the first box is labeled &quot;Vice president, operations.&quot; The second box is labeled &quot;Vice president, marketing.&quot; The third box is labeled &quot;Vice president, finance.&quot; The fourth box is labeled &quot;Director of human resources.&quot; The &quot;Director of human resources&quot; box is linked to the &quot;President&quot; component by a dashed line. Five vertical lines are shown emerging from the bottom of the “Director of human resources” box.&#10;&#10;The &quot;Vice president, operations&quot; component branches out into two boxes, each labeled &quot;Plant manager.&quot; Each “Plant manager” component branches out into two boxes, each labeled &quot;Department manager.&quot; Each &quot;Department manager&quot; component branches out into two boxes, each labeled &quot;Supervisor.&quot; Four vertical lines are shown emerging from the bottom of each of these &quot;Supervisor&quot; boxes.&#10;&#10;The &quot;Vice president, marketing&quot; component branches out into two boxes, each labeled &quot;Regional sales manager.&quot; Each &quot;Regional sales manager&quot; component branches out into two boxes, each labeled &quot;District manager.&quot; Four vertical lines are shown emerging from the bottom of each of these &quot;District manager&quot; boxes.&#10;&#10;A vertical line extends from the bottom of the &quot;Vice president, finance&quot; box and leads to a box labeled &quot;Accounting department manager.&quot; The &quot;Accounting department manager&quot; component branches out into two boxes, each labeled &quot;Supervisor.&quot; Three branches are shown emerging from the bottom of each of the &quot;Supervisor&quot; boxes. &#10;" title="Figure 7-1 - A Typical Corporate Organization Chart"/>
          <p:cNvGrpSpPr/>
          <p:nvPr/>
        </p:nvGrpSpPr>
        <p:grpSpPr>
          <a:xfrm>
            <a:off x="484514" y="1752600"/>
            <a:ext cx="8216900" cy="4038601"/>
            <a:chOff x="469900" y="-3521148"/>
            <a:chExt cx="16446500" cy="14139805"/>
          </a:xfrm>
        </p:grpSpPr>
        <p:pic>
          <p:nvPicPr>
            <p:cNvPr id="6" name="Picture 5" descr="A tree diagram used to illustrate a company's organization chart is shown. Above the illustration is the following text: &quot;A company's organization chart depicts the positions and relationships within the organization and shows the managerial chain of command.&quot; A key at the top-left of the diagram has a straight line shaded purple, which is labeled &quot;Chain of command&quot;, and a broken line shaded purple, which is labeled &quot;Staff.&quot;&#10;&#10;At the top-center of the diagram is a component labeled &quot;President.&quot; A vertical line extends from the bottom of the component to a long horizontal line. Two broken lines are shown extending from the right of the vertical line that connects the component to the horizontal line. To the right of the first broken line is a component labeled &quot;Director of legal services.&quot; To the right of the second broken line is a component labeled &quot;Director of public affairs.&quot;&#10;&#10;The “President” component branches out into four components. From left to right, the first component is labeled “Vice president, operations.” The second component is labeled “Vice president, marketing.” The third component is labeled “Vice president, finance.” The fourth component is labeled “Director of human resources.” The “Director of human resources” component is linked to the “President” component by a dashed line.&#10;&#10;The “Vice president, operations” component branches out into two components, each labeled “Plant manager.” Each “Plant manager” component branches out into two components, each labeled “Department manager.” Each “Department manager” component branches out into two components, each labeled &quot;Supervisor.&quot; Four lines are shown emerging from the bottom of each of these “Supervisor” components.&#10;&#10;The “Vice president, marketing” component branches out into two components, each labeled &quot;Regional sales manager.&quot; Each “Regional sales manager” component branches out into two components, each labeled &quot;District manager.&quot; Four lines are shown emerging from the bottom of each of these &quot;District manager&quot; components.&#10;&#10;A vertical line extends from the bottom of the “Vice president, finance” component and leads to a component labeled “Accounting department manager.” The “Accounting department manager” component branches out into two components, each labeled &quot;Supervisor.&quot; Three branches are shown emerging from the bottom of each of the &quot;Supervisor&quot; components. &#10;&#10;Five lines are shown emerging from the bottom of the “Director of human resources” component." title="Figure 7-1 - A Typical Corporate Organization Chart"/>
            <p:cNvPicPr>
              <a:picLocks noChangeAspect="1"/>
            </p:cNvPicPr>
            <p:nvPr/>
          </p:nvPicPr>
          <p:blipFill>
            <a:blip r:embed="rId2"/>
            <a:stretch>
              <a:fillRect/>
            </a:stretch>
          </p:blipFill>
          <p:spPr>
            <a:xfrm>
              <a:off x="469900" y="-3124200"/>
              <a:ext cx="8229600" cy="13742857"/>
            </a:xfrm>
            <a:prstGeom prst="rect">
              <a:avLst/>
            </a:prstGeom>
          </p:spPr>
        </p:pic>
        <p:pic>
          <p:nvPicPr>
            <p:cNvPr id="7" name="Picture 6" descr="A tree diagram used to illustrate a company's organization chart is shown. Above the illustration is the following text: &quot;A company's organization chart depicts the positions and relationships within the organization and shows the managerial chain of command.&quot; A key at the top-left of the diagram has a straight line shaded purple, which is labeled &quot;Chain of command&quot;, and a broken line shaded purple, which is labeled &quot;Staff.&quot;&#10;&#10;At the top-center of the diagram is a component labeled &quot;President.&quot; A vertical line extends from the bottom of the component to a long horizontal line. Two broken lines are shown extending from the right of the vertical line that connects the component to the horizontal line. To the right of the first broken line is a component labeled &quot;Director of legal services.&quot; To the right of the second broken line is a component labeled &quot;Director of public affairs.&quot;&#10;&#10;The “President” component branches out into four components. From left to right, the first component is labeled “Vice president, operations.” The second component is labeled “Vice president, marketing.” The third component is labeled “Vice president, finance.” The fourth component is labeled “Director of human resources.” The “Director of human resources” component is linked to the “President” component by a dashed line.&#10;&#10;The “Vice president, operations” component branches out into two components, each labeled “Plant manager.” Each “Plant manager” component branches out into two components, each labeled “Department manager.” Each “Department manager” component branches out into two components, each labeled &quot;Supervisor.&quot; Four lines are shown emerging from the bottom of each of these “Supervisor” components.&#10;&#10;The “Vice president, marketing” component branches out into two components, each labeled &quot;Regional sales manager.&quot; Each “Regional sales manager” component branches out into two components, each labeled &quot;District manager.&quot; Four lines are shown emerging from the bottom of each of these &quot;District manager&quot; components.&#10;&#10;A vertical line extends from the bottom of the “Vice president, finance” component and leads to a component labeled “Accounting department manager.” The “Accounting department manager” component branches out into two components, each labeled &quot;Supervisor.&quot; Three branches are shown emerging from the bottom of each of the &quot;Supervisor&quot; components. &#10;&#10;Five lines are shown emerging from the bottom of the “Director of human resources” component." title="Figure 7-1 - A Typical Corporate Organization Chart"/>
            <p:cNvPicPr>
              <a:picLocks noChangeAspect="1"/>
            </p:cNvPicPr>
            <p:nvPr/>
          </p:nvPicPr>
          <p:blipFill>
            <a:blip r:embed="rId3"/>
            <a:stretch>
              <a:fillRect/>
            </a:stretch>
          </p:blipFill>
          <p:spPr>
            <a:xfrm>
              <a:off x="8686800" y="-3521148"/>
              <a:ext cx="8229600" cy="13730157"/>
            </a:xfrm>
            <a:prstGeom prst="rect">
              <a:avLst/>
            </a:prstGeom>
          </p:spPr>
        </p:pic>
      </p:grpSp>
    </p:spTree>
    <p:extLst>
      <p:ext uri="{BB962C8B-B14F-4D97-AF65-F5344CB8AC3E}">
        <p14:creationId xmlns:p14="http://schemas.microsoft.com/office/powerpoint/2010/main" val="275849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What Is an </a:t>
            </a:r>
            <a:r>
              <a:rPr lang="en-US" sz="3600" dirty="0" smtClean="0"/>
              <a:t>Organization?</a:t>
            </a:r>
            <a:endParaRPr lang="en-US" sz="3600" dirty="0"/>
          </a:p>
        </p:txBody>
      </p:sp>
      <p:sp>
        <p:nvSpPr>
          <p:cNvPr id="2" name="Text Placeholder 1"/>
          <p:cNvSpPr>
            <a:spLocks noGrp="1"/>
          </p:cNvSpPr>
          <p:nvPr>
            <p:ph type="body" sz="quarter" idx="10"/>
          </p:nvPr>
        </p:nvSpPr>
        <p:spPr/>
        <p:txBody>
          <a:bodyPr/>
          <a:lstStyle/>
          <a:p>
            <a:r>
              <a:rPr lang="en-US" sz="2400" dirty="0"/>
              <a:t>Most smaller organizations find organization charts useful.</a:t>
            </a:r>
          </a:p>
          <a:p>
            <a:pPr lvl="1"/>
            <a:r>
              <a:rPr lang="en-US" sz="2000" dirty="0"/>
              <a:t>They clarify positions and relationships for everyone in the organizational structure.</a:t>
            </a:r>
          </a:p>
          <a:p>
            <a:r>
              <a:rPr lang="en-US" sz="2400" dirty="0"/>
              <a:t>However, many large organizations, such as ExxonMobil, Kellogg’s, and Procter &amp; Gamble, do not maintain complete, detailed charts.</a:t>
            </a:r>
          </a:p>
          <a:p>
            <a:pPr lvl="1"/>
            <a:r>
              <a:rPr lang="en-US" sz="2000" dirty="0"/>
              <a:t>It is difficult to chart even a few dozen positions accurately, much less the thousands that characterize larger firms.</a:t>
            </a:r>
          </a:p>
          <a:p>
            <a:pPr lvl="1"/>
            <a:r>
              <a:rPr lang="en-US" sz="2000" dirty="0"/>
              <a:t>Larger organizations are almost always changing parts of their structure; thus, an organization chart would be outdated before it was completed.</a:t>
            </a:r>
          </a:p>
        </p:txBody>
      </p:sp>
    </p:spTree>
    <p:extLst>
      <p:ext uri="{BB962C8B-B14F-4D97-AF65-F5344CB8AC3E}">
        <p14:creationId xmlns:p14="http://schemas.microsoft.com/office/powerpoint/2010/main" val="168905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t>Major Considerations of Structuring an Organization</a:t>
            </a:r>
            <a:endParaRPr lang="en-US" sz="2800" dirty="0"/>
          </a:p>
        </p:txBody>
      </p:sp>
      <p:sp>
        <p:nvSpPr>
          <p:cNvPr id="5" name="Content Placeholder 2"/>
          <p:cNvSpPr txBox="1">
            <a:spLocks/>
          </p:cNvSpPr>
          <p:nvPr/>
        </p:nvSpPr>
        <p:spPr bwMode="auto">
          <a:xfrm>
            <a:off x="381000" y="1219200"/>
            <a:ext cx="8534400" cy="4703763"/>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rgbClr val="000000"/>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70000"/>
              </a:lnSpc>
              <a:spcBef>
                <a:spcPct val="0"/>
              </a:spcBef>
              <a:spcAft>
                <a:spcPts val="1600"/>
              </a:spcAft>
              <a:buFont typeface="Wingdings" charset="0"/>
              <a:buChar char="§"/>
              <a:defRPr/>
            </a:pPr>
            <a:r>
              <a:rPr lang="en-US" sz="1800" b="1" dirty="0" smtClean="0">
                <a:solidFill>
                  <a:srgbClr val="0D9CAC"/>
                </a:solidFill>
                <a:latin typeface="+mj-lt"/>
                <a:ea typeface="ＭＳ Ｐゴシック" charset="0"/>
                <a:cs typeface="ＭＳ Ｐゴシック" charset="0"/>
              </a:rPr>
              <a:t>Job design</a:t>
            </a:r>
          </a:p>
          <a:p>
            <a:pPr lvl="1">
              <a:lnSpc>
                <a:spcPct val="70000"/>
              </a:lnSpc>
              <a:spcBef>
                <a:spcPct val="0"/>
              </a:spcBef>
              <a:spcAft>
                <a:spcPts val="1600"/>
              </a:spcAft>
              <a:buFont typeface="Wingdings" charset="0"/>
              <a:buChar char="§"/>
              <a:defRPr/>
            </a:pPr>
            <a:r>
              <a:rPr lang="en-US" sz="1800" dirty="0" smtClean="0">
                <a:latin typeface="+mj-lt"/>
                <a:ea typeface="ＭＳ Ｐゴシック" charset="0"/>
              </a:rPr>
              <a:t>Divide work into parts or tasks and assign positions to those parts </a:t>
            </a:r>
          </a:p>
          <a:p>
            <a:pPr>
              <a:lnSpc>
                <a:spcPct val="70000"/>
              </a:lnSpc>
              <a:spcBef>
                <a:spcPct val="0"/>
              </a:spcBef>
              <a:spcAft>
                <a:spcPts val="1600"/>
              </a:spcAft>
              <a:buFont typeface="Wingdings" charset="0"/>
              <a:buChar char="§"/>
              <a:defRPr/>
            </a:pPr>
            <a:r>
              <a:rPr lang="en-US" sz="1800" b="1" dirty="0" smtClean="0">
                <a:solidFill>
                  <a:srgbClr val="0D9CAC"/>
                </a:solidFill>
                <a:latin typeface="+mj-lt"/>
                <a:ea typeface="ＭＳ Ｐゴシック" charset="0"/>
                <a:cs typeface="ＭＳ Ｐゴシック" charset="0"/>
              </a:rPr>
              <a:t>Departmentalization</a:t>
            </a:r>
          </a:p>
          <a:p>
            <a:pPr lvl="1">
              <a:lnSpc>
                <a:spcPct val="70000"/>
              </a:lnSpc>
              <a:spcBef>
                <a:spcPct val="0"/>
              </a:spcBef>
              <a:spcAft>
                <a:spcPts val="1600"/>
              </a:spcAft>
              <a:buFont typeface="Wingdings" charset="0"/>
              <a:buChar char="§"/>
              <a:defRPr/>
            </a:pPr>
            <a:r>
              <a:rPr lang="en-US" sz="1800" dirty="0" smtClean="0">
                <a:latin typeface="+mj-lt"/>
                <a:ea typeface="ＭＳ Ｐゴシック" charset="0"/>
              </a:rPr>
              <a:t>Group the positions into manageable units or departments</a:t>
            </a:r>
          </a:p>
          <a:p>
            <a:pPr>
              <a:lnSpc>
                <a:spcPct val="70000"/>
              </a:lnSpc>
              <a:spcBef>
                <a:spcPct val="0"/>
              </a:spcBef>
              <a:spcAft>
                <a:spcPts val="1600"/>
              </a:spcAft>
              <a:buFont typeface="Wingdings" charset="0"/>
              <a:buChar char="§"/>
              <a:defRPr/>
            </a:pPr>
            <a:r>
              <a:rPr lang="en-US" sz="1800" b="1" dirty="0" smtClean="0">
                <a:solidFill>
                  <a:srgbClr val="0D9CAC"/>
                </a:solidFill>
                <a:latin typeface="+mj-lt"/>
                <a:ea typeface="ＭＳ Ｐゴシック" charset="0"/>
                <a:cs typeface="ＭＳ Ｐゴシック" charset="0"/>
              </a:rPr>
              <a:t>Delegation</a:t>
            </a:r>
          </a:p>
          <a:p>
            <a:pPr lvl="1">
              <a:lnSpc>
                <a:spcPct val="70000"/>
              </a:lnSpc>
              <a:spcBef>
                <a:spcPct val="0"/>
              </a:spcBef>
              <a:spcAft>
                <a:spcPts val="1600"/>
              </a:spcAft>
              <a:buFont typeface="Wingdings" charset="0"/>
              <a:buChar char="§"/>
              <a:defRPr/>
            </a:pPr>
            <a:r>
              <a:rPr lang="en-US" sz="1800" dirty="0" smtClean="0">
                <a:latin typeface="+mj-lt"/>
                <a:ea typeface="ＭＳ Ｐゴシック" charset="0"/>
              </a:rPr>
              <a:t>Assign part of a manager</a:t>
            </a:r>
            <a:r>
              <a:rPr lang="ja-JP" altLang="en-US" sz="1800" dirty="0" smtClean="0">
                <a:latin typeface="+mj-lt"/>
                <a:ea typeface="ＭＳ Ｐゴシック" charset="0"/>
              </a:rPr>
              <a:t>’</a:t>
            </a:r>
            <a:r>
              <a:rPr lang="en-US" sz="1800" dirty="0" smtClean="0">
                <a:latin typeface="+mj-lt"/>
                <a:ea typeface="ＭＳ Ｐゴシック" charset="0"/>
              </a:rPr>
              <a:t>s work and power to other workers</a:t>
            </a:r>
          </a:p>
          <a:p>
            <a:pPr>
              <a:lnSpc>
                <a:spcPct val="70000"/>
              </a:lnSpc>
              <a:spcBef>
                <a:spcPct val="0"/>
              </a:spcBef>
              <a:spcAft>
                <a:spcPts val="1600"/>
              </a:spcAft>
              <a:buFont typeface="Wingdings" charset="0"/>
              <a:buChar char="§"/>
              <a:defRPr/>
            </a:pPr>
            <a:r>
              <a:rPr lang="en-US" sz="1800" b="1" dirty="0" smtClean="0">
                <a:solidFill>
                  <a:srgbClr val="0D9CAC"/>
                </a:solidFill>
                <a:latin typeface="+mj-lt"/>
                <a:ea typeface="ＭＳ Ｐゴシック" charset="0"/>
                <a:cs typeface="ＭＳ Ｐゴシック" charset="0"/>
              </a:rPr>
              <a:t>Span of </a:t>
            </a:r>
            <a:r>
              <a:rPr lang="en-US" sz="1800" b="1" dirty="0" smtClean="0">
                <a:solidFill>
                  <a:srgbClr val="0D9CAC"/>
                </a:solidFill>
                <a:latin typeface="+mj-lt"/>
                <a:ea typeface="ＭＳ Ｐゴシック" charset="0"/>
                <a:cs typeface="ＭＳ Ｐゴシック" charset="0"/>
              </a:rPr>
              <a:t>management (control)</a:t>
            </a:r>
            <a:endParaRPr lang="en-US" sz="1800" b="1" dirty="0" smtClean="0">
              <a:solidFill>
                <a:srgbClr val="0D9CAC"/>
              </a:solidFill>
              <a:latin typeface="+mj-lt"/>
              <a:ea typeface="ＭＳ Ｐゴシック" charset="0"/>
              <a:cs typeface="ＭＳ Ｐゴシック" charset="0"/>
            </a:endParaRPr>
          </a:p>
          <a:p>
            <a:pPr lvl="1">
              <a:lnSpc>
                <a:spcPct val="70000"/>
              </a:lnSpc>
              <a:spcBef>
                <a:spcPct val="0"/>
              </a:spcBef>
              <a:spcAft>
                <a:spcPts val="400"/>
              </a:spcAft>
              <a:buFont typeface="Wingdings" charset="0"/>
              <a:buChar char="§"/>
              <a:defRPr/>
            </a:pPr>
            <a:r>
              <a:rPr lang="en-US" sz="1800" dirty="0" smtClean="0">
                <a:latin typeface="+mj-lt"/>
                <a:ea typeface="ＭＳ Ｐゴシック" charset="0"/>
              </a:rPr>
              <a:t>The number of workers who report directly to one  manager (wide vs. narrow)</a:t>
            </a:r>
          </a:p>
          <a:p>
            <a:pPr marL="457200" lvl="1" indent="0">
              <a:lnSpc>
                <a:spcPct val="70000"/>
              </a:lnSpc>
              <a:spcBef>
                <a:spcPct val="0"/>
              </a:spcBef>
              <a:spcAft>
                <a:spcPts val="400"/>
              </a:spcAft>
              <a:buFont typeface="Arial" charset="0"/>
              <a:buNone/>
              <a:defRPr/>
            </a:pPr>
            <a:endParaRPr lang="en-US" sz="1800" dirty="0" smtClean="0">
              <a:latin typeface="+mj-lt"/>
              <a:ea typeface="ＭＳ Ｐゴシック" charset="0"/>
            </a:endParaRPr>
          </a:p>
          <a:p>
            <a:pPr>
              <a:lnSpc>
                <a:spcPct val="70000"/>
              </a:lnSpc>
              <a:spcBef>
                <a:spcPct val="0"/>
              </a:spcBef>
              <a:spcAft>
                <a:spcPts val="1600"/>
              </a:spcAft>
              <a:buFont typeface="Wingdings" charset="0"/>
              <a:buChar char="§"/>
              <a:defRPr/>
            </a:pPr>
            <a:r>
              <a:rPr lang="en-US" sz="1800" b="1" dirty="0" smtClean="0">
                <a:solidFill>
                  <a:srgbClr val="0D9CAC"/>
                </a:solidFill>
                <a:latin typeface="+mj-lt"/>
                <a:ea typeface="ＭＳ Ｐゴシック" charset="0"/>
                <a:cs typeface="ＭＳ Ｐゴシック" charset="0"/>
              </a:rPr>
              <a:t>Degree of Centralization</a:t>
            </a:r>
          </a:p>
          <a:p>
            <a:pPr lvl="1">
              <a:lnSpc>
                <a:spcPct val="70000"/>
              </a:lnSpc>
              <a:spcBef>
                <a:spcPct val="0"/>
              </a:spcBef>
              <a:spcAft>
                <a:spcPts val="1600"/>
              </a:spcAft>
              <a:buFont typeface="Wingdings" charset="0"/>
              <a:buChar char="§"/>
              <a:defRPr/>
            </a:pPr>
            <a:r>
              <a:rPr lang="en-US" sz="1800" dirty="0" smtClean="0">
                <a:latin typeface="+mj-lt"/>
                <a:ea typeface="ＭＳ Ｐゴシック" charset="0"/>
                <a:cs typeface="ＭＳ Ｐゴシック" charset="0"/>
              </a:rPr>
              <a:t>The extent to which decision-making power is held by a small number of people at the top of the organization (tall vs. flat)</a:t>
            </a:r>
          </a:p>
          <a:p>
            <a:pPr>
              <a:lnSpc>
                <a:spcPct val="70000"/>
              </a:lnSpc>
              <a:spcBef>
                <a:spcPct val="0"/>
              </a:spcBef>
              <a:spcAft>
                <a:spcPts val="1600"/>
              </a:spcAft>
              <a:buFont typeface="Wingdings" charset="0"/>
              <a:buChar char="§"/>
              <a:defRPr/>
            </a:pPr>
            <a:r>
              <a:rPr lang="en-US" sz="1800" b="1" dirty="0" smtClean="0">
                <a:solidFill>
                  <a:srgbClr val="0D9CAC"/>
                </a:solidFill>
                <a:latin typeface="+mj-lt"/>
                <a:ea typeface="ＭＳ Ｐゴシック" charset="0"/>
                <a:cs typeface="ＭＳ Ｐゴシック" charset="0"/>
              </a:rPr>
              <a:t>Chain of command</a:t>
            </a:r>
          </a:p>
          <a:p>
            <a:pPr lvl="1">
              <a:lnSpc>
                <a:spcPct val="70000"/>
              </a:lnSpc>
              <a:spcBef>
                <a:spcPct val="0"/>
              </a:spcBef>
              <a:spcAft>
                <a:spcPts val="1600"/>
              </a:spcAft>
              <a:buFont typeface="Wingdings" charset="0"/>
              <a:buChar char="§"/>
              <a:defRPr/>
            </a:pPr>
            <a:r>
              <a:rPr lang="en-US" sz="1800" dirty="0" smtClean="0">
                <a:latin typeface="+mj-lt"/>
                <a:ea typeface="ＭＳ Ｐゴシック" charset="0"/>
              </a:rPr>
              <a:t>Designate the positions with direct authority and those that are support positions (i.e. create LINE and STAFF hierarchy)</a:t>
            </a:r>
            <a:endParaRPr lang="en-US" sz="1800" dirty="0">
              <a:latin typeface="+mj-lt"/>
              <a:ea typeface="ＭＳ Ｐゴシック" charset="0"/>
            </a:endParaRPr>
          </a:p>
        </p:txBody>
      </p:sp>
    </p:spTree>
    <p:extLst>
      <p:ext uri="{BB962C8B-B14F-4D97-AF65-F5344CB8AC3E}">
        <p14:creationId xmlns:p14="http://schemas.microsoft.com/office/powerpoint/2010/main" val="264303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Job Design</a:t>
            </a:r>
            <a:endParaRPr lang="en-US" sz="1200" dirty="0"/>
          </a:p>
        </p:txBody>
      </p:sp>
      <p:sp>
        <p:nvSpPr>
          <p:cNvPr id="9" name="Content Placeholder 2"/>
          <p:cNvSpPr txBox="1">
            <a:spLocks/>
          </p:cNvSpPr>
          <p:nvPr/>
        </p:nvSpPr>
        <p:spPr bwMode="auto">
          <a:xfrm>
            <a:off x="304800" y="3962400"/>
            <a:ext cx="5638800" cy="25908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rgbClr val="000000"/>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ct val="0"/>
              </a:spcBef>
              <a:spcAft>
                <a:spcPts val="1600"/>
              </a:spcAft>
              <a:buFont typeface="Arial" charset="0"/>
              <a:buNone/>
              <a:defRPr/>
            </a:pPr>
            <a:r>
              <a:rPr lang="en-US" sz="2800" b="1" dirty="0" smtClean="0">
                <a:latin typeface="+mj-lt"/>
                <a:ea typeface="ＭＳ Ｐゴシック" charset="0"/>
                <a:cs typeface="ＭＳ Ｐゴシック" charset="0"/>
              </a:rPr>
              <a:t>Many jobs or tasks (BROAD) or single or few jobs (SPECIALIZATION)?</a:t>
            </a:r>
          </a:p>
          <a:p>
            <a:pPr marL="0" indent="0" algn="ctr">
              <a:lnSpc>
                <a:spcPct val="70000"/>
              </a:lnSpc>
              <a:spcBef>
                <a:spcPct val="0"/>
              </a:spcBef>
              <a:spcAft>
                <a:spcPts val="1600"/>
              </a:spcAft>
              <a:buFont typeface="Arial" charset="0"/>
              <a:buNone/>
              <a:defRPr/>
            </a:pPr>
            <a:endParaRPr lang="en-US" sz="2800" b="1" dirty="0" smtClean="0">
              <a:latin typeface="+mj-lt"/>
              <a:ea typeface="ＭＳ Ｐゴシック" charset="0"/>
              <a:cs typeface="ＭＳ Ｐゴシック" charset="0"/>
            </a:endParaRPr>
          </a:p>
          <a:p>
            <a:pPr marL="0" indent="0" algn="ctr">
              <a:lnSpc>
                <a:spcPct val="70000"/>
              </a:lnSpc>
              <a:spcBef>
                <a:spcPct val="0"/>
              </a:spcBef>
              <a:spcAft>
                <a:spcPts val="1600"/>
              </a:spcAft>
              <a:buFont typeface="Arial" charset="0"/>
              <a:buNone/>
              <a:defRPr/>
            </a:pPr>
            <a:r>
              <a:rPr lang="en-US" sz="2800" b="1" i="1" dirty="0" smtClean="0">
                <a:latin typeface="+mj-lt"/>
                <a:ea typeface="ＭＳ Ｐゴシック" charset="0"/>
                <a:cs typeface="ＭＳ Ｐゴシック" charset="0"/>
              </a:rPr>
              <a:t>Which is better? Does it matter? Cost and work considerations?</a:t>
            </a:r>
          </a:p>
        </p:txBody>
      </p:sp>
      <p:pic>
        <p:nvPicPr>
          <p:cNvPr id="10" name="Picture 1" descr="Profi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1524000"/>
            <a:ext cx="1989137"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342900" y="1295400"/>
            <a:ext cx="5638800" cy="228600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rgbClr val="000000"/>
                </a:solidFill>
                <a:latin typeface="Palatino Linotype" pitchFamily="18"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Palatino Linotype" pitchFamily="18" charset="0"/>
                <a:ea typeface="ＭＳ Ｐゴシック" pitchFamily="-108" charset="-128"/>
                <a:cs typeface="+mn-cs"/>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Palatino Linotype" pitchFamily="18" charset="0"/>
                <a:ea typeface="ＭＳ Ｐゴシック" pitchFamily="-108" charset="-128"/>
                <a:cs typeface="+mn-cs"/>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Palatino Linotype" pitchFamily="18" charset="0"/>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srgbClr val="0D9CAC"/>
                </a:solidFill>
                <a:latin typeface="+mj-lt"/>
                <a:ea typeface="ＭＳ Ｐゴシック" charset="0"/>
                <a:cs typeface="ＭＳ Ｐゴシック" charset="0"/>
              </a:rPr>
              <a:t>Job </a:t>
            </a:r>
            <a:r>
              <a:rPr lang="en-US" sz="2000" b="1" dirty="0" smtClean="0">
                <a:solidFill>
                  <a:srgbClr val="0D9CAC"/>
                </a:solidFill>
                <a:latin typeface="+mj-lt"/>
                <a:ea typeface="ＭＳ Ｐゴシック" charset="0"/>
                <a:cs typeface="ＭＳ Ｐゴシック" charset="0"/>
              </a:rPr>
              <a:t>Design -</a:t>
            </a:r>
            <a:r>
              <a:rPr lang="en-US" sz="2000" b="1" dirty="0" smtClean="0">
                <a:solidFill>
                  <a:srgbClr val="FF0000"/>
                </a:solidFill>
                <a:latin typeface="+mj-lt"/>
                <a:ea typeface="ＭＳ Ｐゴシック" charset="0"/>
                <a:cs typeface="ＭＳ Ｐゴシック" charset="0"/>
              </a:rPr>
              <a:t> </a:t>
            </a:r>
            <a:r>
              <a:rPr lang="en-US" sz="2000" dirty="0">
                <a:latin typeface="+mj-lt"/>
              </a:rPr>
              <a:t>structuring the tasks and activities required to accomplish a firm’s objectives into specific jobs so as to foster productivity and employee satisfaction</a:t>
            </a:r>
          </a:p>
          <a:p>
            <a:pPr marL="0" indent="0">
              <a:lnSpc>
                <a:spcPct val="70000"/>
              </a:lnSpc>
              <a:spcBef>
                <a:spcPct val="0"/>
              </a:spcBef>
              <a:spcAft>
                <a:spcPts val="1600"/>
              </a:spcAft>
              <a:buFont typeface="Arial" charset="0"/>
              <a:buNone/>
              <a:defRPr/>
            </a:pPr>
            <a:endParaRPr lang="en-US" sz="2000" dirty="0" smtClean="0">
              <a:latin typeface="+mj-lt"/>
              <a:ea typeface="ＭＳ Ｐゴシック" charset="0"/>
              <a:cs typeface="ＭＳ Ｐゴシック" charset="0"/>
            </a:endParaRPr>
          </a:p>
          <a:p>
            <a:pPr marL="0" indent="0" algn="ctr">
              <a:lnSpc>
                <a:spcPct val="70000"/>
              </a:lnSpc>
              <a:spcBef>
                <a:spcPct val="0"/>
              </a:spcBef>
              <a:spcAft>
                <a:spcPts val="1600"/>
              </a:spcAft>
              <a:buFont typeface="Arial" charset="0"/>
              <a:buNone/>
              <a:defRPr/>
            </a:pPr>
            <a:r>
              <a:rPr lang="en-US" sz="2800" b="1" dirty="0" smtClean="0">
                <a:solidFill>
                  <a:srgbClr val="0D9CAC"/>
                </a:solidFill>
                <a:latin typeface="+mj-lt"/>
                <a:ea typeface="ＭＳ Ｐゴシック" charset="0"/>
                <a:cs typeface="ＭＳ Ｐゴシック" charset="0"/>
              </a:rPr>
              <a:t>BROAD JOB RESPOSIBILITY VS. JOB SPECIALIZATION</a:t>
            </a:r>
          </a:p>
        </p:txBody>
      </p:sp>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Job Specialization</a:t>
            </a:r>
            <a:endParaRPr lang="en-US" sz="1200" dirty="0"/>
          </a:p>
        </p:txBody>
      </p:sp>
      <p:sp>
        <p:nvSpPr>
          <p:cNvPr id="2" name="Text Placeholder 1"/>
          <p:cNvSpPr>
            <a:spLocks noGrp="1"/>
          </p:cNvSpPr>
          <p:nvPr>
            <p:ph type="body" sz="quarter" idx="10"/>
          </p:nvPr>
        </p:nvSpPr>
        <p:spPr/>
        <p:txBody>
          <a:bodyPr/>
          <a:lstStyle/>
          <a:p>
            <a:r>
              <a:rPr lang="en-US" sz="2000" b="1" dirty="0">
                <a:solidFill>
                  <a:srgbClr val="0D9CAC"/>
                </a:solidFill>
              </a:rPr>
              <a:t>Job specialization </a:t>
            </a:r>
            <a:r>
              <a:rPr lang="en-US" sz="2000" dirty="0"/>
              <a:t>– the separation of all organizational activities into distinct tasks and the assignment of different tasks to different people</a:t>
            </a:r>
          </a:p>
          <a:p>
            <a:r>
              <a:rPr lang="en-US" sz="2000" dirty="0"/>
              <a:t>The rationale behind job specialization:</a:t>
            </a:r>
          </a:p>
          <a:p>
            <a:pPr lvl="1"/>
            <a:r>
              <a:rPr lang="en-US" sz="1800" dirty="0"/>
              <a:t>Some job specialization is necessary in every organization because the “job” of most organizations is too large for one person to handle.</a:t>
            </a:r>
          </a:p>
          <a:p>
            <a:pPr lvl="1"/>
            <a:r>
              <a:rPr lang="en-US" sz="1800" dirty="0"/>
              <a:t>When a worker has to learn one specific, highly specialized task, that individual can learn it quickly and perform it efficiently.</a:t>
            </a:r>
          </a:p>
          <a:p>
            <a:pPr lvl="1"/>
            <a:r>
              <a:rPr lang="en-US" sz="1800" spc="-10" dirty="0"/>
              <a:t>A worker repeating the same job does not lose time changing operations.</a:t>
            </a:r>
          </a:p>
          <a:p>
            <a:pPr lvl="1"/>
            <a:r>
              <a:rPr lang="en-US" sz="1800" dirty="0"/>
              <a:t>The more specialized the job, the easier it is to design specialized equipment.</a:t>
            </a:r>
          </a:p>
          <a:p>
            <a:pPr lvl="1"/>
            <a:r>
              <a:rPr lang="en-US" sz="1800" dirty="0"/>
              <a:t>The more specialized the job, the easier the job training.</a:t>
            </a:r>
          </a:p>
          <a:p>
            <a:pPr marL="342900" lvl="1" indent="-342900">
              <a:buClr>
                <a:srgbClr val="9E0025"/>
              </a:buClr>
              <a:buSzPct val="80000"/>
              <a:buFont typeface="Wingdings" pitchFamily="2" charset="2"/>
              <a:buChar char="§"/>
            </a:pPr>
            <a:r>
              <a:rPr lang="en-US" sz="2000" dirty="0">
                <a:ea typeface="+mn-ea"/>
                <a:cs typeface="+mn-cs"/>
              </a:rPr>
              <a:t>The most significant drawback of job specialization is the boredom and dissatisfaction employees may feel when repeating the same job.</a:t>
            </a:r>
          </a:p>
        </p:txBody>
      </p:sp>
    </p:spTree>
    <p:extLst>
      <p:ext uri="{BB962C8B-B14F-4D97-AF65-F5344CB8AC3E}">
        <p14:creationId xmlns:p14="http://schemas.microsoft.com/office/powerpoint/2010/main" val="117595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Alternatives to Job Specialization</a:t>
            </a:r>
            <a:endParaRPr lang="en-US" sz="1200" dirty="0"/>
          </a:p>
        </p:txBody>
      </p:sp>
      <p:sp>
        <p:nvSpPr>
          <p:cNvPr id="2" name="Text Placeholder 1"/>
          <p:cNvSpPr>
            <a:spLocks noGrp="1"/>
          </p:cNvSpPr>
          <p:nvPr>
            <p:ph type="body" sz="quarter" idx="10"/>
          </p:nvPr>
        </p:nvSpPr>
        <p:spPr/>
        <p:txBody>
          <a:bodyPr/>
          <a:lstStyle/>
          <a:p>
            <a:r>
              <a:rPr lang="en-US" sz="2400" b="1" dirty="0">
                <a:solidFill>
                  <a:srgbClr val="0D9CAC"/>
                </a:solidFill>
              </a:rPr>
              <a:t>Job rotation</a:t>
            </a:r>
            <a:r>
              <a:rPr lang="en-US" sz="2400" dirty="0"/>
              <a:t> – the systematic shifting of employees from one job to another</a:t>
            </a:r>
          </a:p>
          <a:p>
            <a:pPr lvl="1"/>
            <a:r>
              <a:rPr lang="en-US" sz="2000" dirty="0"/>
              <a:t>Example: A worker may be assigned a different job every week for a four-week period and then return to the first job in the fifth week.</a:t>
            </a:r>
          </a:p>
          <a:p>
            <a:pPr lvl="1"/>
            <a:r>
              <a:rPr lang="en-US" sz="2000" dirty="0"/>
              <a:t>Helps workers:</a:t>
            </a:r>
          </a:p>
          <a:p>
            <a:pPr lvl="2"/>
            <a:r>
              <a:rPr lang="en-US" sz="1800" dirty="0"/>
              <a:t>Stay interested in their jobs</a:t>
            </a:r>
          </a:p>
          <a:p>
            <a:pPr lvl="2"/>
            <a:r>
              <a:rPr lang="en-US" sz="1800" dirty="0"/>
              <a:t>Develop new skills</a:t>
            </a:r>
          </a:p>
          <a:p>
            <a:pPr lvl="2"/>
            <a:r>
              <a:rPr lang="en-US" sz="1800" dirty="0"/>
              <a:t>Identify new roles where they may want to focus their energies in the future</a:t>
            </a:r>
          </a:p>
          <a:p>
            <a:r>
              <a:rPr lang="en-US" sz="2400" dirty="0"/>
              <a:t>Job enlargement</a:t>
            </a:r>
          </a:p>
          <a:p>
            <a:r>
              <a:rPr lang="en-US" sz="2400" dirty="0"/>
              <a:t>Job enrichment</a:t>
            </a:r>
          </a:p>
        </p:txBody>
      </p:sp>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19313</TotalTime>
  <Words>2588</Words>
  <Application>Microsoft Macintosh PowerPoint</Application>
  <PresentationFormat>On-screen Show (4:3)</PresentationFormat>
  <Paragraphs>279</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Pride12e</vt:lpstr>
      <vt:lpstr>Chapter 7  Creating a Flexible Organization</vt:lpstr>
      <vt:lpstr>Structuring an Organization? </vt:lpstr>
      <vt:lpstr>What Is an Organization?</vt:lpstr>
      <vt:lpstr>FIGURE 7-1 A Typical Corporate Organization Chart</vt:lpstr>
      <vt:lpstr>What Is an Organization?</vt:lpstr>
      <vt:lpstr>Major Considerations of Structuring an Organization</vt:lpstr>
      <vt:lpstr>Job Design</vt:lpstr>
      <vt:lpstr>Job Specialization</vt:lpstr>
      <vt:lpstr>Alternatives to Job Specialization</vt:lpstr>
      <vt:lpstr>Departmentalization</vt:lpstr>
      <vt:lpstr>By Function</vt:lpstr>
      <vt:lpstr>By Product</vt:lpstr>
      <vt:lpstr>By Location</vt:lpstr>
      <vt:lpstr>By Customer</vt:lpstr>
      <vt:lpstr>Combinations of Bases</vt:lpstr>
      <vt:lpstr>FIGURE 7-2 Multibase Departmentalization for New-Wave Fashions, Inc.</vt:lpstr>
      <vt:lpstr>Delegation, Decentralization,  and Centralization</vt:lpstr>
      <vt:lpstr>FIGURE 7-3 Steps in the Delegation Process</vt:lpstr>
      <vt:lpstr>Delegation of Authority</vt:lpstr>
      <vt:lpstr>Decentralization of Authority</vt:lpstr>
      <vt:lpstr>Decentralization of Authority</vt:lpstr>
      <vt:lpstr>The Span of Management</vt:lpstr>
      <vt:lpstr>FIGURE 7-4 The Span of Management</vt:lpstr>
      <vt:lpstr>The Span of Management</vt:lpstr>
      <vt:lpstr>Forms of Organizational Structure</vt:lpstr>
      <vt:lpstr>The Line Structure</vt:lpstr>
      <vt:lpstr>The Line-and-Staff Structure (slide 1 of 3)</vt:lpstr>
      <vt:lpstr>FIGURE 7-5 Line and Staff Managers</vt:lpstr>
      <vt:lpstr>The Line-and-Staff Structure (slide 2 of 3)</vt:lpstr>
      <vt:lpstr>The Line-and-Staff Structure (slide 3 of 3)</vt:lpstr>
      <vt:lpstr>The Matrix Structure (slide 1 of 2)</vt:lpstr>
      <vt:lpstr>FIGURE 7-6 A Matrix Structure</vt:lpstr>
      <vt:lpstr>The Matrix Structure (slide 2 of 2)</vt:lpstr>
      <vt:lpstr>The Network Structure</vt:lpstr>
      <vt:lpstr>Corporate Culture</vt:lpstr>
      <vt:lpstr>FIGURE 7-7 Types of Corporate Culture</vt:lpstr>
      <vt:lpstr>Committees and Task Forces (slide 1 of 2)</vt:lpstr>
      <vt:lpstr>Committees and Task Forces (slide 2 of 2)</vt:lpstr>
      <vt:lpstr>The Informal Organization  and the Grapevine</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665</cp:revision>
  <cp:lastPrinted>2017-10-08T22:30:05Z</cp:lastPrinted>
  <dcterms:modified xsi:type="dcterms:W3CDTF">2018-10-17T00:27:15Z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