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0"/>
  </p:notesMasterIdLst>
  <p:handoutMasterIdLst>
    <p:handoutMasterId r:id="rId41"/>
  </p:handoutMasterIdLst>
  <p:sldIdLst>
    <p:sldId id="329" r:id="rId2"/>
    <p:sldId id="338" r:id="rId3"/>
    <p:sldId id="422" r:id="rId4"/>
    <p:sldId id="545" r:id="rId5"/>
    <p:sldId id="520" r:id="rId6"/>
    <p:sldId id="501" r:id="rId7"/>
    <p:sldId id="546" r:id="rId8"/>
    <p:sldId id="502" r:id="rId9"/>
    <p:sldId id="521" r:id="rId10"/>
    <p:sldId id="522" r:id="rId11"/>
    <p:sldId id="523" r:id="rId12"/>
    <p:sldId id="528" r:id="rId13"/>
    <p:sldId id="503" r:id="rId14"/>
    <p:sldId id="525" r:id="rId15"/>
    <p:sldId id="526" r:id="rId16"/>
    <p:sldId id="527" r:id="rId17"/>
    <p:sldId id="485" r:id="rId18"/>
    <p:sldId id="530" r:id="rId19"/>
    <p:sldId id="531" r:id="rId20"/>
    <p:sldId id="469" r:id="rId21"/>
    <p:sldId id="532" r:id="rId22"/>
    <p:sldId id="510" r:id="rId23"/>
    <p:sldId id="509" r:id="rId24"/>
    <p:sldId id="534" r:id="rId25"/>
    <p:sldId id="535" r:id="rId26"/>
    <p:sldId id="536" r:id="rId27"/>
    <p:sldId id="537" r:id="rId28"/>
    <p:sldId id="511" r:id="rId29"/>
    <p:sldId id="538" r:id="rId30"/>
    <p:sldId id="539" r:id="rId31"/>
    <p:sldId id="445" r:id="rId32"/>
    <p:sldId id="486" r:id="rId33"/>
    <p:sldId id="447" r:id="rId34"/>
    <p:sldId id="542" r:id="rId35"/>
    <p:sldId id="543" r:id="rId36"/>
    <p:sldId id="544" r:id="rId37"/>
    <p:sldId id="471" r:id="rId38"/>
    <p:sldId id="487" r:id="rId39"/>
  </p:sldIdLst>
  <p:sldSz cx="9144000" cy="6858000" type="screen4x3"/>
  <p:notesSz cx="7010400" cy="92964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676"/>
    <a:srgbClr val="4A6596"/>
    <a:srgbClr val="0D9CAC"/>
    <a:srgbClr val="C3D2E9"/>
    <a:srgbClr val="DEE7F3"/>
    <a:srgbClr val="006AA9"/>
    <a:srgbClr val="BFDAD6"/>
    <a:srgbClr val="DCEBE9"/>
    <a:srgbClr val="007B6D"/>
    <a:srgbClr val="E9C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5" d="100"/>
          <a:sy n="85" d="100"/>
        </p:scale>
        <p:origin x="-1024" y="-112"/>
      </p:cViewPr>
      <p:guideLst>
        <p:guide orient="horz" pos="816"/>
        <p:guide pos="672"/>
      </p:guideLst>
    </p:cSldViewPr>
  </p:slideViewPr>
  <p:outlineViewPr>
    <p:cViewPr>
      <p:scale>
        <a:sx n="33" d="100"/>
        <a:sy n="33" d="100"/>
      </p:scale>
      <p:origin x="0" y="-30552"/>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tags" Target="tags/tag1.xml"/><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15</a:t>
            </a:fld>
            <a:endParaRPr lang="en-US" dirty="0"/>
          </a:p>
        </p:txBody>
      </p:sp>
    </p:spTree>
    <p:extLst>
      <p:ext uri="{BB962C8B-B14F-4D97-AF65-F5344CB8AC3E}">
        <p14:creationId xmlns:p14="http://schemas.microsoft.com/office/powerpoint/2010/main" val="423205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101859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293499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408087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23</a:t>
            </a:fld>
            <a:endParaRPr lang="en-US" dirty="0"/>
          </a:p>
        </p:txBody>
      </p:sp>
    </p:spTree>
    <p:extLst>
      <p:ext uri="{BB962C8B-B14F-4D97-AF65-F5344CB8AC3E}">
        <p14:creationId xmlns:p14="http://schemas.microsoft.com/office/powerpoint/2010/main" val="18921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960134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2498955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83287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27</a:t>
            </a:fld>
            <a:endParaRPr lang="en-US" dirty="0"/>
          </a:p>
        </p:txBody>
      </p:sp>
    </p:spTree>
    <p:extLst>
      <p:ext uri="{BB962C8B-B14F-4D97-AF65-F5344CB8AC3E}">
        <p14:creationId xmlns:p14="http://schemas.microsoft.com/office/powerpoint/2010/main" val="711738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28</a:t>
            </a:fld>
            <a:endParaRPr lang="en-US" dirty="0"/>
          </a:p>
        </p:txBody>
      </p:sp>
    </p:spTree>
    <p:extLst>
      <p:ext uri="{BB962C8B-B14F-4D97-AF65-F5344CB8AC3E}">
        <p14:creationId xmlns:p14="http://schemas.microsoft.com/office/powerpoint/2010/main" val="23240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3960084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dirty="0"/>
          </a:p>
        </p:txBody>
      </p:sp>
    </p:spTree>
    <p:extLst>
      <p:ext uri="{BB962C8B-B14F-4D97-AF65-F5344CB8AC3E}">
        <p14:creationId xmlns:p14="http://schemas.microsoft.com/office/powerpoint/2010/main" val="381736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31</a:t>
            </a:fld>
            <a:endParaRPr lang="en-US" dirty="0"/>
          </a:p>
        </p:txBody>
      </p:sp>
    </p:spTree>
    <p:extLst>
      <p:ext uri="{BB962C8B-B14F-4D97-AF65-F5344CB8AC3E}">
        <p14:creationId xmlns:p14="http://schemas.microsoft.com/office/powerpoint/2010/main" val="286952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32</a:t>
            </a:fld>
            <a:endParaRPr lang="en-US" dirty="0"/>
          </a:p>
        </p:txBody>
      </p:sp>
    </p:spTree>
    <p:extLst>
      <p:ext uri="{BB962C8B-B14F-4D97-AF65-F5344CB8AC3E}">
        <p14:creationId xmlns:p14="http://schemas.microsoft.com/office/powerpoint/2010/main" val="2758298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215606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220582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35</a:t>
            </a:fld>
            <a:endParaRPr lang="en-US" dirty="0"/>
          </a:p>
        </p:txBody>
      </p:sp>
    </p:spTree>
    <p:extLst>
      <p:ext uri="{BB962C8B-B14F-4D97-AF65-F5344CB8AC3E}">
        <p14:creationId xmlns:p14="http://schemas.microsoft.com/office/powerpoint/2010/main" val="2659967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36</a:t>
            </a:fld>
            <a:endParaRPr lang="en-US" dirty="0"/>
          </a:p>
        </p:txBody>
      </p:sp>
    </p:spTree>
    <p:extLst>
      <p:ext uri="{BB962C8B-B14F-4D97-AF65-F5344CB8AC3E}">
        <p14:creationId xmlns:p14="http://schemas.microsoft.com/office/powerpoint/2010/main" val="211078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37</a:t>
            </a:fld>
            <a:endParaRPr lang="en-US" dirty="0"/>
          </a:p>
        </p:txBody>
      </p:sp>
    </p:spTree>
    <p:extLst>
      <p:ext uri="{BB962C8B-B14F-4D97-AF65-F5344CB8AC3E}">
        <p14:creationId xmlns:p14="http://schemas.microsoft.com/office/powerpoint/2010/main" val="1918837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38</a:t>
            </a:fld>
            <a:endParaRPr lang="en-US" dirty="0"/>
          </a:p>
        </p:txBody>
      </p:sp>
    </p:spTree>
    <p:extLst>
      <p:ext uri="{BB962C8B-B14F-4D97-AF65-F5344CB8AC3E}">
        <p14:creationId xmlns:p14="http://schemas.microsoft.com/office/powerpoint/2010/main" val="2097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169268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43188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329836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32884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a:t>
            </a:r>
            <a:r>
              <a:rPr lang="en-US" sz="3600" dirty="0" smtClean="0">
                <a:solidFill>
                  <a:srgbClr val="9E0025"/>
                </a:solidFill>
                <a:latin typeface="+mn-lt"/>
                <a:ea typeface="+mn-ea"/>
                <a:cs typeface="+mn-cs"/>
              </a:rPr>
              <a:t>6</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Understanding the Management Process</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6-3</a:t>
            </a:r>
            <a:r>
              <a:rPr lang="en-US" sz="1800" dirty="0" smtClean="0"/>
              <a:t>	Elements and Examples of SWOT Analysis</a:t>
            </a:r>
            <a:endParaRPr lang="en-US" sz="1400" dirty="0"/>
          </a:p>
        </p:txBody>
      </p:sp>
      <p:pic>
        <p:nvPicPr>
          <p:cNvPr id="2" name="Picture 1" descr="The elements and examples of a SWOT analysis are shown in an illustration. &#10;&#10;In the upper-left corner of the illustration is a large square labeled &quot;STRENGTHS&quot; in all caps. Below the label, inside the square, the following strengths of the organization are listed in bulleted points: Efficient distribution channels; Employee education and experience; Protected patents; Core competencies; Excellent facilities/equipment; Proven management; Economies of scale; Cost advantages. &#10;&#10;In the upper-right corner of the illustration is a large square labeled &quot;WEAKNESSES&quot; in all caps. Below the label, inside the square, the following weaknesses of the organization are listed in bulleted points: High turnover, absenteeism; Lack of strategic direction; Obsolete production facilities; Labor grievances; Lack of managerial depth; Negative public image. &#10;&#10;In the lower-left corner of the illustration is a large square labeled &quot;OPPORTUNITES&quot; in all caps. Below the label, inside the square, the following opportunities for the organization are listed in bulleted points: New markets opening up; New technologies; Increased demand for new products; Potential strategic alliances; More favorable trade regulations in desirable foreign markets; Competitor complacency. &#10;&#10;In the lower-right corner of the illustration is a large square labeled &quot;THREATS&quot; in all caps. Below the label, inside the square, the following threats to the organization are listed in bulleted points: Entry of lower-cost foreign competitors; Unfavorable changes in buyer needs and tastes; Rising sales of substitute products; Slowing market growth; Costly regulatory requirements; Vulnerability to business cycle changes; Sole sourcing.&#10;&#10;In the middle of the illustration is a small square labeled &quot;SWOT Analysis.&quot; Arrows extend from the corners of the four large squares that describe the parts of a SWOT analysis and point to this small square labeled &quot;SWOT Analysis&quot; in the middle of the illustration." title="Figure 6-3 - Elements and Examples of SWOT Analysis"/>
          <p:cNvPicPr>
            <a:picLocks noChangeAspect="1"/>
          </p:cNvPicPr>
          <p:nvPr/>
        </p:nvPicPr>
        <p:blipFill>
          <a:blip r:embed="rId2"/>
          <a:stretch>
            <a:fillRect/>
          </a:stretch>
        </p:blipFill>
        <p:spPr>
          <a:xfrm>
            <a:off x="1600199" y="1143000"/>
            <a:ext cx="5943601" cy="5181600"/>
          </a:xfrm>
          <a:prstGeom prst="rect">
            <a:avLst/>
          </a:prstGeom>
        </p:spPr>
      </p:pic>
    </p:spTree>
    <p:extLst>
      <p:ext uri="{BB962C8B-B14F-4D97-AF65-F5344CB8AC3E}">
        <p14:creationId xmlns:p14="http://schemas.microsoft.com/office/powerpoint/2010/main" val="361012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Planning</a:t>
            </a:r>
            <a:endParaRPr lang="en-US" sz="1200" dirty="0" smtClean="0"/>
          </a:p>
        </p:txBody>
      </p:sp>
      <p:sp>
        <p:nvSpPr>
          <p:cNvPr id="2" name="Text Placeholder 1"/>
          <p:cNvSpPr>
            <a:spLocks noGrp="1"/>
          </p:cNvSpPr>
          <p:nvPr>
            <p:ph type="body" sz="quarter" idx="10"/>
          </p:nvPr>
        </p:nvSpPr>
        <p:spPr>
          <a:xfrm>
            <a:off x="152400" y="1295400"/>
            <a:ext cx="8763000" cy="4876800"/>
          </a:xfrm>
        </p:spPr>
        <p:txBody>
          <a:bodyPr/>
          <a:lstStyle/>
          <a:p>
            <a:pPr marL="0" indent="0">
              <a:buNone/>
            </a:pPr>
            <a:r>
              <a:rPr lang="en-US" sz="1800" b="1" dirty="0" smtClean="0"/>
              <a:t>Plans</a:t>
            </a:r>
            <a:endParaRPr lang="en-US" sz="1800" b="1" dirty="0" smtClean="0"/>
          </a:p>
          <a:p>
            <a:r>
              <a:rPr lang="en-US" sz="1800" b="1" dirty="0" smtClean="0">
                <a:solidFill>
                  <a:srgbClr val="0D9CAC"/>
                </a:solidFill>
              </a:rPr>
              <a:t>Plan </a:t>
            </a:r>
            <a:r>
              <a:rPr lang="en-US" sz="1800" dirty="0" smtClean="0"/>
              <a:t>– an outline of the actions by which an organization intends to accomplish its goals and </a:t>
            </a:r>
            <a:r>
              <a:rPr lang="en-US" sz="1800" dirty="0" smtClean="0"/>
              <a:t>objectives</a:t>
            </a:r>
          </a:p>
          <a:p>
            <a:pPr marL="0" indent="0">
              <a:buNone/>
            </a:pPr>
            <a:r>
              <a:rPr lang="en-US" sz="1800" b="1" dirty="0"/>
              <a:t>Types of </a:t>
            </a:r>
            <a:r>
              <a:rPr lang="en-US" sz="1800" b="1" dirty="0" smtClean="0"/>
              <a:t>Plans</a:t>
            </a:r>
            <a:endParaRPr lang="en-US" sz="1800" b="1" dirty="0"/>
          </a:p>
          <a:p>
            <a:r>
              <a:rPr lang="en-US" sz="1800" b="1" dirty="0">
                <a:solidFill>
                  <a:srgbClr val="0D9CAC"/>
                </a:solidFill>
              </a:rPr>
              <a:t>Strategic plan </a:t>
            </a:r>
            <a:r>
              <a:rPr lang="en-US" sz="1800" dirty="0"/>
              <a:t>– an organization’s broadest plan, developed as a guide for major policy setting and decision making</a:t>
            </a:r>
          </a:p>
          <a:p>
            <a:pPr lvl="1"/>
            <a:r>
              <a:rPr lang="en-US" sz="1800" dirty="0"/>
              <a:t>Example: Tesla crafted a strategic plan to first develop and introduce a viable electronic performance car (the Tesla Roadster) and then to follow with a well-made model for the luxury car market (the Model S).</a:t>
            </a:r>
          </a:p>
          <a:p>
            <a:r>
              <a:rPr lang="en-US" sz="1800" b="1" dirty="0">
                <a:solidFill>
                  <a:srgbClr val="0D9CAC"/>
                </a:solidFill>
              </a:rPr>
              <a:t>Tactical plan </a:t>
            </a:r>
            <a:r>
              <a:rPr lang="en-US" sz="1800" dirty="0"/>
              <a:t>– a smaller-scale plan developed to implement a strategy</a:t>
            </a:r>
          </a:p>
          <a:p>
            <a:pPr lvl="1"/>
            <a:r>
              <a:rPr lang="en-US" sz="1800" dirty="0"/>
              <a:t>Example: </a:t>
            </a:r>
            <a:r>
              <a:rPr lang="en-US" sz="1800" dirty="0" err="1"/>
              <a:t>JCPenney’s</a:t>
            </a:r>
            <a:r>
              <a:rPr lang="en-US" sz="1800" dirty="0"/>
              <a:t> CEO launched a three-year plan to bring in new customers by rolling out appliances to </a:t>
            </a:r>
            <a:r>
              <a:rPr lang="en-US" sz="1800" dirty="0" err="1"/>
              <a:t>JCPenney</a:t>
            </a:r>
            <a:r>
              <a:rPr lang="en-US" sz="1800" dirty="0"/>
              <a:t> stores and website.</a:t>
            </a:r>
          </a:p>
          <a:p>
            <a:r>
              <a:rPr lang="en-US" sz="1800" b="1" dirty="0">
                <a:solidFill>
                  <a:srgbClr val="0D9CAC"/>
                </a:solidFill>
              </a:rPr>
              <a:t>Operational plan </a:t>
            </a:r>
            <a:r>
              <a:rPr lang="en-US" sz="1800" dirty="0"/>
              <a:t>– a type of plan designed to implement tactical plans</a:t>
            </a:r>
          </a:p>
          <a:p>
            <a:r>
              <a:rPr lang="en-US" sz="1800" b="1" dirty="0">
                <a:solidFill>
                  <a:srgbClr val="0D9CAC"/>
                </a:solidFill>
              </a:rPr>
              <a:t>Contingency plan </a:t>
            </a:r>
            <a:r>
              <a:rPr lang="en-US" sz="1800" dirty="0"/>
              <a:t>– a plan that outlines alternative courses of action that may be taken if an organization’s other plans are disrupted or become ineffective</a:t>
            </a:r>
          </a:p>
          <a:p>
            <a:endParaRPr lang="en-US" sz="1800" dirty="0" smtClean="0"/>
          </a:p>
        </p:txBody>
      </p:sp>
    </p:spTree>
    <p:extLst>
      <p:ext uri="{BB962C8B-B14F-4D97-AF65-F5344CB8AC3E}">
        <p14:creationId xmlns:p14="http://schemas.microsoft.com/office/powerpoint/2010/main" val="34889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6-4</a:t>
            </a:r>
            <a:r>
              <a:rPr lang="en-US" sz="1800" dirty="0" smtClean="0"/>
              <a:t>	Types of Plans</a:t>
            </a:r>
            <a:endParaRPr lang="en-US" sz="1400" dirty="0"/>
          </a:p>
        </p:txBody>
      </p:sp>
      <p:pic>
        <p:nvPicPr>
          <p:cNvPr id="5" name="Picture 4" descr="The types of plans an organization may use to accomplish its goals and objectives are shown in an illustration. At the top of the illustration is the following text: &quot;Managers develop and rely on several types of plans.&quot;&#10;&#10;In the upper-left corner of the illustration is a large circle labeled &quot;STRATEGIC PLANS&quot; in all caps. Below the label, inside the circle, the following bulleted points are listed: Broad guide for major policy setting; Designed to achieve long-term goals; Set by board of directors and top management.&#10;&#10;In the upper-right corner of the illustration is a large circle labeled &quot;TACTICAL PLANS&quot; in all caps. Below the label, inside the circle, the following bulleted points are listed: Smaller-scale plan to implement strategic plan; May be updated periodically; Easier to change than strategic plans.&#10;&#10;In the lower-left corner of the illustration is a large circle labeled &quot;OPERATIONAL PLANS&quot; in all caps. Below the label, inside the circle, the following bulleted points are listed: Designed to implement tactical plans; Plan is one year or less; Deals with how to accomplish specific objectives. &#10;&#10;In the lower-right corner of the illustration is a large circle labeled &quot;CONTINGENCY PLANS&quot; in all caps. Below the label, inside the circle, the following bulleted points are listed: Outline of alternative courses of action if other plans are disrupted or noneffective; Used in conjunction with strategic, tactical, and operational plans.&#10;&#10;In the middle of the illustration is a small circle labeled &quot;Types of Plans.&quot; Four arrows extend from this smaller circle to each of the four larger circles that describe the types of plans." title="Figure 6-4 - Types of Plans"/>
          <p:cNvPicPr>
            <a:picLocks noChangeAspect="1"/>
          </p:cNvPicPr>
          <p:nvPr/>
        </p:nvPicPr>
        <p:blipFill>
          <a:blip r:embed="rId2"/>
          <a:stretch>
            <a:fillRect/>
          </a:stretch>
        </p:blipFill>
        <p:spPr>
          <a:xfrm>
            <a:off x="1676400" y="1143000"/>
            <a:ext cx="5791200" cy="5181600"/>
          </a:xfrm>
          <a:prstGeom prst="rect">
            <a:avLst/>
          </a:prstGeom>
        </p:spPr>
      </p:pic>
    </p:spTree>
    <p:extLst>
      <p:ext uri="{BB962C8B-B14F-4D97-AF65-F5344CB8AC3E}">
        <p14:creationId xmlns:p14="http://schemas.microsoft.com/office/powerpoint/2010/main" val="314243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Organizing the Enterprise</a:t>
            </a:r>
            <a:endParaRPr lang="en-US" sz="1200" dirty="0" smtClean="0"/>
          </a:p>
        </p:txBody>
      </p:sp>
      <p:sp>
        <p:nvSpPr>
          <p:cNvPr id="2" name="Text Placeholder 1"/>
          <p:cNvSpPr>
            <a:spLocks noGrp="1"/>
          </p:cNvSpPr>
          <p:nvPr>
            <p:ph type="body" sz="quarter" idx="10"/>
          </p:nvPr>
        </p:nvSpPr>
        <p:spPr>
          <a:xfrm>
            <a:off x="457200" y="1371600"/>
            <a:ext cx="8229600" cy="4876800"/>
          </a:xfrm>
        </p:spPr>
        <p:txBody>
          <a:bodyPr/>
          <a:lstStyle/>
          <a:p>
            <a:r>
              <a:rPr lang="en-US" b="1" dirty="0">
                <a:solidFill>
                  <a:srgbClr val="0D9CAC"/>
                </a:solidFill>
              </a:rPr>
              <a:t>Organizing</a:t>
            </a:r>
            <a:r>
              <a:rPr lang="en-US" dirty="0" smtClean="0"/>
              <a:t> – the grouping of resources and activities to accomplish some end result in an efficient and effective </a:t>
            </a:r>
            <a:r>
              <a:rPr lang="en-US" dirty="0" smtClean="0"/>
              <a:t>manner</a:t>
            </a:r>
          </a:p>
          <a:p>
            <a:pPr>
              <a:spcAft>
                <a:spcPts val="300"/>
              </a:spcAft>
            </a:pPr>
            <a:r>
              <a:rPr lang="en-US" b="1" dirty="0">
                <a:solidFill>
                  <a:srgbClr val="0D9CAC"/>
                </a:solidFill>
              </a:rPr>
              <a:t>Organizing an enterprise: </a:t>
            </a:r>
            <a:r>
              <a:rPr lang="en-US" dirty="0">
                <a:solidFill>
                  <a:srgbClr val="000000"/>
                </a:solidFill>
              </a:rPr>
              <a:t>Putting the pieces of the puzzle together</a:t>
            </a:r>
          </a:p>
          <a:p>
            <a:pPr>
              <a:spcAft>
                <a:spcPts val="300"/>
              </a:spcAft>
            </a:pPr>
            <a:r>
              <a:rPr lang="en-US" sz="2200" dirty="0">
                <a:solidFill>
                  <a:srgbClr val="000000"/>
                </a:solidFill>
              </a:rPr>
              <a:t>We’ll learn more about Organizing in Ch. 7</a:t>
            </a:r>
            <a:endParaRPr lang="en-US" sz="2200" dirty="0"/>
          </a:p>
          <a:p>
            <a:endParaRPr lang="en-US" dirty="0"/>
          </a:p>
        </p:txBody>
      </p:sp>
      <p:pic>
        <p:nvPicPr>
          <p:cNvPr id="4" name="Picture 2" descr="C:\DOCUME~1\JKLOOS~1\LOCALS~1\Temp\jZip\jZip3712E\jZip2A1FC\14_page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80740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14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Leading and Motivating</a:t>
            </a:r>
            <a:endParaRPr lang="en-US" sz="1200" dirty="0" smtClean="0"/>
          </a:p>
        </p:txBody>
      </p:sp>
      <p:sp>
        <p:nvSpPr>
          <p:cNvPr id="2" name="Text Placeholder 1"/>
          <p:cNvSpPr>
            <a:spLocks noGrp="1"/>
          </p:cNvSpPr>
          <p:nvPr>
            <p:ph type="body" sz="quarter" idx="10"/>
          </p:nvPr>
        </p:nvSpPr>
        <p:spPr>
          <a:xfrm>
            <a:off x="228600" y="1371600"/>
            <a:ext cx="5486400" cy="4876800"/>
          </a:xfrm>
        </p:spPr>
        <p:txBody>
          <a:bodyPr/>
          <a:lstStyle/>
          <a:p>
            <a:r>
              <a:rPr lang="en-US" sz="2200" b="1" dirty="0" smtClean="0">
                <a:solidFill>
                  <a:srgbClr val="0D9CAC"/>
                </a:solidFill>
              </a:rPr>
              <a:t>Leading </a:t>
            </a:r>
            <a:r>
              <a:rPr lang="en-US" sz="2200" dirty="0" smtClean="0"/>
              <a:t>– the process of influencing people to work toward a common goal</a:t>
            </a:r>
          </a:p>
          <a:p>
            <a:r>
              <a:rPr lang="en-US" sz="2200" b="1" dirty="0">
                <a:solidFill>
                  <a:srgbClr val="0D9CAC"/>
                </a:solidFill>
              </a:rPr>
              <a:t>Motivating</a:t>
            </a:r>
            <a:r>
              <a:rPr lang="en-US" sz="2200" dirty="0" smtClean="0"/>
              <a:t> – the process of providing reasons for people to work in the best interests of an organization</a:t>
            </a:r>
          </a:p>
          <a:p>
            <a:pPr lvl="1"/>
            <a:r>
              <a:rPr lang="en-US" sz="2200" dirty="0"/>
              <a:t>Part of a manager’s job is to determine what factors motivate workers and try to provide those incentives to encourage effective performance.</a:t>
            </a:r>
          </a:p>
          <a:p>
            <a:r>
              <a:rPr lang="en-US" sz="2200" b="1" dirty="0">
                <a:solidFill>
                  <a:srgbClr val="0D9CAC"/>
                </a:solidFill>
              </a:rPr>
              <a:t>Directing</a:t>
            </a:r>
            <a:r>
              <a:rPr lang="en-US" sz="2200" dirty="0" smtClean="0"/>
              <a:t> – the combined processes of leading and motivating</a:t>
            </a:r>
          </a:p>
        </p:txBody>
      </p:sp>
      <p:pic>
        <p:nvPicPr>
          <p:cNvPr id="4" name="Picture 1" descr="070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9200"/>
            <a:ext cx="28194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1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Controlling Ongoing Activities</a:t>
            </a:r>
            <a:endParaRPr lang="en-US" sz="1200" dirty="0" smtClean="0"/>
          </a:p>
        </p:txBody>
      </p:sp>
      <p:sp>
        <p:nvSpPr>
          <p:cNvPr id="2" name="Text Placeholder 1"/>
          <p:cNvSpPr>
            <a:spLocks noGrp="1"/>
          </p:cNvSpPr>
          <p:nvPr>
            <p:ph type="body" sz="quarter" idx="10"/>
          </p:nvPr>
        </p:nvSpPr>
        <p:spPr/>
        <p:txBody>
          <a:bodyPr/>
          <a:lstStyle/>
          <a:p>
            <a:r>
              <a:rPr lang="en-US" sz="2400" b="1" dirty="0" smtClean="0">
                <a:solidFill>
                  <a:srgbClr val="0D9CAC"/>
                </a:solidFill>
              </a:rPr>
              <a:t>Controlling </a:t>
            </a:r>
            <a:r>
              <a:rPr lang="en-US" sz="2400" dirty="0" smtClean="0"/>
              <a:t>– the process of evaluating and regulating ongoing activities to ensure that goals are achieved</a:t>
            </a:r>
          </a:p>
          <a:p>
            <a:r>
              <a:rPr lang="en-US" sz="2400" dirty="0" smtClean="0"/>
              <a:t>The control function includes three steps:</a:t>
            </a:r>
          </a:p>
          <a:p>
            <a:pPr marL="739775" lvl="1" indent="-282575">
              <a:buFont typeface="+mj-lt"/>
              <a:buAutoNum type="arabicPeriod"/>
            </a:pPr>
            <a:r>
              <a:rPr lang="en-US" sz="2000" dirty="0" smtClean="0"/>
              <a:t>Setting standards</a:t>
            </a:r>
          </a:p>
          <a:p>
            <a:pPr lvl="2"/>
            <a:r>
              <a:rPr lang="en-US" sz="1800" dirty="0" smtClean="0"/>
              <a:t>Example: Southwest Airlines establishes a goal of increasing profits by 12 percent.</a:t>
            </a:r>
          </a:p>
          <a:p>
            <a:pPr marL="739775" lvl="1" indent="-282575">
              <a:buFont typeface="+mj-lt"/>
              <a:buAutoNum type="arabicPeriod"/>
            </a:pPr>
            <a:r>
              <a:rPr lang="en-US" sz="2000" dirty="0" smtClean="0"/>
              <a:t>Measuring actual performance</a:t>
            </a:r>
          </a:p>
          <a:p>
            <a:pPr lvl="2"/>
            <a:r>
              <a:rPr lang="en-US" sz="1800" dirty="0" smtClean="0"/>
              <a:t>Example: Southwest’s management will monitor its profit on a monthly basis to ensure success.</a:t>
            </a:r>
          </a:p>
          <a:p>
            <a:pPr marL="739775" lvl="1" indent="-282575">
              <a:buFont typeface="+mj-lt"/>
              <a:buAutoNum type="arabicPeriod"/>
            </a:pPr>
            <a:r>
              <a:rPr lang="en-US" sz="2000" dirty="0" smtClean="0"/>
              <a:t>Taking corrective action</a:t>
            </a:r>
          </a:p>
          <a:p>
            <a:pPr lvl="2"/>
            <a:r>
              <a:rPr lang="en-US" sz="1800" dirty="0" smtClean="0"/>
              <a:t>Example: After three months, Southwest’s management finds that profit has increased only 1 percent; thus, corrective action will be needed to get the firm back on track.</a:t>
            </a:r>
          </a:p>
        </p:txBody>
      </p:sp>
    </p:spTree>
    <p:extLst>
      <p:ext uri="{BB962C8B-B14F-4D97-AF65-F5344CB8AC3E}">
        <p14:creationId xmlns:p14="http://schemas.microsoft.com/office/powerpoint/2010/main" val="123680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6-5</a:t>
            </a:r>
            <a:r>
              <a:rPr lang="en-US" sz="1800" dirty="0" smtClean="0"/>
              <a:t>	The Control Function</a:t>
            </a:r>
            <a:endParaRPr lang="en-US" sz="1400" dirty="0"/>
          </a:p>
        </p:txBody>
      </p:sp>
      <p:pic>
        <p:nvPicPr>
          <p:cNvPr id="3" name="Picture 2" descr="The steps of the control function are shown in a diagram. Above the illustration is the following text: &quot;The control function includes three steps: setting standards, measuring actual performance, and taking corrective action.&quot;&#10;&#10;The diagram contains three rectangles. The first rectangle sits at the 10 o'clock position. It has the number 1 and is labeled &quot;Setting standards.&quot; An arrow extends from the top of this rectangle and extends in a clockwise form to the second rectangle, which sits at the 3 o'clock position. This rectangle has the number 2 and is labeled &quot;Measuring actual performance.&quot; An arrow extends from the bottom of this rectangle and extends in a clockwise form to the third rectangle, which sits at the 7 o'clock position. This rectangle has the number 3 and is labeled &quot;Taking corrective action.&quot; An arrow extends from the top of this rectangle and extends up to the first rectangle sitting at the 10 o'clock position to signify that the control function is ongoing." title="Figure 6-5 - The Control Function"/>
          <p:cNvPicPr>
            <a:picLocks noChangeAspect="1"/>
          </p:cNvPicPr>
          <p:nvPr/>
        </p:nvPicPr>
        <p:blipFill>
          <a:blip r:embed="rId2"/>
          <a:stretch>
            <a:fillRect/>
          </a:stretch>
        </p:blipFill>
        <p:spPr>
          <a:xfrm>
            <a:off x="457200" y="1447800"/>
            <a:ext cx="8229600" cy="4571999"/>
          </a:xfrm>
          <a:prstGeom prst="rect">
            <a:avLst/>
          </a:prstGeom>
        </p:spPr>
      </p:pic>
    </p:spTree>
    <p:extLst>
      <p:ext uri="{BB962C8B-B14F-4D97-AF65-F5344CB8AC3E}">
        <p14:creationId xmlns:p14="http://schemas.microsoft.com/office/powerpoint/2010/main" val="35034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Kinds of Managers</a:t>
            </a:r>
          </a:p>
        </p:txBody>
      </p:sp>
      <p:sp>
        <p:nvSpPr>
          <p:cNvPr id="2" name="Text Placeholder 1"/>
          <p:cNvSpPr>
            <a:spLocks noGrp="1"/>
          </p:cNvSpPr>
          <p:nvPr>
            <p:ph type="body" sz="quarter" idx="10"/>
          </p:nvPr>
        </p:nvSpPr>
        <p:spPr/>
        <p:txBody>
          <a:bodyPr/>
          <a:lstStyle/>
          <a:p>
            <a:r>
              <a:rPr lang="en-US" dirty="0" smtClean="0"/>
              <a:t>Managers can be classified according to their:</a:t>
            </a:r>
          </a:p>
          <a:p>
            <a:pPr lvl="1"/>
            <a:r>
              <a:rPr lang="en-US" dirty="0" smtClean="0"/>
              <a:t>Level within an organization</a:t>
            </a:r>
          </a:p>
          <a:p>
            <a:pPr lvl="1"/>
            <a:r>
              <a:rPr lang="en-US" dirty="0" smtClean="0"/>
              <a:t>Area of management</a:t>
            </a:r>
            <a:endParaRPr lang="en-US" dirty="0"/>
          </a:p>
        </p:txBody>
      </p:sp>
    </p:spTree>
    <p:extLst>
      <p:ext uri="{BB962C8B-B14F-4D97-AF65-F5344CB8AC3E}">
        <p14:creationId xmlns:p14="http://schemas.microsoft.com/office/powerpoint/2010/main" val="327359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Levels of Management</a:t>
            </a:r>
          </a:p>
        </p:txBody>
      </p:sp>
      <p:sp>
        <p:nvSpPr>
          <p:cNvPr id="2" name="Text Placeholder 1"/>
          <p:cNvSpPr>
            <a:spLocks noGrp="1"/>
          </p:cNvSpPr>
          <p:nvPr>
            <p:ph type="body" sz="quarter" idx="10"/>
          </p:nvPr>
        </p:nvSpPr>
        <p:spPr/>
        <p:txBody>
          <a:bodyPr/>
          <a:lstStyle/>
          <a:p>
            <a:r>
              <a:rPr lang="en-US" sz="2000" b="1" dirty="0">
                <a:solidFill>
                  <a:srgbClr val="0D9CAC"/>
                </a:solidFill>
              </a:rPr>
              <a:t>Top manager </a:t>
            </a:r>
            <a:r>
              <a:rPr lang="en-US" sz="2000" dirty="0" smtClean="0"/>
              <a:t>– an upper-level executive who guides and controls the overall fortunes of an organization</a:t>
            </a:r>
          </a:p>
          <a:p>
            <a:pPr lvl="1"/>
            <a:r>
              <a:rPr lang="en-US" sz="1800" dirty="0" smtClean="0"/>
              <a:t>Generally responsible for developing the organization’s mission</a:t>
            </a:r>
          </a:p>
          <a:p>
            <a:pPr lvl="1"/>
            <a:r>
              <a:rPr lang="en-US" sz="1800" dirty="0" smtClean="0"/>
              <a:t>Determines the firm’s strategy</a:t>
            </a:r>
          </a:p>
          <a:p>
            <a:pPr lvl="1"/>
            <a:r>
              <a:rPr lang="en-US" sz="1800" dirty="0" smtClean="0"/>
              <a:t>Common titles: president, vice president, chief executive officer (CEO)</a:t>
            </a:r>
          </a:p>
          <a:p>
            <a:r>
              <a:rPr lang="en-US" sz="2000" b="1" dirty="0">
                <a:solidFill>
                  <a:srgbClr val="0D9CAC"/>
                </a:solidFill>
              </a:rPr>
              <a:t>Middle manager </a:t>
            </a:r>
            <a:r>
              <a:rPr lang="en-US" sz="2000" dirty="0" smtClean="0"/>
              <a:t>– a manager who implements the strategy and major policies developed by top management</a:t>
            </a:r>
          </a:p>
          <a:p>
            <a:pPr lvl="1"/>
            <a:r>
              <a:rPr lang="en-US" sz="1800" dirty="0" smtClean="0"/>
              <a:t>Develops tactical and operational plans</a:t>
            </a:r>
          </a:p>
          <a:p>
            <a:pPr lvl="1"/>
            <a:r>
              <a:rPr lang="en-US" sz="1800" dirty="0" smtClean="0"/>
              <a:t>Coordinates and supervises the activities of first-line managers</a:t>
            </a:r>
          </a:p>
          <a:p>
            <a:pPr lvl="1"/>
            <a:r>
              <a:rPr lang="en-US" sz="1800" dirty="0" smtClean="0"/>
              <a:t>Common titles: division manager, plant manager, operations manager</a:t>
            </a:r>
          </a:p>
          <a:p>
            <a:r>
              <a:rPr lang="en-US" sz="2000" b="1" dirty="0">
                <a:solidFill>
                  <a:srgbClr val="0D9CAC"/>
                </a:solidFill>
              </a:rPr>
              <a:t>First-line manager </a:t>
            </a:r>
            <a:r>
              <a:rPr lang="en-US" sz="2000" dirty="0" smtClean="0"/>
              <a:t>– a manager who coordinates and supervises the activities of operating employees</a:t>
            </a:r>
          </a:p>
          <a:p>
            <a:pPr lvl="1"/>
            <a:r>
              <a:rPr lang="en-US" sz="1800" dirty="0" smtClean="0"/>
              <a:t>Spends most time working with and motivating employees, answering questions, and solving day-to-day problems</a:t>
            </a:r>
          </a:p>
          <a:p>
            <a:pPr lvl="1"/>
            <a:r>
              <a:rPr lang="en-US" sz="1800" dirty="0" smtClean="0"/>
              <a:t>Common titles: office manager, supervisor, foreman</a:t>
            </a:r>
          </a:p>
        </p:txBody>
      </p:sp>
    </p:spTree>
    <p:extLst>
      <p:ext uri="{BB962C8B-B14F-4D97-AF65-F5344CB8AC3E}">
        <p14:creationId xmlns:p14="http://schemas.microsoft.com/office/powerpoint/2010/main" val="161561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6-6</a:t>
            </a:r>
            <a:r>
              <a:rPr lang="en-US" sz="1800" dirty="0" smtClean="0"/>
              <a:t>	Management Levels Found in Most Companies</a:t>
            </a:r>
            <a:endParaRPr lang="en-US" sz="1400" dirty="0"/>
          </a:p>
        </p:txBody>
      </p:sp>
      <p:pic>
        <p:nvPicPr>
          <p:cNvPr id="2" name="Picture 1" descr="An illustration of the three levels of management found in most companies is shown. At the top of the illustration is the following text: &quot;The coordinated effort of all three levels of managers is required to implement the goals of any company.&quot; &#10;&#10;Three rectangles of the same width but varying height are stacked vertically. The first rectangle is labeled &quot;Top management.&quot; It is the narrowest as far as height of the three rectangles. Below that is a second rectangle labeled &quot;Middle management.&quot; It is the largest as far as height of the three rectangles. Below that is a third rectangle labeled &quot;First-line management.&quot; Its height is larger than the rectangle labeled &quot;Top management&quot; but smaller than the rectangle labeled &quot;Middle management.&quot;" title="Figure 6-6 - Management Levels Found in Most Companies"/>
          <p:cNvPicPr>
            <a:picLocks noChangeAspect="1"/>
          </p:cNvPicPr>
          <p:nvPr/>
        </p:nvPicPr>
        <p:blipFill>
          <a:blip r:embed="rId2"/>
          <a:stretch>
            <a:fillRect/>
          </a:stretch>
        </p:blipFill>
        <p:spPr>
          <a:xfrm>
            <a:off x="457200" y="1143000"/>
            <a:ext cx="8229600" cy="5181600"/>
          </a:xfrm>
          <a:prstGeom prst="rect">
            <a:avLst/>
          </a:prstGeom>
        </p:spPr>
      </p:pic>
    </p:spTree>
    <p:extLst>
      <p:ext uri="{BB962C8B-B14F-4D97-AF65-F5344CB8AC3E}">
        <p14:creationId xmlns:p14="http://schemas.microsoft.com/office/powerpoint/2010/main" val="331358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What Is Management?</a:t>
            </a:r>
          </a:p>
        </p:txBody>
      </p:sp>
      <p:sp>
        <p:nvSpPr>
          <p:cNvPr id="2" name="Text Placeholder 1"/>
          <p:cNvSpPr>
            <a:spLocks noGrp="1"/>
          </p:cNvSpPr>
          <p:nvPr>
            <p:ph type="body" sz="quarter" idx="10"/>
          </p:nvPr>
        </p:nvSpPr>
        <p:spPr/>
        <p:txBody>
          <a:bodyPr/>
          <a:lstStyle/>
          <a:p>
            <a:r>
              <a:rPr lang="en-US" sz="2400" b="1" dirty="0" smtClean="0">
                <a:solidFill>
                  <a:srgbClr val="0D9CAC"/>
                </a:solidFill>
              </a:rPr>
              <a:t>Management </a:t>
            </a:r>
            <a:r>
              <a:rPr lang="en-US" sz="2400" dirty="0" smtClean="0"/>
              <a:t>– the process of coordinating people and other resources to achieve the goals of an organization</a:t>
            </a:r>
          </a:p>
          <a:p>
            <a:r>
              <a:rPr lang="en-US" sz="2400" dirty="0" smtClean="0"/>
              <a:t>Most organizations make use of four kinds of resources:</a:t>
            </a:r>
          </a:p>
          <a:p>
            <a:pPr marL="800100" lvl="1" indent="-342900">
              <a:buFont typeface="+mj-lt"/>
              <a:buAutoNum type="arabicPeriod"/>
            </a:pPr>
            <a:r>
              <a:rPr lang="en-US" sz="2000" dirty="0" smtClean="0"/>
              <a:t>Material resources – the tangible, physical resources an organization uses</a:t>
            </a:r>
          </a:p>
          <a:p>
            <a:pPr lvl="2"/>
            <a:r>
              <a:rPr lang="en-US" sz="1800" dirty="0" smtClean="0"/>
              <a:t>Example: General Motors uses steel, glass, and fiberglass to produce cars and trucks on machine-driven assembly lines.</a:t>
            </a:r>
          </a:p>
          <a:p>
            <a:pPr marL="800100" lvl="1" indent="-342900">
              <a:buFont typeface="+mj-lt"/>
              <a:buAutoNum type="arabicPeriod"/>
            </a:pPr>
            <a:r>
              <a:rPr lang="en-US" sz="2000" dirty="0" smtClean="0"/>
              <a:t>Human resources – people</a:t>
            </a:r>
          </a:p>
          <a:p>
            <a:pPr marL="800100" lvl="1" indent="-342900">
              <a:buFont typeface="+mj-lt"/>
              <a:buAutoNum type="arabicPeriod"/>
            </a:pPr>
            <a:r>
              <a:rPr lang="en-US" sz="2000" dirty="0" smtClean="0"/>
              <a:t>Financial resources – the funds an organization uses to meet its obligations to investors and creditors</a:t>
            </a:r>
          </a:p>
          <a:p>
            <a:pPr lvl="2"/>
            <a:r>
              <a:rPr lang="en-US" sz="1800" dirty="0" smtClean="0"/>
              <a:t>Example: A 7-Eleven convenience store obtains money from customers at the checkout counter and uses a portion to pay its employees and suppliers.</a:t>
            </a:r>
          </a:p>
          <a:p>
            <a:pPr marL="800100" lvl="1" indent="-342900">
              <a:buFont typeface="+mj-lt"/>
              <a:buAutoNum type="arabicPeriod"/>
            </a:pPr>
            <a:r>
              <a:rPr lang="en-US" sz="2000" dirty="0" smtClean="0"/>
              <a:t>Informational resources</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Areas of Management Specialization</a:t>
            </a:r>
            <a:endParaRPr lang="en-US" sz="2000" dirty="0" smtClean="0"/>
          </a:p>
        </p:txBody>
      </p:sp>
      <p:sp>
        <p:nvSpPr>
          <p:cNvPr id="2" name="Text Placeholder 1"/>
          <p:cNvSpPr>
            <a:spLocks noGrp="1"/>
          </p:cNvSpPr>
          <p:nvPr>
            <p:ph type="body" sz="quarter" idx="10"/>
          </p:nvPr>
        </p:nvSpPr>
        <p:spPr/>
        <p:txBody>
          <a:bodyPr/>
          <a:lstStyle/>
          <a:p>
            <a:r>
              <a:rPr lang="en-US" sz="2400" b="1" dirty="0">
                <a:solidFill>
                  <a:srgbClr val="0D9CAC"/>
                </a:solidFill>
              </a:rPr>
              <a:t>Financial manager </a:t>
            </a:r>
            <a:r>
              <a:rPr lang="en-US" sz="2400" dirty="0" smtClean="0"/>
              <a:t>– a manager who is primarily responsible for an organization’s financial resources</a:t>
            </a:r>
          </a:p>
          <a:p>
            <a:r>
              <a:rPr lang="en-US" sz="2400" b="1" dirty="0" smtClean="0">
                <a:solidFill>
                  <a:srgbClr val="0D9CAC"/>
                </a:solidFill>
              </a:rPr>
              <a:t>Operations </a:t>
            </a:r>
            <a:r>
              <a:rPr lang="en-US" sz="2400" b="1" dirty="0">
                <a:solidFill>
                  <a:srgbClr val="0D9CAC"/>
                </a:solidFill>
              </a:rPr>
              <a:t>manager </a:t>
            </a:r>
            <a:r>
              <a:rPr lang="en-US" sz="2400" dirty="0" smtClean="0"/>
              <a:t>– a manager who manages the systems that convert resources into goods and services</a:t>
            </a:r>
          </a:p>
          <a:p>
            <a:r>
              <a:rPr lang="en-US" sz="2400" b="1" dirty="0">
                <a:solidFill>
                  <a:srgbClr val="0D9CAC"/>
                </a:solidFill>
              </a:rPr>
              <a:t>Marketing manager </a:t>
            </a:r>
            <a:r>
              <a:rPr lang="en-US" sz="2400" dirty="0" smtClean="0"/>
              <a:t>– a manager who is responsible for facilitating the exchange of products between an organization and its customers or clients</a:t>
            </a:r>
          </a:p>
          <a:p>
            <a:r>
              <a:rPr lang="en-US" sz="2400" b="1" dirty="0">
                <a:solidFill>
                  <a:srgbClr val="0D9CAC"/>
                </a:solidFill>
              </a:rPr>
              <a:t>Human resources manager </a:t>
            </a:r>
            <a:r>
              <a:rPr lang="en-US" sz="2400" dirty="0"/>
              <a:t>– a person charged with managing an organization’s human resources programs</a:t>
            </a:r>
          </a:p>
          <a:p>
            <a:r>
              <a:rPr lang="en-US" sz="2400" b="1" dirty="0" smtClean="0">
                <a:solidFill>
                  <a:srgbClr val="0D9CAC"/>
                </a:solidFill>
              </a:rPr>
              <a:t>Administrative </a:t>
            </a:r>
            <a:r>
              <a:rPr lang="en-US" sz="2400" b="1" dirty="0">
                <a:solidFill>
                  <a:srgbClr val="0D9CAC"/>
                </a:solidFill>
              </a:rPr>
              <a:t>manager </a:t>
            </a:r>
            <a:r>
              <a:rPr lang="en-US" sz="2400" dirty="0"/>
              <a:t>– a manager who is not associated with any specific functional area but who provides overall administrative guidance and </a:t>
            </a:r>
            <a:r>
              <a:rPr lang="en-US" sz="2400" dirty="0" smtClean="0"/>
              <a:t>leadership</a:t>
            </a:r>
            <a:endParaRPr lang="en-US" sz="2400" dirty="0"/>
          </a:p>
        </p:txBody>
      </p:sp>
    </p:spTree>
    <p:extLst>
      <p:ext uri="{BB962C8B-B14F-4D97-AF65-F5344CB8AC3E}">
        <p14:creationId xmlns:p14="http://schemas.microsoft.com/office/powerpoint/2010/main" val="255402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6-7</a:t>
            </a:r>
            <a:r>
              <a:rPr lang="en-US" sz="1800" dirty="0" smtClean="0"/>
              <a:t>	Areas of Management Specialization</a:t>
            </a:r>
            <a:endParaRPr lang="en-US" sz="1400" dirty="0"/>
          </a:p>
        </p:txBody>
      </p:sp>
      <p:pic>
        <p:nvPicPr>
          <p:cNvPr id="3" name="Picture 2" descr="The most common areas of management specialization are shown in an illustration. Above the illustration is the following text: &quot;Other areas may have to be added, depending on the nature of the firm and the industry.&quot; &#10;&#10;The illustration shows six rectangles in a horizontal row. The first rectangle is labeled &quot;Finance&quot;; the second rectangle is labeled &quot;Operations&quot;; the third rectangle is labeled &quot;Marketing&quot;; the fourth rectangle is labeled &quot;Human resources&quot;; the fifth rectangle is labeled &quot;Administration&quot;; and the sixth rectangle is labeled &quot;Others (e.g., research and development).&quot;" title="Figure 6-7 - Areas of Management Specialization"/>
          <p:cNvPicPr>
            <a:picLocks noChangeAspect="1"/>
          </p:cNvPicPr>
          <p:nvPr/>
        </p:nvPicPr>
        <p:blipFill>
          <a:blip r:embed="rId2"/>
          <a:stretch>
            <a:fillRect/>
          </a:stretch>
        </p:blipFill>
        <p:spPr>
          <a:xfrm>
            <a:off x="457200" y="2743200"/>
            <a:ext cx="8229600" cy="1499971"/>
          </a:xfrm>
          <a:prstGeom prst="rect">
            <a:avLst/>
          </a:prstGeom>
        </p:spPr>
      </p:pic>
    </p:spTree>
    <p:extLst>
      <p:ext uri="{BB962C8B-B14F-4D97-AF65-F5344CB8AC3E}">
        <p14:creationId xmlns:p14="http://schemas.microsoft.com/office/powerpoint/2010/main" val="245452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6-8</a:t>
            </a:r>
            <a:r>
              <a:rPr lang="en-US" sz="1800" dirty="0" smtClean="0"/>
              <a:t>	Key Skills of Successful Managers</a:t>
            </a:r>
            <a:endParaRPr lang="en-US" sz="1400" dirty="0"/>
          </a:p>
        </p:txBody>
      </p:sp>
      <p:pic>
        <p:nvPicPr>
          <p:cNvPr id="3" name="Picture 2" descr="The five key skills of successful managers are shown in an illustration.&#10;&#10;In the middle of the illustration is a square labeled &quot;Key Management Skills.&quot; The square is surrounded in circular form by five other squares. Lines extend from the square labeled &quot;Key Management Skills&quot; in the middle of the illustration to each of these five squares.&#10;&#10;The first square sits at the 10 o'clock position and is labeled &quot;Conceptual Skills.&quot; The second square sits at the 12 o'clock position and is labeled &quot;Analytic Skills.&quot; The third square sits at the 2 o'clock position and is labeled &quot;Interpersonal Skills.&quot; The fourth square sits at the 5 o'clock position and is labeled &quot;Technical Skills.&quot; The fifth square sits at the 7 o'clock position and is labeled &quot;Communication Skills.&quot;" title="Figure 6-8 - Key Skills of Successful Managers"/>
          <p:cNvPicPr>
            <a:picLocks noChangeAspect="1"/>
          </p:cNvPicPr>
          <p:nvPr/>
        </p:nvPicPr>
        <p:blipFill>
          <a:blip r:embed="rId2"/>
          <a:stretch>
            <a:fillRect/>
          </a:stretch>
        </p:blipFill>
        <p:spPr>
          <a:xfrm>
            <a:off x="876300" y="1219200"/>
            <a:ext cx="7391399" cy="4953000"/>
          </a:xfrm>
          <a:prstGeom prst="rect">
            <a:avLst/>
          </a:prstGeom>
        </p:spPr>
      </p:pic>
    </p:spTree>
    <p:extLst>
      <p:ext uri="{BB962C8B-B14F-4D97-AF65-F5344CB8AC3E}">
        <p14:creationId xmlns:p14="http://schemas.microsoft.com/office/powerpoint/2010/main" val="144054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Conceptual Skills</a:t>
            </a:r>
          </a:p>
        </p:txBody>
      </p:sp>
      <p:sp>
        <p:nvSpPr>
          <p:cNvPr id="2" name="Text Placeholder 1"/>
          <p:cNvSpPr>
            <a:spLocks noGrp="1"/>
          </p:cNvSpPr>
          <p:nvPr>
            <p:ph type="body" sz="quarter" idx="10"/>
          </p:nvPr>
        </p:nvSpPr>
        <p:spPr/>
        <p:txBody>
          <a:bodyPr/>
          <a:lstStyle/>
          <a:p>
            <a:r>
              <a:rPr lang="en-US" b="1" dirty="0">
                <a:solidFill>
                  <a:srgbClr val="0D9CAC"/>
                </a:solidFill>
              </a:rPr>
              <a:t>Conceptual skills </a:t>
            </a:r>
            <a:r>
              <a:rPr lang="en-US" dirty="0" smtClean="0"/>
              <a:t>– the ability to think in abstract terms</a:t>
            </a:r>
          </a:p>
          <a:p>
            <a:r>
              <a:rPr lang="en-US" dirty="0" smtClean="0"/>
              <a:t>Conceptual skills allow a manager to see the “big picture” and understand how the various parts of an organization or idea can fit together.</a:t>
            </a:r>
          </a:p>
          <a:p>
            <a:pPr lvl="1"/>
            <a:r>
              <a:rPr lang="en-US" dirty="0" smtClean="0"/>
              <a:t>Example: Although it initially operated in the red, Amazon.com founder Jeff Bezos never lost sight of his vision of an Internet commerce site where people could shop quickly and easily.</a:t>
            </a:r>
            <a:endParaRPr lang="en-US" dirty="0"/>
          </a:p>
        </p:txBody>
      </p:sp>
    </p:spTree>
    <p:extLst>
      <p:ext uri="{BB962C8B-B14F-4D97-AF65-F5344CB8AC3E}">
        <p14:creationId xmlns:p14="http://schemas.microsoft.com/office/powerpoint/2010/main" val="117615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Analytic Skills</a:t>
            </a:r>
          </a:p>
        </p:txBody>
      </p:sp>
      <p:sp>
        <p:nvSpPr>
          <p:cNvPr id="2" name="Text Placeholder 1"/>
          <p:cNvSpPr>
            <a:spLocks noGrp="1"/>
          </p:cNvSpPr>
          <p:nvPr>
            <p:ph type="body" sz="quarter" idx="10"/>
          </p:nvPr>
        </p:nvSpPr>
        <p:spPr/>
        <p:txBody>
          <a:bodyPr/>
          <a:lstStyle/>
          <a:p>
            <a:r>
              <a:rPr lang="en-US" b="1" dirty="0" smtClean="0">
                <a:solidFill>
                  <a:srgbClr val="0D9CAC"/>
                </a:solidFill>
              </a:rPr>
              <a:t>Analytic skills </a:t>
            </a:r>
            <a:r>
              <a:rPr lang="en-US" dirty="0" smtClean="0"/>
              <a:t>– the ability to identify problems correctly, generate reasonable alternatives, and select the “best” alternatives to solve problems</a:t>
            </a:r>
          </a:p>
          <a:p>
            <a:pPr lvl="1"/>
            <a:r>
              <a:rPr lang="en-US" dirty="0" smtClean="0"/>
              <a:t>Example: When Lee Bird became the CEO of At Home Group (formerly known as Garden Ridge), he quickly identified a number of issues that were contributing to stagnating sales of Garden Ridge home décor stores. By identifying alternatives and solutions to these issues and then setting about updating the stores, he helped At Home boost revenues and allowed it to go public with an initial stock offering.</a:t>
            </a:r>
            <a:endParaRPr lang="en-US" dirty="0"/>
          </a:p>
        </p:txBody>
      </p:sp>
    </p:spTree>
    <p:extLst>
      <p:ext uri="{BB962C8B-B14F-4D97-AF65-F5344CB8AC3E}">
        <p14:creationId xmlns:p14="http://schemas.microsoft.com/office/powerpoint/2010/main" val="38659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Interpersonal Skills</a:t>
            </a:r>
          </a:p>
        </p:txBody>
      </p:sp>
      <p:sp>
        <p:nvSpPr>
          <p:cNvPr id="2" name="Text Placeholder 1"/>
          <p:cNvSpPr>
            <a:spLocks noGrp="1"/>
          </p:cNvSpPr>
          <p:nvPr>
            <p:ph type="body" sz="quarter" idx="10"/>
          </p:nvPr>
        </p:nvSpPr>
        <p:spPr/>
        <p:txBody>
          <a:bodyPr/>
          <a:lstStyle/>
          <a:p>
            <a:r>
              <a:rPr lang="en-US" b="1" dirty="0" smtClean="0">
                <a:solidFill>
                  <a:srgbClr val="0D9CAC"/>
                </a:solidFill>
              </a:rPr>
              <a:t>Interpersonal skills </a:t>
            </a:r>
            <a:r>
              <a:rPr lang="en-US" dirty="0" smtClean="0"/>
              <a:t>– the ability to deal effectively with other people</a:t>
            </a:r>
          </a:p>
          <a:p>
            <a:r>
              <a:rPr lang="en-US" dirty="0" smtClean="0"/>
              <a:t>Examples of interpersonal skills are the ability to:</a:t>
            </a:r>
          </a:p>
          <a:p>
            <a:pPr lvl="1"/>
            <a:r>
              <a:rPr lang="en-US" dirty="0" smtClean="0"/>
              <a:t>Relate to people</a:t>
            </a:r>
          </a:p>
          <a:p>
            <a:pPr lvl="1"/>
            <a:r>
              <a:rPr lang="en-US" dirty="0" smtClean="0"/>
              <a:t>Understand their needs and motives</a:t>
            </a:r>
          </a:p>
          <a:p>
            <a:pPr lvl="1"/>
            <a:r>
              <a:rPr lang="en-US" dirty="0" smtClean="0"/>
              <a:t>Show genuine compassion</a:t>
            </a:r>
          </a:p>
        </p:txBody>
      </p:sp>
    </p:spTree>
    <p:extLst>
      <p:ext uri="{BB962C8B-B14F-4D97-AF65-F5344CB8AC3E}">
        <p14:creationId xmlns:p14="http://schemas.microsoft.com/office/powerpoint/2010/main" val="2231839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Technical Skills</a:t>
            </a:r>
          </a:p>
        </p:txBody>
      </p:sp>
      <p:sp>
        <p:nvSpPr>
          <p:cNvPr id="2" name="Text Placeholder 1"/>
          <p:cNvSpPr>
            <a:spLocks noGrp="1"/>
          </p:cNvSpPr>
          <p:nvPr>
            <p:ph type="body" sz="quarter" idx="10"/>
          </p:nvPr>
        </p:nvSpPr>
        <p:spPr/>
        <p:txBody>
          <a:bodyPr/>
          <a:lstStyle/>
          <a:p>
            <a:r>
              <a:rPr lang="en-US" b="1" dirty="0" smtClean="0">
                <a:solidFill>
                  <a:srgbClr val="0D9CAC"/>
                </a:solidFill>
              </a:rPr>
              <a:t>Technical skills </a:t>
            </a:r>
            <a:r>
              <a:rPr lang="en-US" dirty="0" smtClean="0"/>
              <a:t>– specific skills needed to accomplish a specialized activity</a:t>
            </a:r>
          </a:p>
          <a:p>
            <a:r>
              <a:rPr lang="en-US" dirty="0" smtClean="0"/>
              <a:t>First-line managers (and, to a lesser extent, middle managers) need to understand the technical skills relevant to the activities they manage in order to train subordinates, answer questions, and provide guidance, even though the managers may not perform the technical tasks themselves.</a:t>
            </a:r>
          </a:p>
        </p:txBody>
      </p:sp>
    </p:spTree>
    <p:extLst>
      <p:ext uri="{BB962C8B-B14F-4D97-AF65-F5344CB8AC3E}">
        <p14:creationId xmlns:p14="http://schemas.microsoft.com/office/powerpoint/2010/main" val="69751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Communication Skills</a:t>
            </a:r>
          </a:p>
        </p:txBody>
      </p:sp>
      <p:sp>
        <p:nvSpPr>
          <p:cNvPr id="2" name="Text Placeholder 1"/>
          <p:cNvSpPr>
            <a:spLocks noGrp="1"/>
          </p:cNvSpPr>
          <p:nvPr>
            <p:ph type="body" sz="quarter" idx="10"/>
          </p:nvPr>
        </p:nvSpPr>
        <p:spPr/>
        <p:txBody>
          <a:bodyPr/>
          <a:lstStyle/>
          <a:p>
            <a:r>
              <a:rPr lang="en-US" b="1" dirty="0" smtClean="0">
                <a:solidFill>
                  <a:srgbClr val="0D9CAC"/>
                </a:solidFill>
              </a:rPr>
              <a:t>Communication skills </a:t>
            </a:r>
            <a:r>
              <a:rPr lang="en-US" dirty="0" smtClean="0"/>
              <a:t>– the ability to speak, listen, and write effectively</a:t>
            </a:r>
          </a:p>
          <a:p>
            <a:r>
              <a:rPr lang="en-US" dirty="0" smtClean="0"/>
              <a:t>Managers need both oral and written communication skills.</a:t>
            </a:r>
          </a:p>
          <a:p>
            <a:pPr lvl="1"/>
            <a:r>
              <a:rPr lang="en-US" dirty="0" smtClean="0"/>
              <a:t>Oral communication skills are used when a manager makes sales presentations, conducts interviews, and holds press conferences.</a:t>
            </a:r>
          </a:p>
          <a:p>
            <a:pPr lvl="1"/>
            <a:r>
              <a:rPr lang="en-US" dirty="0" smtClean="0"/>
              <a:t>Written communication skills are important because a manager’s ability to prepare letters, emails, memos, sales reports, and other written documents may spell the difference between success and failure.</a:t>
            </a:r>
          </a:p>
        </p:txBody>
      </p:sp>
    </p:spTree>
    <p:extLst>
      <p:ext uri="{BB962C8B-B14F-4D97-AF65-F5344CB8AC3E}">
        <p14:creationId xmlns:p14="http://schemas.microsoft.com/office/powerpoint/2010/main" val="237989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Leadership</a:t>
            </a:r>
          </a:p>
        </p:txBody>
      </p:sp>
      <p:sp>
        <p:nvSpPr>
          <p:cNvPr id="2" name="Text Placeholder 1"/>
          <p:cNvSpPr>
            <a:spLocks noGrp="1"/>
          </p:cNvSpPr>
          <p:nvPr>
            <p:ph type="body" sz="quarter" idx="10"/>
          </p:nvPr>
        </p:nvSpPr>
        <p:spPr/>
        <p:txBody>
          <a:bodyPr/>
          <a:lstStyle/>
          <a:p>
            <a:r>
              <a:rPr lang="en-US" b="1" dirty="0" smtClean="0">
                <a:solidFill>
                  <a:srgbClr val="0D9CAC"/>
                </a:solidFill>
              </a:rPr>
              <a:t>Leadership </a:t>
            </a:r>
            <a:r>
              <a:rPr lang="en-US" dirty="0" smtClean="0"/>
              <a:t>– the ability to influence others</a:t>
            </a:r>
          </a:p>
          <a:p>
            <a:r>
              <a:rPr lang="en-US" dirty="0" smtClean="0"/>
              <a:t>Leadership is different from management in that a leader strives for voluntary cooperation, whereas a manager may have to depend on coercion to change employee behavior.</a:t>
            </a:r>
            <a:endParaRPr lang="en-US" sz="2000" dirty="0" smtClean="0"/>
          </a:p>
        </p:txBody>
      </p:sp>
    </p:spTree>
    <p:extLst>
      <p:ext uri="{BB962C8B-B14F-4D97-AF65-F5344CB8AC3E}">
        <p14:creationId xmlns:p14="http://schemas.microsoft.com/office/powerpoint/2010/main" val="22112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Formal and Informal Leadership</a:t>
            </a:r>
          </a:p>
        </p:txBody>
      </p:sp>
      <p:sp>
        <p:nvSpPr>
          <p:cNvPr id="2" name="Text Placeholder 1"/>
          <p:cNvSpPr>
            <a:spLocks noGrp="1"/>
          </p:cNvSpPr>
          <p:nvPr>
            <p:ph type="body" sz="quarter" idx="10"/>
          </p:nvPr>
        </p:nvSpPr>
        <p:spPr/>
        <p:txBody>
          <a:bodyPr/>
          <a:lstStyle/>
          <a:p>
            <a:r>
              <a:rPr lang="en-US" sz="2000" b="1" dirty="0" smtClean="0">
                <a:solidFill>
                  <a:srgbClr val="0D9CAC"/>
                </a:solidFill>
              </a:rPr>
              <a:t>Formal leaders</a:t>
            </a:r>
          </a:p>
          <a:p>
            <a:pPr lvl="1"/>
            <a:r>
              <a:rPr lang="en-US" sz="1800" dirty="0" smtClean="0"/>
              <a:t>Have legitimate power of position</a:t>
            </a:r>
          </a:p>
          <a:p>
            <a:pPr lvl="1"/>
            <a:r>
              <a:rPr lang="en-US" sz="1800" dirty="0" smtClean="0"/>
              <a:t>Have authority within an organization to influence others to work toward the organization’s objectives</a:t>
            </a:r>
            <a:endParaRPr lang="en-US" sz="1800" dirty="0"/>
          </a:p>
          <a:p>
            <a:r>
              <a:rPr lang="en-US" sz="2000" b="1" dirty="0" smtClean="0">
                <a:solidFill>
                  <a:srgbClr val="0D9CAC"/>
                </a:solidFill>
              </a:rPr>
              <a:t>Informal leaders</a:t>
            </a:r>
          </a:p>
          <a:p>
            <a:pPr lvl="1"/>
            <a:r>
              <a:rPr lang="en-US" sz="1800" dirty="0" smtClean="0"/>
              <a:t>Do not have authority to influence others to work toward the organization’s objectives</a:t>
            </a:r>
          </a:p>
          <a:p>
            <a:pPr lvl="1"/>
            <a:r>
              <a:rPr lang="en-US" sz="1800" dirty="0" smtClean="0"/>
              <a:t>May or may not exert their influence in support of the organization</a:t>
            </a:r>
          </a:p>
          <a:p>
            <a:r>
              <a:rPr lang="en-US" sz="2000" dirty="0" smtClean="0"/>
              <a:t>Both formal and informal leaders make use of several kinds of power, including:</a:t>
            </a:r>
          </a:p>
          <a:p>
            <a:pPr lvl="1"/>
            <a:r>
              <a:rPr lang="en-US" sz="1800" dirty="0" smtClean="0"/>
              <a:t>The ability to grant rewards or impose punishments</a:t>
            </a:r>
          </a:p>
          <a:p>
            <a:pPr lvl="1"/>
            <a:r>
              <a:rPr lang="en-US" sz="1800" dirty="0" smtClean="0"/>
              <a:t>The possession of expert knowledge</a:t>
            </a:r>
          </a:p>
          <a:p>
            <a:pPr lvl="1"/>
            <a:r>
              <a:rPr lang="en-US" sz="1800" dirty="0" smtClean="0"/>
              <a:t>Personal attraction or charisma</a:t>
            </a:r>
          </a:p>
        </p:txBody>
      </p:sp>
    </p:spTree>
    <p:extLst>
      <p:ext uri="{BB962C8B-B14F-4D97-AF65-F5344CB8AC3E}">
        <p14:creationId xmlns:p14="http://schemas.microsoft.com/office/powerpoint/2010/main" val="380326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6-1</a:t>
            </a:r>
            <a:r>
              <a:rPr lang="en-US" sz="1800" dirty="0" smtClean="0"/>
              <a:t>	The Four Main Resources of Management</a:t>
            </a:r>
            <a:endParaRPr lang="en-US" sz="1400" dirty="0"/>
          </a:p>
        </p:txBody>
      </p:sp>
      <p:pic>
        <p:nvPicPr>
          <p:cNvPr id="2" name="Picture 1" descr="The four main resources of management are shown in an illustration. Above the illustration is the following text: &quot;Managers coordinate an organization's resources to achieve the organization's goals.&quot;&#10;&#10;In the illustration, a large, long rectangle labeled &quot;MANAGEMENT&quot; in all caps is shown. In front of and along the bottom of the rectangle are four smaller rectangles placed equal distance apart from each other. The first rectangle is labeled &quot;Material resources&quot;; the second rectangle is labeled &quot;Human resources&quot;; the third rectangle is labeled &quot;Financial resources&quot;; and the fourth rectangle is labeled &quot;Informational resources.&quot; Extending from the right of the fourth rectangle is a large arrow pointing to the right. To the right of the arrow is another rectangle, which is labeled &quot;Organizational goals.&quot;" title="Figure 6-1 - The Four Main Resources of Management"/>
          <p:cNvPicPr>
            <a:picLocks noChangeAspect="1"/>
          </p:cNvPicPr>
          <p:nvPr/>
        </p:nvPicPr>
        <p:blipFill>
          <a:blip r:embed="rId2"/>
          <a:stretch>
            <a:fillRect/>
          </a:stretch>
        </p:blipFill>
        <p:spPr>
          <a:xfrm>
            <a:off x="470770" y="2438400"/>
            <a:ext cx="8229600" cy="1880915"/>
          </a:xfrm>
          <a:prstGeom prst="rect">
            <a:avLst/>
          </a:prstGeom>
        </p:spPr>
      </p:pic>
    </p:spTree>
    <p:extLst>
      <p:ext uri="{BB962C8B-B14F-4D97-AF65-F5344CB8AC3E}">
        <p14:creationId xmlns:p14="http://schemas.microsoft.com/office/powerpoint/2010/main" val="275849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Styles of Leadership </a:t>
            </a:r>
            <a:r>
              <a:rPr lang="en-US" sz="2000" dirty="0" smtClean="0"/>
              <a:t>(slide 1 of 2)</a:t>
            </a:r>
          </a:p>
        </p:txBody>
      </p:sp>
      <p:sp>
        <p:nvSpPr>
          <p:cNvPr id="2" name="Text Placeholder 1"/>
          <p:cNvSpPr>
            <a:spLocks noGrp="1"/>
          </p:cNvSpPr>
          <p:nvPr>
            <p:ph type="body" sz="quarter" idx="10"/>
          </p:nvPr>
        </p:nvSpPr>
        <p:spPr>
          <a:xfrm>
            <a:off x="228600" y="1219200"/>
            <a:ext cx="8458200" cy="5181600"/>
          </a:xfrm>
        </p:spPr>
        <p:txBody>
          <a:bodyPr/>
          <a:lstStyle/>
          <a:p>
            <a:r>
              <a:rPr lang="en-US" sz="1600" b="1" dirty="0">
                <a:solidFill>
                  <a:srgbClr val="0D9CAC"/>
                </a:solidFill>
              </a:rPr>
              <a:t>Autocratic leadership </a:t>
            </a:r>
            <a:r>
              <a:rPr lang="en-US" sz="1600" dirty="0" smtClean="0"/>
              <a:t>– task-oriented leadership style in which workers are told what to do and how to accomplish it without having a say in the decision-making process</a:t>
            </a:r>
          </a:p>
          <a:p>
            <a:r>
              <a:rPr lang="en-US" sz="1600" b="1" dirty="0">
                <a:solidFill>
                  <a:srgbClr val="0D9CAC"/>
                </a:solidFill>
              </a:rPr>
              <a:t>Entrepreneurial leadership </a:t>
            </a:r>
            <a:r>
              <a:rPr lang="en-US" sz="1600" dirty="0"/>
              <a:t>– personality-based leadership style in which the manager seeks to inspire workers with a vision of what can be accomplished to benefit all stakeholders</a:t>
            </a:r>
          </a:p>
          <a:p>
            <a:pPr lvl="1"/>
            <a:r>
              <a:rPr lang="en-US" sz="1600" dirty="0"/>
              <a:t>Although each entrepreneur is different, this leadership style is generally task-oriented, driven, charismatic, and enthusiastic.</a:t>
            </a:r>
          </a:p>
          <a:p>
            <a:pPr lvl="1"/>
            <a:r>
              <a:rPr lang="en-US" sz="1600" dirty="0"/>
              <a:t>The entrepreneurial personality tends to take initiative, be visionary, and be forward-looking.</a:t>
            </a:r>
          </a:p>
          <a:p>
            <a:pPr lvl="1"/>
            <a:r>
              <a:rPr lang="en-US" sz="1600" dirty="0"/>
              <a:t>Entrepreneurial leaders tend to be very invested in their businesses.</a:t>
            </a:r>
          </a:p>
          <a:p>
            <a:r>
              <a:rPr lang="en-US" sz="1600" b="1" dirty="0" smtClean="0">
                <a:solidFill>
                  <a:srgbClr val="0D9CAC"/>
                </a:solidFill>
              </a:rPr>
              <a:t>Participative </a:t>
            </a:r>
            <a:r>
              <a:rPr lang="en-US" sz="1600" b="1" dirty="0">
                <a:solidFill>
                  <a:srgbClr val="0D9CAC"/>
                </a:solidFill>
              </a:rPr>
              <a:t>leadership </a:t>
            </a:r>
            <a:r>
              <a:rPr lang="en-US" sz="1600" dirty="0" smtClean="0"/>
              <a:t>– leadership style in which all members of a team are involved in identifying essential goals and developing strategies to reach those goals</a:t>
            </a:r>
          </a:p>
          <a:p>
            <a:pPr lvl="1"/>
            <a:r>
              <a:rPr lang="en-US" sz="1600" dirty="0" smtClean="0"/>
              <a:t>Participative leadership can be classified into three groups:</a:t>
            </a:r>
          </a:p>
          <a:p>
            <a:pPr marL="1201738" lvl="2" indent="-287338">
              <a:buFont typeface="+mj-lt"/>
              <a:buAutoNum type="arabicPeriod"/>
            </a:pPr>
            <a:r>
              <a:rPr lang="en-US" sz="1600" dirty="0" smtClean="0"/>
              <a:t>Consultative leaders – discuss issues with workers but retain the final authority for decision making</a:t>
            </a:r>
          </a:p>
          <a:p>
            <a:pPr marL="1201738" lvl="2" indent="-287338">
              <a:buFont typeface="+mj-lt"/>
              <a:buAutoNum type="arabicPeriod"/>
            </a:pPr>
            <a:r>
              <a:rPr lang="en-US" sz="1600" dirty="0" smtClean="0"/>
              <a:t>Consensus leaders – seek input from almost all workers and make final decisions based on their support</a:t>
            </a:r>
          </a:p>
          <a:p>
            <a:pPr marL="1201738" lvl="2" indent="-287338">
              <a:buFont typeface="+mj-lt"/>
              <a:buAutoNum type="arabicPeriod"/>
            </a:pPr>
            <a:r>
              <a:rPr lang="en-US" sz="1600" dirty="0" smtClean="0"/>
              <a:t>Democratic leaders – give final authority to the group</a:t>
            </a:r>
          </a:p>
        </p:txBody>
      </p:sp>
    </p:spTree>
    <p:extLst>
      <p:ext uri="{BB962C8B-B14F-4D97-AF65-F5344CB8AC3E}">
        <p14:creationId xmlns:p14="http://schemas.microsoft.com/office/powerpoint/2010/main" val="132811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Which Leadership Style Is the Best?</a:t>
            </a:r>
          </a:p>
        </p:txBody>
      </p:sp>
      <p:sp>
        <p:nvSpPr>
          <p:cNvPr id="2" name="Text Placeholder 1"/>
          <p:cNvSpPr>
            <a:spLocks noGrp="1"/>
          </p:cNvSpPr>
          <p:nvPr>
            <p:ph type="body" sz="quarter" idx="10"/>
          </p:nvPr>
        </p:nvSpPr>
        <p:spPr/>
        <p:txBody>
          <a:bodyPr/>
          <a:lstStyle/>
          <a:p>
            <a:r>
              <a:rPr lang="en-US" dirty="0" smtClean="0"/>
              <a:t>Most management experts agree that no “best” managerial leadership style exists.</a:t>
            </a:r>
          </a:p>
          <a:p>
            <a:r>
              <a:rPr lang="en-US" dirty="0" smtClean="0"/>
              <a:t>The most effective style depends on the right balance between:</a:t>
            </a:r>
          </a:p>
          <a:p>
            <a:pPr lvl="1"/>
            <a:r>
              <a:rPr lang="en-US" dirty="0" smtClean="0"/>
              <a:t>Interaction among employees</a:t>
            </a:r>
          </a:p>
          <a:p>
            <a:pPr lvl="1"/>
            <a:r>
              <a:rPr lang="en-US" dirty="0" smtClean="0"/>
              <a:t>Characteristics of the work situation</a:t>
            </a:r>
          </a:p>
          <a:p>
            <a:pPr lvl="1"/>
            <a:r>
              <a:rPr lang="en-US" dirty="0" smtClean="0"/>
              <a:t>The manager’s personality</a:t>
            </a:r>
            <a:endParaRPr lang="en-US" dirty="0"/>
          </a:p>
        </p:txBody>
      </p:sp>
    </p:spTree>
    <p:extLst>
      <p:ext uri="{BB962C8B-B14F-4D97-AF65-F5344CB8AC3E}">
        <p14:creationId xmlns:p14="http://schemas.microsoft.com/office/powerpoint/2010/main" val="67833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Managerial Decision Making</a:t>
            </a:r>
          </a:p>
        </p:txBody>
      </p:sp>
      <p:sp>
        <p:nvSpPr>
          <p:cNvPr id="2" name="Text Placeholder 1"/>
          <p:cNvSpPr>
            <a:spLocks noGrp="1"/>
          </p:cNvSpPr>
          <p:nvPr>
            <p:ph type="body" sz="quarter" idx="10"/>
          </p:nvPr>
        </p:nvSpPr>
        <p:spPr/>
        <p:txBody>
          <a:bodyPr/>
          <a:lstStyle/>
          <a:p>
            <a:r>
              <a:rPr lang="en-US" b="1" dirty="0" smtClean="0">
                <a:solidFill>
                  <a:srgbClr val="0D9CAC"/>
                </a:solidFill>
              </a:rPr>
              <a:t>Decision making </a:t>
            </a:r>
            <a:r>
              <a:rPr lang="en-US" dirty="0" smtClean="0"/>
              <a:t>– the act of choosing one alternative from a set of alternatives</a:t>
            </a:r>
          </a:p>
        </p:txBody>
      </p:sp>
      <p:pic>
        <p:nvPicPr>
          <p:cNvPr id="4" name="Picture 3" descr="The four steps of the managerial decision-making process are shown in an illustration. Above the illustration is the following text: &quot;Managers require a systematic method for solving problems in a variety of situations.&quot;&#10;&#10;The illustration shows four rectangles lined up horizontally, with an arrow pointing to the right between each rectangle. Each of the four rectangles lists a step of the managerial decision-making process. From left to right, the rectangles are labeled as follows: Identifying the problem or opportunity; Generating alternatives; Selecting an alternative; Implementing and evaluating the solution." title="Figure 6-9 - Major Steps in the Managerial Decision-Making Process"/>
          <p:cNvPicPr>
            <a:picLocks noChangeAspect="1"/>
          </p:cNvPicPr>
          <p:nvPr/>
        </p:nvPicPr>
        <p:blipFill>
          <a:blip r:embed="rId3"/>
          <a:stretch>
            <a:fillRect/>
          </a:stretch>
        </p:blipFill>
        <p:spPr>
          <a:xfrm>
            <a:off x="457200" y="3733800"/>
            <a:ext cx="8229600" cy="1976210"/>
          </a:xfrm>
          <a:prstGeom prst="rect">
            <a:avLst/>
          </a:prstGeom>
        </p:spPr>
      </p:pic>
      <p:sp>
        <p:nvSpPr>
          <p:cNvPr id="5" name="Title 3"/>
          <p:cNvSpPr txBox="1">
            <a:spLocks/>
          </p:cNvSpPr>
          <p:nvPr/>
        </p:nvSpPr>
        <p:spPr bwMode="auto">
          <a:xfrm>
            <a:off x="381000" y="3124200"/>
            <a:ext cx="8229600" cy="685800"/>
          </a:xfrm>
          <a:prstGeom prst="rect">
            <a:avLst/>
          </a:prstGeom>
          <a:noFill/>
          <a:ln w="9525" cap="rnd">
            <a:noFill/>
            <a:miter lim="800000"/>
            <a:headEnd/>
            <a:tailEnd/>
          </a:ln>
          <a:effectLst>
            <a:softEdge rad="63500"/>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133676"/>
                </a:solidFill>
                <a:effectLst/>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tabLst>
                <a:tab pos="1490663" algn="l"/>
              </a:tabLst>
            </a:pPr>
            <a:r>
              <a:rPr lang="en-US" sz="1800" dirty="0" smtClean="0">
                <a:solidFill>
                  <a:srgbClr val="888FB8"/>
                </a:solidFill>
              </a:rPr>
              <a:t>FIGURE 6-9</a:t>
            </a:r>
            <a:r>
              <a:rPr lang="en-US" sz="1800" dirty="0" smtClean="0"/>
              <a:t>	Major Steps in the Managerial Decision-Making Process</a:t>
            </a:r>
            <a:endParaRPr lang="en-US" sz="1400" dirty="0"/>
          </a:p>
        </p:txBody>
      </p:sp>
    </p:spTree>
    <p:extLst>
      <p:ext uri="{BB962C8B-B14F-4D97-AF65-F5344CB8AC3E}">
        <p14:creationId xmlns:p14="http://schemas.microsoft.com/office/powerpoint/2010/main" val="274418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Identifying the Problem </a:t>
            </a:r>
            <a:br>
              <a:rPr lang="en-US" sz="3600" dirty="0" smtClean="0"/>
            </a:br>
            <a:r>
              <a:rPr lang="en-US" sz="3600" dirty="0" smtClean="0"/>
              <a:t>or Opportunity</a:t>
            </a:r>
            <a:endParaRPr lang="en-US" sz="2000" dirty="0" smtClean="0"/>
          </a:p>
        </p:txBody>
      </p:sp>
      <p:sp>
        <p:nvSpPr>
          <p:cNvPr id="2" name="Text Placeholder 1"/>
          <p:cNvSpPr>
            <a:spLocks noGrp="1"/>
          </p:cNvSpPr>
          <p:nvPr>
            <p:ph type="body" sz="quarter" idx="10"/>
          </p:nvPr>
        </p:nvSpPr>
        <p:spPr/>
        <p:txBody>
          <a:bodyPr/>
          <a:lstStyle/>
          <a:p>
            <a:r>
              <a:rPr lang="en-US" sz="2000" b="1" dirty="0">
                <a:solidFill>
                  <a:srgbClr val="0D9CAC"/>
                </a:solidFill>
              </a:rPr>
              <a:t>Problem</a:t>
            </a:r>
            <a:r>
              <a:rPr lang="en-US" sz="2000" dirty="0" smtClean="0"/>
              <a:t> – the discrepancy between an actual condition and a desired condition</a:t>
            </a:r>
          </a:p>
          <a:p>
            <a:pPr lvl="1"/>
            <a:r>
              <a:rPr lang="en-US" sz="1800" dirty="0" smtClean="0"/>
              <a:t>Most people consider a problem to be “negative,” but a problem can also be “positive.”</a:t>
            </a:r>
          </a:p>
          <a:p>
            <a:r>
              <a:rPr lang="en-US" sz="2000" dirty="0" smtClean="0"/>
              <a:t>This stage of decision making creates many difficulties for managers.</a:t>
            </a:r>
          </a:p>
          <a:p>
            <a:pPr lvl="1"/>
            <a:r>
              <a:rPr lang="en-US" sz="1800" dirty="0" smtClean="0"/>
              <a:t>Sometimes managers’ preconceptions of the problem prevent them from seeing the actual situation.</a:t>
            </a:r>
          </a:p>
          <a:p>
            <a:pPr lvl="1"/>
            <a:r>
              <a:rPr lang="en-US" sz="1800" dirty="0" smtClean="0"/>
              <a:t>They produce an answer before the proper question has been asked, leading them to focus on insignificant issues.</a:t>
            </a:r>
          </a:p>
          <a:p>
            <a:pPr lvl="1"/>
            <a:r>
              <a:rPr lang="en-US" sz="1800" dirty="0" smtClean="0"/>
              <a:t>Managers may mistakenly analyze problems in terms of symptoms rather than underlying causes.</a:t>
            </a:r>
          </a:p>
          <a:p>
            <a:pPr marL="342900" lvl="1" indent="-342900">
              <a:buClr>
                <a:srgbClr val="9E0025"/>
              </a:buClr>
              <a:buSzPct val="80000"/>
              <a:buFont typeface="Wingdings" pitchFamily="2" charset="2"/>
              <a:buChar char="§"/>
            </a:pPr>
            <a:r>
              <a:rPr lang="en-US" sz="2000" dirty="0">
                <a:ea typeface="+mn-ea"/>
                <a:cs typeface="+mn-cs"/>
              </a:rPr>
              <a:t>Effective managers clarify situations, examine the causes of problems, and consider how individual behaviors and values affect the way problems or opportunities are defined.</a:t>
            </a:r>
          </a:p>
        </p:txBody>
      </p:sp>
    </p:spTree>
    <p:extLst>
      <p:ext uri="{BB962C8B-B14F-4D97-AF65-F5344CB8AC3E}">
        <p14:creationId xmlns:p14="http://schemas.microsoft.com/office/powerpoint/2010/main" val="411129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Generating Alternatives</a:t>
            </a:r>
            <a:endParaRPr lang="en-US" sz="2000" dirty="0" smtClean="0"/>
          </a:p>
        </p:txBody>
      </p:sp>
      <p:sp>
        <p:nvSpPr>
          <p:cNvPr id="2" name="Text Placeholder 1"/>
          <p:cNvSpPr>
            <a:spLocks noGrp="1"/>
          </p:cNvSpPr>
          <p:nvPr>
            <p:ph type="body" sz="quarter" idx="10"/>
          </p:nvPr>
        </p:nvSpPr>
        <p:spPr/>
        <p:txBody>
          <a:bodyPr/>
          <a:lstStyle/>
          <a:p>
            <a:r>
              <a:rPr lang="en-US" dirty="0" smtClean="0"/>
              <a:t>The more important the decision, the more attention must be devoted to this stage.</a:t>
            </a:r>
          </a:p>
          <a:p>
            <a:r>
              <a:rPr lang="en-US" dirty="0" smtClean="0"/>
              <a:t>Certain techniques can aid in the generation of creative alternatives.</a:t>
            </a:r>
          </a:p>
          <a:p>
            <a:pPr lvl="1"/>
            <a:r>
              <a:rPr lang="en-US" dirty="0" smtClean="0"/>
              <a:t>Brainstorming</a:t>
            </a:r>
          </a:p>
          <a:p>
            <a:pPr lvl="1"/>
            <a:r>
              <a:rPr lang="en-US" dirty="0" smtClean="0"/>
              <a:t>“Blast! Then Refine”</a:t>
            </a:r>
          </a:p>
          <a:p>
            <a:pPr lvl="2"/>
            <a:r>
              <a:rPr lang="en-US" dirty="0" smtClean="0"/>
              <a:t>An approach developed by the U.S. Navy in which group members tackle a recurring problem by erasing all previous solutions and procedures, then re-evaluate its original objectives, modify them if necessary, and devise new solutions.</a:t>
            </a:r>
          </a:p>
          <a:p>
            <a:pPr lvl="1"/>
            <a:r>
              <a:rPr lang="en-US" dirty="0" smtClean="0">
                <a:ea typeface="+mn-ea"/>
                <a:cs typeface="+mn-cs"/>
              </a:rPr>
              <a:t>Trial and error</a:t>
            </a:r>
            <a:endParaRPr lang="en-US" sz="2800" dirty="0">
              <a:ea typeface="+mn-ea"/>
              <a:cs typeface="+mn-cs"/>
            </a:endParaRPr>
          </a:p>
        </p:txBody>
      </p:sp>
    </p:spTree>
    <p:extLst>
      <p:ext uri="{BB962C8B-B14F-4D97-AF65-F5344CB8AC3E}">
        <p14:creationId xmlns:p14="http://schemas.microsoft.com/office/powerpoint/2010/main" val="1613560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Selecting an Alternative</a:t>
            </a:r>
            <a:endParaRPr lang="en-US" sz="2000" dirty="0" smtClean="0"/>
          </a:p>
        </p:txBody>
      </p:sp>
      <p:sp>
        <p:nvSpPr>
          <p:cNvPr id="2" name="Text Placeholder 1"/>
          <p:cNvSpPr>
            <a:spLocks noGrp="1"/>
          </p:cNvSpPr>
          <p:nvPr>
            <p:ph type="body" sz="quarter" idx="10"/>
          </p:nvPr>
        </p:nvSpPr>
        <p:spPr/>
        <p:txBody>
          <a:bodyPr/>
          <a:lstStyle/>
          <a:p>
            <a:r>
              <a:rPr lang="en-US" sz="2400" dirty="0" smtClean="0"/>
              <a:t>Final decisions are influenced by a number of considerations, including:</a:t>
            </a:r>
          </a:p>
          <a:p>
            <a:pPr lvl="1"/>
            <a:r>
              <a:rPr lang="en-US" sz="2000" dirty="0" smtClean="0">
                <a:ea typeface="+mn-ea"/>
                <a:cs typeface="+mn-cs"/>
              </a:rPr>
              <a:t>Financial constraints</a:t>
            </a:r>
          </a:p>
          <a:p>
            <a:pPr lvl="1"/>
            <a:r>
              <a:rPr lang="en-US" sz="2000" dirty="0" smtClean="0">
                <a:ea typeface="+mn-ea"/>
                <a:cs typeface="+mn-cs"/>
              </a:rPr>
              <a:t>Human and informational resources</a:t>
            </a:r>
          </a:p>
          <a:p>
            <a:pPr lvl="1"/>
            <a:r>
              <a:rPr lang="en-US" sz="2000" dirty="0" smtClean="0">
                <a:ea typeface="+mn-ea"/>
                <a:cs typeface="+mn-cs"/>
              </a:rPr>
              <a:t>Time limits</a:t>
            </a:r>
          </a:p>
          <a:p>
            <a:pPr lvl="1"/>
            <a:r>
              <a:rPr lang="en-US" sz="2000" dirty="0" smtClean="0">
                <a:ea typeface="+mn-ea"/>
                <a:cs typeface="+mn-cs"/>
              </a:rPr>
              <a:t>Legal obstacles</a:t>
            </a:r>
          </a:p>
          <a:p>
            <a:pPr lvl="1"/>
            <a:r>
              <a:rPr lang="en-US" sz="2000" dirty="0" smtClean="0">
                <a:ea typeface="+mn-ea"/>
                <a:cs typeface="+mn-cs"/>
              </a:rPr>
              <a:t>Political factors</a:t>
            </a:r>
          </a:p>
          <a:p>
            <a:pPr marL="342900" lvl="1" indent="-342900">
              <a:buClr>
                <a:srgbClr val="9E0025"/>
              </a:buClr>
              <a:buSzPct val="80000"/>
              <a:buFont typeface="Wingdings" pitchFamily="2" charset="2"/>
              <a:buChar char="§"/>
            </a:pPr>
            <a:r>
              <a:rPr lang="en-US" dirty="0">
                <a:ea typeface="+mn-ea"/>
                <a:cs typeface="+mn-cs"/>
              </a:rPr>
              <a:t>Managers must select the alternative that will be most effective and practical</a:t>
            </a:r>
            <a:r>
              <a:rPr lang="en-US" dirty="0" smtClean="0">
                <a:ea typeface="+mn-ea"/>
                <a:cs typeface="+mn-cs"/>
              </a:rPr>
              <a:t>.</a:t>
            </a:r>
          </a:p>
          <a:p>
            <a:pPr marL="342900" lvl="1" indent="-342900">
              <a:buClr>
                <a:srgbClr val="9E0025"/>
              </a:buClr>
              <a:buSzPct val="80000"/>
              <a:buFont typeface="Wingdings" pitchFamily="2" charset="2"/>
              <a:buChar char="§"/>
            </a:pPr>
            <a:r>
              <a:rPr lang="en-US" dirty="0" smtClean="0">
                <a:ea typeface="+mn-ea"/>
                <a:cs typeface="+mn-cs"/>
              </a:rPr>
              <a:t>When lacking time or information, managers often “satisfice”—choose solutions that are only adequate and not ideal.</a:t>
            </a:r>
            <a:endParaRPr lang="en-US" dirty="0">
              <a:ea typeface="+mn-ea"/>
              <a:cs typeface="+mn-cs"/>
            </a:endParaRPr>
          </a:p>
        </p:txBody>
      </p:sp>
    </p:spTree>
    <p:extLst>
      <p:ext uri="{BB962C8B-B14F-4D97-AF65-F5344CB8AC3E}">
        <p14:creationId xmlns:p14="http://schemas.microsoft.com/office/powerpoint/2010/main" val="344861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Implementing and </a:t>
            </a:r>
            <a:br>
              <a:rPr lang="en-US" sz="3600" dirty="0" smtClean="0"/>
            </a:br>
            <a:r>
              <a:rPr lang="en-US" sz="3600" dirty="0" smtClean="0"/>
              <a:t>Evaluating the Solution</a:t>
            </a:r>
            <a:endParaRPr lang="en-US" sz="2000" dirty="0" smtClean="0"/>
          </a:p>
        </p:txBody>
      </p:sp>
      <p:sp>
        <p:nvSpPr>
          <p:cNvPr id="2" name="Text Placeholder 1"/>
          <p:cNvSpPr>
            <a:spLocks noGrp="1"/>
          </p:cNvSpPr>
          <p:nvPr>
            <p:ph type="body" sz="quarter" idx="10"/>
          </p:nvPr>
        </p:nvSpPr>
        <p:spPr/>
        <p:txBody>
          <a:bodyPr/>
          <a:lstStyle/>
          <a:p>
            <a:r>
              <a:rPr lang="en-US" sz="2400" dirty="0" smtClean="0"/>
              <a:t>If the alternative that was chosen removes the difference between the actual condition and the desired condition, the decision is considered effective.</a:t>
            </a:r>
          </a:p>
          <a:p>
            <a:r>
              <a:rPr lang="en-US" sz="2400" dirty="0" smtClean="0"/>
              <a:t>If the problem still exists, managers may:</a:t>
            </a:r>
          </a:p>
          <a:p>
            <a:pPr lvl="1"/>
            <a:r>
              <a:rPr lang="en-US" sz="2000" dirty="0" smtClean="0">
                <a:ea typeface="+mn-ea"/>
                <a:cs typeface="+mn-cs"/>
              </a:rPr>
              <a:t>Decide to give the chosen alternative more time to work.</a:t>
            </a:r>
          </a:p>
          <a:p>
            <a:pPr lvl="1"/>
            <a:r>
              <a:rPr lang="en-US" sz="2000" dirty="0" smtClean="0">
                <a:ea typeface="+mn-ea"/>
                <a:cs typeface="+mn-cs"/>
              </a:rPr>
              <a:t>Adopt a different alternative.</a:t>
            </a:r>
          </a:p>
          <a:p>
            <a:pPr lvl="1"/>
            <a:r>
              <a:rPr lang="en-US" sz="2000" dirty="0" smtClean="0">
                <a:ea typeface="+mn-ea"/>
                <a:cs typeface="+mn-cs"/>
              </a:rPr>
              <a:t>Start the problem identification process all over again.</a:t>
            </a:r>
          </a:p>
          <a:p>
            <a:pPr marL="342900" lvl="1" indent="-342900">
              <a:buClr>
                <a:srgbClr val="9E0025"/>
              </a:buClr>
              <a:buSzPct val="80000"/>
              <a:buFont typeface="Wingdings" pitchFamily="2" charset="2"/>
              <a:buChar char="§"/>
            </a:pPr>
            <a:r>
              <a:rPr lang="en-US" dirty="0">
                <a:ea typeface="+mn-ea"/>
                <a:cs typeface="+mn-cs"/>
              </a:rPr>
              <a:t>Managers should be aware that failure to evaluate decisions adequately may have negative consequences.</a:t>
            </a:r>
          </a:p>
        </p:txBody>
      </p:sp>
    </p:spTree>
    <p:extLst>
      <p:ext uri="{BB962C8B-B14F-4D97-AF65-F5344CB8AC3E}">
        <p14:creationId xmlns:p14="http://schemas.microsoft.com/office/powerpoint/2010/main" val="3602281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Managing Total Quality </a:t>
            </a:r>
            <a:r>
              <a:rPr lang="en-US" sz="2000" dirty="0" smtClean="0"/>
              <a:t>(slide 1 of 2)</a:t>
            </a:r>
            <a:endParaRPr lang="en-US" sz="900" dirty="0" smtClean="0"/>
          </a:p>
        </p:txBody>
      </p:sp>
      <p:sp>
        <p:nvSpPr>
          <p:cNvPr id="2" name="Text Placeholder 1"/>
          <p:cNvSpPr>
            <a:spLocks noGrp="1"/>
          </p:cNvSpPr>
          <p:nvPr>
            <p:ph type="body" sz="quarter" idx="10"/>
          </p:nvPr>
        </p:nvSpPr>
        <p:spPr/>
        <p:txBody>
          <a:bodyPr/>
          <a:lstStyle/>
          <a:p>
            <a:r>
              <a:rPr lang="en-US" sz="2400" b="1" dirty="0" smtClean="0">
                <a:solidFill>
                  <a:srgbClr val="0D9CAC"/>
                </a:solidFill>
              </a:rPr>
              <a:t>Total quality management (TQM) </a:t>
            </a:r>
            <a:r>
              <a:rPr lang="en-US" sz="2400" dirty="0" smtClean="0"/>
              <a:t>– the coordination of efforts directed at improving customer satisfaction, increasing employee participation, strengthening supplier partnerships, and facilitating an organizational atmosphere of continuous quality improvement</a:t>
            </a:r>
          </a:p>
          <a:p>
            <a:r>
              <a:rPr lang="en-US" sz="2400" b="1" dirty="0" smtClean="0">
                <a:solidFill>
                  <a:srgbClr val="0D9CAC"/>
                </a:solidFill>
              </a:rPr>
              <a:t>Benchmarking </a:t>
            </a:r>
            <a:r>
              <a:rPr lang="en-US" sz="2400" dirty="0"/>
              <a:t>– a process used to evaluate </a:t>
            </a:r>
            <a:r>
              <a:rPr lang="en-US" sz="2400" dirty="0" smtClean="0"/>
              <a:t>the products, </a:t>
            </a:r>
            <a:r>
              <a:rPr lang="en-US" sz="2400" dirty="0"/>
              <a:t>processes, or management practices of another organization that is superior in some way in order to improve quality</a:t>
            </a:r>
          </a:p>
          <a:p>
            <a:pPr lvl="1"/>
            <a:r>
              <a:rPr lang="en-US" sz="2000" dirty="0" smtClean="0"/>
              <a:t>The basic </a:t>
            </a:r>
            <a:r>
              <a:rPr lang="en-US" sz="2000" dirty="0"/>
              <a:t>steps in </a:t>
            </a:r>
            <a:r>
              <a:rPr lang="en-US" sz="2000" dirty="0" smtClean="0"/>
              <a:t>benchmarking involve identifying objectives, forming a benchmarking team, collecting and analyzing data, and acting on the results.</a:t>
            </a:r>
            <a:endParaRPr lang="en-US" sz="1800" dirty="0"/>
          </a:p>
        </p:txBody>
      </p:sp>
    </p:spTree>
    <p:extLst>
      <p:ext uri="{BB962C8B-B14F-4D97-AF65-F5344CB8AC3E}">
        <p14:creationId xmlns:p14="http://schemas.microsoft.com/office/powerpoint/2010/main" val="3806244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Managing Total Quality </a:t>
            </a:r>
            <a:r>
              <a:rPr lang="en-US" sz="2000" dirty="0" smtClean="0"/>
              <a:t>(slide 2 of 2)</a:t>
            </a:r>
            <a:endParaRPr lang="en-US" sz="900" dirty="0" smtClean="0"/>
          </a:p>
        </p:txBody>
      </p:sp>
      <p:sp>
        <p:nvSpPr>
          <p:cNvPr id="2" name="Text Placeholder 1"/>
          <p:cNvSpPr>
            <a:spLocks noGrp="1"/>
          </p:cNvSpPr>
          <p:nvPr>
            <p:ph type="body" sz="quarter" idx="10"/>
          </p:nvPr>
        </p:nvSpPr>
        <p:spPr/>
        <p:txBody>
          <a:bodyPr/>
          <a:lstStyle/>
          <a:p>
            <a:r>
              <a:rPr lang="en-US" sz="2400" dirty="0" smtClean="0"/>
              <a:t>Although many factors influence the effectiveness of a TQM program, two issues are crucial.</a:t>
            </a:r>
          </a:p>
          <a:p>
            <a:pPr marL="801688" lvl="1" indent="-344488">
              <a:buFont typeface="+mj-lt"/>
              <a:buAutoNum type="arabicPeriod"/>
            </a:pPr>
            <a:r>
              <a:rPr lang="en-US" sz="2000" dirty="0" smtClean="0"/>
              <a:t>Top management must make a strong commitment to a TQM program by treating quality improvement as a top priority and giving it frequent attention.</a:t>
            </a:r>
          </a:p>
          <a:p>
            <a:pPr marL="801688" lvl="1" indent="-344488">
              <a:buFont typeface="+mj-lt"/>
              <a:buAutoNum type="arabicPeriod"/>
            </a:pPr>
            <a:r>
              <a:rPr lang="en-US" sz="2000" dirty="0" smtClean="0"/>
              <a:t>Management must coordinate the specific elements of a TQM program so that they work in harmony with each other.</a:t>
            </a:r>
          </a:p>
          <a:p>
            <a:pPr marL="342900" lvl="1" indent="-342900">
              <a:buClr>
                <a:srgbClr val="9E0025"/>
              </a:buClr>
              <a:buSzPct val="80000"/>
              <a:buFont typeface="Wingdings" pitchFamily="2" charset="2"/>
              <a:buChar char="§"/>
            </a:pPr>
            <a:r>
              <a:rPr lang="en-US" dirty="0">
                <a:ea typeface="+mn-ea"/>
                <a:cs typeface="+mn-cs"/>
              </a:rPr>
              <a:t>Financial benefits of TQM programs:</a:t>
            </a:r>
          </a:p>
          <a:p>
            <a:pPr lvl="1"/>
            <a:r>
              <a:rPr lang="en-US" sz="2000" dirty="0" smtClean="0"/>
              <a:t>Lower operating costs</a:t>
            </a:r>
          </a:p>
          <a:p>
            <a:pPr lvl="1"/>
            <a:r>
              <a:rPr lang="en-US" sz="2000" dirty="0" smtClean="0"/>
              <a:t>Higher return on sales and on investments</a:t>
            </a:r>
          </a:p>
          <a:p>
            <a:pPr lvl="1"/>
            <a:r>
              <a:rPr lang="en-US" sz="2000" dirty="0" smtClean="0"/>
              <a:t>An improved ability to use premium pricing rather than competitive pricing</a:t>
            </a:r>
          </a:p>
        </p:txBody>
      </p:sp>
    </p:spTree>
    <p:extLst>
      <p:ext uri="{BB962C8B-B14F-4D97-AF65-F5344CB8AC3E}">
        <p14:creationId xmlns:p14="http://schemas.microsoft.com/office/powerpoint/2010/main" val="407814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Managers</a:t>
            </a:r>
            <a:endParaRPr lang="en-US" dirty="0"/>
          </a:p>
        </p:txBody>
      </p:sp>
      <p:pic>
        <p:nvPicPr>
          <p:cNvPr id="4" name="Picture 12" descr="Woma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17700"/>
            <a:ext cx="3200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457200" y="1752600"/>
            <a:ext cx="4876800" cy="417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600"/>
              </a:spcAft>
              <a:buFont typeface="Arial" charset="0"/>
              <a:buChar char="•"/>
              <a:defRPr/>
            </a:pPr>
            <a:r>
              <a:rPr lang="en-US" sz="2700" dirty="0" smtClean="0">
                <a:solidFill>
                  <a:srgbClr val="000000"/>
                </a:solidFill>
                <a:latin typeface="+mj-lt"/>
                <a:ea typeface="ＭＳ Ｐゴシック" charset="0"/>
                <a:cs typeface="ＭＳ Ｐゴシック" charset="0"/>
              </a:rPr>
              <a:t>Younger and more progressive.</a:t>
            </a:r>
          </a:p>
          <a:p>
            <a:pPr marL="800100" lvl="1" indent="-342900">
              <a:spcAft>
                <a:spcPts val="600"/>
              </a:spcAft>
              <a:buFont typeface="Lucida Grande" charset="0"/>
              <a:buChar char="-"/>
              <a:defRPr/>
            </a:pPr>
            <a:r>
              <a:rPr lang="en-US" sz="2200" dirty="0" smtClean="0">
                <a:solidFill>
                  <a:srgbClr val="000000"/>
                </a:solidFill>
                <a:latin typeface="+mj-lt"/>
                <a:ea typeface="ＭＳ Ｐゴシック" charset="0"/>
              </a:rPr>
              <a:t>Growing numbers of women.</a:t>
            </a:r>
          </a:p>
          <a:p>
            <a:pPr marL="800100" lvl="1" indent="-342900">
              <a:spcAft>
                <a:spcPts val="1800"/>
              </a:spcAft>
              <a:buFont typeface="Lucida Grande" charset="0"/>
              <a:buChar char="-"/>
              <a:defRPr/>
            </a:pPr>
            <a:r>
              <a:rPr lang="en-US" sz="2200" dirty="0" smtClean="0">
                <a:solidFill>
                  <a:srgbClr val="000000"/>
                </a:solidFill>
                <a:latin typeface="+mj-lt"/>
                <a:ea typeface="ＭＳ Ｐゴシック" charset="0"/>
              </a:rPr>
              <a:t>Fewer from elite universities.</a:t>
            </a:r>
          </a:p>
          <a:p>
            <a:pPr>
              <a:spcAft>
                <a:spcPts val="1800"/>
              </a:spcAft>
              <a:buFont typeface="Arial" charset="0"/>
              <a:buChar char="•"/>
              <a:defRPr/>
            </a:pPr>
            <a:r>
              <a:rPr lang="en-US" sz="2700" dirty="0" smtClean="0">
                <a:solidFill>
                  <a:srgbClr val="000000"/>
                </a:solidFill>
                <a:latin typeface="+mj-lt"/>
                <a:ea typeface="ＭＳ Ｐゴシック" charset="0"/>
                <a:cs typeface="ＭＳ Ｐゴシック" charset="0"/>
              </a:rPr>
              <a:t>Emphasis is on teams and team building.</a:t>
            </a:r>
          </a:p>
          <a:p>
            <a:pPr>
              <a:spcAft>
                <a:spcPts val="1800"/>
              </a:spcAft>
              <a:buFont typeface="Arial" charset="0"/>
              <a:buChar char="•"/>
              <a:defRPr/>
            </a:pPr>
            <a:r>
              <a:rPr lang="en-US" sz="2700" dirty="0" smtClean="0">
                <a:solidFill>
                  <a:srgbClr val="000000"/>
                </a:solidFill>
                <a:latin typeface="+mj-lt"/>
                <a:ea typeface="ＭＳ Ｐゴシック" charset="0"/>
                <a:cs typeface="ＭＳ Ｐゴシック" charset="0"/>
              </a:rPr>
              <a:t>Managers need to be skilled communicators and team players. </a:t>
            </a:r>
            <a:endParaRPr lang="en-US" sz="1800" dirty="0">
              <a:latin typeface="+mj-lt"/>
              <a:ea typeface="ＭＳ Ｐゴシック" charset="0"/>
              <a:cs typeface="ＭＳ Ｐゴシック" charset="0"/>
            </a:endParaRPr>
          </a:p>
        </p:txBody>
      </p:sp>
    </p:spTree>
    <p:extLst>
      <p:ext uri="{BB962C8B-B14F-4D97-AF65-F5344CB8AC3E}">
        <p14:creationId xmlns:p14="http://schemas.microsoft.com/office/powerpoint/2010/main" val="776462726"/>
      </p:ext>
    </p:extLst>
  </p:cSld>
  <p:clrMapOvr>
    <a:masterClrMapping/>
  </p:clrMapOvr>
  <p:transition xmlns:p14="http://schemas.microsoft.com/office/powerpoint/2010/mai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6-2</a:t>
            </a:r>
            <a:r>
              <a:rPr lang="en-US" sz="1800" dirty="0" smtClean="0"/>
              <a:t>	The Management Process</a:t>
            </a:r>
            <a:endParaRPr lang="en-US" sz="1400" dirty="0"/>
          </a:p>
        </p:txBody>
      </p:sp>
      <p:pic>
        <p:nvPicPr>
          <p:cNvPr id="3" name="Picture 2" descr="The functions of the management process are shown in an illustration. Above the illustration is the following text: &quot;Note that management is not a step-by-step procedure but a process with a feedback loop that represents a flow.&quot; &#10;&#10;The illustration shows four rectangles in a horizontal row. The first rectangle is labeled &quot;Planning.&quot; An arrow extends from the right side of the rectangle and points to the right. To the right of the arrow is a rectangle labeled &quot;Organizing.&quot; An arrow extends from the right side of the rectangle and points to the right. To the right of the arrow is a rectangle labeled &quot;Leading and motivating.&quot; An arrow extends from the right side of the rectangle and points to the right. To the right of the arrow is a rectangle labeled &quot;Controlling.&quot; Below the rectangles is an arrow labeled &quot;Review and modify&quot; that extends from the bottom of the last rectangle back to the first rectangle and points upward to the bottom of the first rectangle (&quot;Planning&quot;) to signify the feedback loop of the management process." title="Figure 6-2 - The Management Process"/>
          <p:cNvPicPr>
            <a:picLocks noChangeAspect="1"/>
          </p:cNvPicPr>
          <p:nvPr/>
        </p:nvPicPr>
        <p:blipFill>
          <a:blip r:embed="rId2"/>
          <a:stretch>
            <a:fillRect/>
          </a:stretch>
        </p:blipFill>
        <p:spPr>
          <a:xfrm>
            <a:off x="381000" y="3048000"/>
            <a:ext cx="8229600" cy="2419067"/>
          </a:xfrm>
          <a:prstGeom prst="rect">
            <a:avLst/>
          </a:prstGeom>
        </p:spPr>
      </p:pic>
      <p:sp>
        <p:nvSpPr>
          <p:cNvPr id="5" name="Rectangle 26"/>
          <p:cNvSpPr txBox="1">
            <a:spLocks noChangeArrowheads="1"/>
          </p:cNvSpPr>
          <p:nvPr/>
        </p:nvSpPr>
        <p:spPr>
          <a:xfrm>
            <a:off x="609600" y="1295400"/>
            <a:ext cx="80772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en-US" smtClean="0">
                <a:solidFill>
                  <a:srgbClr val="000000"/>
                </a:solidFill>
              </a:rPr>
              <a:t>How well managers perform these key management process functions determines whether a business is successful</a:t>
            </a:r>
            <a:endParaRPr lang="en-US" dirty="0" smtClean="0">
              <a:solidFill>
                <a:srgbClr val="000000"/>
              </a:solidFill>
            </a:endParaRPr>
          </a:p>
        </p:txBody>
      </p:sp>
    </p:spTree>
    <p:extLst>
      <p:ext uri="{BB962C8B-B14F-4D97-AF65-F5344CB8AC3E}">
        <p14:creationId xmlns:p14="http://schemas.microsoft.com/office/powerpoint/2010/main" val="404638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dirty="0" smtClean="0"/>
              <a:t>Four Management Functions: An Overview</a:t>
            </a:r>
            <a:endParaRPr lang="en-US" sz="3200" dirty="0" smtClean="0"/>
          </a:p>
        </p:txBody>
      </p:sp>
      <p:pic>
        <p:nvPicPr>
          <p:cNvPr id="5" name="Picture 4" descr="This figure shows us the Four Functions of Managment: Planning, Leading, Organizing, and Controlling." title="Four Functions of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19200"/>
            <a:ext cx="7924800" cy="5170487"/>
          </a:xfrm>
          <a:prstGeom prst="rect">
            <a:avLst/>
          </a:prstGeom>
        </p:spPr>
      </p:pic>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Planning</a:t>
            </a:r>
            <a:endParaRPr lang="en-US" sz="1200" dirty="0" smtClean="0"/>
          </a:p>
        </p:txBody>
      </p:sp>
      <p:sp>
        <p:nvSpPr>
          <p:cNvPr id="2" name="Text Placeholder 1"/>
          <p:cNvSpPr>
            <a:spLocks noGrp="1"/>
          </p:cNvSpPr>
          <p:nvPr>
            <p:ph type="body" sz="quarter" idx="10"/>
          </p:nvPr>
        </p:nvSpPr>
        <p:spPr>
          <a:xfrm>
            <a:off x="304800" y="1295400"/>
            <a:ext cx="6324600" cy="4953000"/>
          </a:xfrm>
        </p:spPr>
        <p:txBody>
          <a:bodyPr/>
          <a:lstStyle/>
          <a:p>
            <a:r>
              <a:rPr lang="en-US" sz="2000" b="1" dirty="0">
                <a:solidFill>
                  <a:srgbClr val="0D9CAC"/>
                </a:solidFill>
              </a:rPr>
              <a:t>Planning</a:t>
            </a:r>
            <a:r>
              <a:rPr lang="en-US" sz="2000" dirty="0" smtClean="0"/>
              <a:t> – establishing organizational goals and deciding how to accomplish them</a:t>
            </a:r>
          </a:p>
          <a:p>
            <a:r>
              <a:rPr lang="en-US" sz="2000" b="1" dirty="0">
                <a:solidFill>
                  <a:srgbClr val="0D9CAC"/>
                </a:solidFill>
              </a:rPr>
              <a:t>Mission</a:t>
            </a:r>
            <a:r>
              <a:rPr lang="en-US" sz="2000" dirty="0" smtClean="0"/>
              <a:t> – a statement of the basic purpose that makes an organization different from others</a:t>
            </a:r>
          </a:p>
          <a:p>
            <a:pPr lvl="1"/>
            <a:r>
              <a:rPr lang="en-US" sz="2000" dirty="0" smtClean="0"/>
              <a:t>Example mission statements:</a:t>
            </a:r>
          </a:p>
          <a:p>
            <a:pPr lvl="2"/>
            <a:r>
              <a:rPr lang="en-US" dirty="0" smtClean="0"/>
              <a:t>Starbucks: “to inspire and nurture the human spirit—one person, one cup, and one neighborhood at a time”</a:t>
            </a:r>
          </a:p>
          <a:p>
            <a:pPr lvl="2"/>
            <a:r>
              <a:rPr lang="en-US" dirty="0" smtClean="0"/>
              <a:t>Amazon.com: “to be Earth’s most customer-centric company where people can find and discover anything they want to buy online”</a:t>
            </a:r>
          </a:p>
          <a:p>
            <a:pPr lvl="2"/>
            <a:r>
              <a:rPr lang="en-US" dirty="0" smtClean="0"/>
              <a:t>Twitter: “to give everyone the power to create and share ideas and information instantly, without barriers”</a:t>
            </a:r>
          </a:p>
        </p:txBody>
      </p:sp>
      <p:pic>
        <p:nvPicPr>
          <p:cNvPr id="5" name="Picture 1028" descr="C:\Users\Larry Flick\Desktop\Consulting\Cengage Intro Project\Chapter 6\Art From Comp\44510-p06-05.jpg"/>
          <p:cNvPicPr>
            <a:picLocks noChangeAspect="1" noChangeArrowheads="1"/>
          </p:cNvPicPr>
          <p:nvPr/>
        </p:nvPicPr>
        <p:blipFill>
          <a:blip r:embed="rId3"/>
          <a:srcRect/>
          <a:stretch>
            <a:fillRect/>
          </a:stretch>
        </p:blipFill>
        <p:spPr bwMode="auto">
          <a:xfrm>
            <a:off x="6781800" y="1295400"/>
            <a:ext cx="1981200" cy="4800600"/>
          </a:xfrm>
          <a:prstGeom prst="rect">
            <a:avLst/>
          </a:prstGeom>
          <a:noFill/>
          <a:ln w="9525">
            <a:noFill/>
            <a:miter lim="800000"/>
            <a:headEnd/>
            <a:tailEnd/>
          </a:ln>
          <a:effectLst>
            <a:outerShdw blurRad="63500" dist="38100" dir="2700000" algn="tl" rotWithShape="0">
              <a:srgbClr val="000000">
                <a:alpha val="39999"/>
              </a:srgbClr>
            </a:outerShdw>
          </a:effectLst>
        </p:spPr>
      </p:pic>
    </p:spTree>
    <p:extLst>
      <p:ext uri="{BB962C8B-B14F-4D97-AF65-F5344CB8AC3E}">
        <p14:creationId xmlns:p14="http://schemas.microsoft.com/office/powerpoint/2010/main" val="189310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Planning</a:t>
            </a:r>
            <a:endParaRPr lang="en-US" sz="1200" dirty="0" smtClean="0"/>
          </a:p>
        </p:txBody>
      </p:sp>
      <p:sp>
        <p:nvSpPr>
          <p:cNvPr id="2" name="Text Placeholder 1"/>
          <p:cNvSpPr>
            <a:spLocks noGrp="1"/>
          </p:cNvSpPr>
          <p:nvPr>
            <p:ph type="body" sz="quarter" idx="10"/>
          </p:nvPr>
        </p:nvSpPr>
        <p:spPr/>
        <p:txBody>
          <a:bodyPr/>
          <a:lstStyle/>
          <a:p>
            <a:pPr marL="0" indent="0">
              <a:buNone/>
            </a:pPr>
            <a:r>
              <a:rPr lang="en-US" sz="2400" b="1" dirty="0" smtClean="0"/>
              <a:t>Strategic Planning Process</a:t>
            </a:r>
          </a:p>
          <a:p>
            <a:r>
              <a:rPr lang="en-US" sz="2400" b="1" dirty="0">
                <a:solidFill>
                  <a:srgbClr val="0D9CAC"/>
                </a:solidFill>
              </a:rPr>
              <a:t>Strategic planning process </a:t>
            </a:r>
            <a:r>
              <a:rPr lang="en-US" sz="2400" dirty="0" smtClean="0"/>
              <a:t>– the establishment of an organization’s major goals and objectives and the allocation of resources to achieve them</a:t>
            </a:r>
          </a:p>
          <a:p>
            <a:pPr lvl="1"/>
            <a:r>
              <a:rPr lang="en-US" sz="2000" b="1" dirty="0">
                <a:solidFill>
                  <a:srgbClr val="0D9CAC"/>
                </a:solidFill>
                <a:ea typeface="+mn-ea"/>
                <a:cs typeface="+mn-cs"/>
              </a:rPr>
              <a:t>Goal </a:t>
            </a:r>
            <a:r>
              <a:rPr lang="en-US" sz="2000" dirty="0" smtClean="0"/>
              <a:t>– an end result that an organization is expected to achieve over a one- to ten-year period</a:t>
            </a:r>
          </a:p>
          <a:p>
            <a:pPr lvl="2"/>
            <a:r>
              <a:rPr lang="en-US" sz="1800" dirty="0" smtClean="0"/>
              <a:t>Example: Ulta has a five-year plan to open 100 new stores a year.</a:t>
            </a:r>
          </a:p>
          <a:p>
            <a:pPr lvl="1"/>
            <a:r>
              <a:rPr lang="en-US" sz="2000" b="1" dirty="0">
                <a:solidFill>
                  <a:srgbClr val="0D9CAC"/>
                </a:solidFill>
                <a:ea typeface="+mn-ea"/>
                <a:cs typeface="+mn-cs"/>
              </a:rPr>
              <a:t>Objective</a:t>
            </a:r>
            <a:r>
              <a:rPr lang="en-US" sz="2000" dirty="0" smtClean="0"/>
              <a:t> – a specific statement detailing what an organization intends to accomplish over a shorter period of time</a:t>
            </a:r>
          </a:p>
          <a:p>
            <a:r>
              <a:rPr lang="en-US" sz="2400" dirty="0" smtClean="0"/>
              <a:t>Goals in different departments and at different levels may conflict—it is the manager’s job to achieve balance, which is called optimization.</a:t>
            </a:r>
            <a:endParaRPr lang="en-US" sz="2400" dirty="0"/>
          </a:p>
        </p:txBody>
      </p:sp>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Planning</a:t>
            </a:r>
            <a:endParaRPr lang="en-US" sz="1200" dirty="0" smtClean="0"/>
          </a:p>
        </p:txBody>
      </p:sp>
      <p:sp>
        <p:nvSpPr>
          <p:cNvPr id="2" name="Text Placeholder 1"/>
          <p:cNvSpPr>
            <a:spLocks noGrp="1"/>
          </p:cNvSpPr>
          <p:nvPr>
            <p:ph type="body" sz="quarter" idx="10"/>
          </p:nvPr>
        </p:nvSpPr>
        <p:spPr/>
        <p:txBody>
          <a:bodyPr/>
          <a:lstStyle/>
          <a:p>
            <a:pPr marL="0" indent="0">
              <a:buNone/>
            </a:pPr>
            <a:r>
              <a:rPr lang="en-US" sz="2400" b="1" dirty="0" smtClean="0"/>
              <a:t>SWOT Analysis</a:t>
            </a:r>
          </a:p>
          <a:p>
            <a:r>
              <a:rPr lang="en-US" sz="2400" b="1" dirty="0" smtClean="0">
                <a:solidFill>
                  <a:srgbClr val="0D9CAC"/>
                </a:solidFill>
              </a:rPr>
              <a:t>SWOT analysis </a:t>
            </a:r>
            <a:r>
              <a:rPr lang="en-US" sz="2400" dirty="0" smtClean="0"/>
              <a:t>– the identification and evaluation of a firm’s strengths, weaknesses, opportunities, and threats</a:t>
            </a:r>
          </a:p>
          <a:p>
            <a:pPr lvl="1"/>
            <a:r>
              <a:rPr lang="en-US" sz="2000" b="1" dirty="0" smtClean="0"/>
              <a:t>Strengths</a:t>
            </a:r>
            <a:r>
              <a:rPr lang="en-US" sz="2000" dirty="0" smtClean="0"/>
              <a:t> refer to a firm’s favorable characteristics and core competencies.</a:t>
            </a:r>
          </a:p>
          <a:p>
            <a:pPr lvl="2"/>
            <a:r>
              <a:rPr lang="en-US" sz="1800" b="1" dirty="0">
                <a:solidFill>
                  <a:srgbClr val="0D9CAC"/>
                </a:solidFill>
                <a:ea typeface="+mn-ea"/>
                <a:cs typeface="+mn-cs"/>
              </a:rPr>
              <a:t>Core competencies </a:t>
            </a:r>
            <a:r>
              <a:rPr lang="en-US" sz="1800" dirty="0" smtClean="0"/>
              <a:t>– approaches and processes that a company performs well that may give it an advantage over its competitors</a:t>
            </a:r>
          </a:p>
          <a:p>
            <a:pPr lvl="1"/>
            <a:r>
              <a:rPr lang="en-US" sz="2000" b="1" dirty="0" smtClean="0"/>
              <a:t>Weaknesses</a:t>
            </a:r>
            <a:r>
              <a:rPr lang="en-US" sz="2000" dirty="0" smtClean="0"/>
              <a:t> refer to internal limitations a company faces in developing or implementing plans.</a:t>
            </a:r>
          </a:p>
          <a:p>
            <a:pPr lvl="1"/>
            <a:r>
              <a:rPr lang="en-US" sz="2000" b="1" dirty="0" smtClean="0"/>
              <a:t>Opportunities</a:t>
            </a:r>
            <a:r>
              <a:rPr lang="en-US" sz="2000" dirty="0" smtClean="0"/>
              <a:t> refer to favorable conditions in the environment that could benefit the organization if properly exploited.</a:t>
            </a:r>
          </a:p>
          <a:p>
            <a:pPr lvl="1"/>
            <a:r>
              <a:rPr lang="en-US" sz="2000" b="1" dirty="0" smtClean="0"/>
              <a:t>Threats</a:t>
            </a:r>
            <a:r>
              <a:rPr lang="en-US" sz="2000" dirty="0" smtClean="0"/>
              <a:t> are conditions or barriers that may prevent the firm from reaching its objectives.</a:t>
            </a:r>
            <a:endParaRPr lang="en-US" sz="2000" dirty="0"/>
          </a:p>
        </p:txBody>
      </p:sp>
    </p:spTree>
    <p:extLst>
      <p:ext uri="{BB962C8B-B14F-4D97-AF65-F5344CB8AC3E}">
        <p14:creationId xmlns:p14="http://schemas.microsoft.com/office/powerpoint/2010/main" val="12359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16916</TotalTime>
  <Words>2401</Words>
  <Application>Microsoft Macintosh PowerPoint</Application>
  <PresentationFormat>On-screen Show (4:3)</PresentationFormat>
  <Paragraphs>224</Paragraphs>
  <Slides>38</Slides>
  <Notes>29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Pride12e</vt:lpstr>
      <vt:lpstr>Chapter 6  Understanding the Management Process</vt:lpstr>
      <vt:lpstr>What Is Management?</vt:lpstr>
      <vt:lpstr>FIGURE 6-1 The Four Main Resources of Management</vt:lpstr>
      <vt:lpstr>Today’s Managers</vt:lpstr>
      <vt:lpstr>FIGURE 6-2 The Management Process</vt:lpstr>
      <vt:lpstr>Four Management Functions: An Overview</vt:lpstr>
      <vt:lpstr>Planning</vt:lpstr>
      <vt:lpstr>Planning</vt:lpstr>
      <vt:lpstr>Planning</vt:lpstr>
      <vt:lpstr>FIGURE 6-3 Elements and Examples of SWOT Analysis</vt:lpstr>
      <vt:lpstr>Planning</vt:lpstr>
      <vt:lpstr>FIGURE 6-4 Types of Plans</vt:lpstr>
      <vt:lpstr>Organizing the Enterprise</vt:lpstr>
      <vt:lpstr>Leading and Motivating</vt:lpstr>
      <vt:lpstr>Controlling Ongoing Activities</vt:lpstr>
      <vt:lpstr>FIGURE 6-5 The Control Function</vt:lpstr>
      <vt:lpstr>Kinds of Managers</vt:lpstr>
      <vt:lpstr>Levels of Management</vt:lpstr>
      <vt:lpstr>FIGURE 6-6 Management Levels Found in Most Companies</vt:lpstr>
      <vt:lpstr>Areas of Management Specialization</vt:lpstr>
      <vt:lpstr>FIGURE 6-7 Areas of Management Specialization</vt:lpstr>
      <vt:lpstr>FIGURE 6-8 Key Skills of Successful Managers</vt:lpstr>
      <vt:lpstr>Conceptual Skills</vt:lpstr>
      <vt:lpstr>Analytic Skills</vt:lpstr>
      <vt:lpstr>Interpersonal Skills</vt:lpstr>
      <vt:lpstr>Technical Skills</vt:lpstr>
      <vt:lpstr>Communication Skills</vt:lpstr>
      <vt:lpstr>Leadership</vt:lpstr>
      <vt:lpstr>Formal and Informal Leadership</vt:lpstr>
      <vt:lpstr>Styles of Leadership (slide 1 of 2)</vt:lpstr>
      <vt:lpstr>Which Leadership Style Is the Best?</vt:lpstr>
      <vt:lpstr>Managerial Decision Making</vt:lpstr>
      <vt:lpstr>Identifying the Problem  or Opportunity</vt:lpstr>
      <vt:lpstr>Generating Alternatives</vt:lpstr>
      <vt:lpstr>Selecting an Alternative</vt:lpstr>
      <vt:lpstr>Implementing and  Evaluating the Solution</vt:lpstr>
      <vt:lpstr>Managing Total Quality (slide 1 of 2)</vt:lpstr>
      <vt:lpstr>Managing Total Quality (slide 2 of 2)</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627</cp:revision>
  <cp:lastPrinted>2017-10-08T18:00:43Z</cp:lastPrinted>
  <dcterms:modified xsi:type="dcterms:W3CDTF">2018-10-08T23:58:08Z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