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6"/>
  </p:notesMasterIdLst>
  <p:handoutMasterIdLst>
    <p:handoutMasterId r:id="rId37"/>
  </p:handoutMasterIdLst>
  <p:sldIdLst>
    <p:sldId id="329" r:id="rId2"/>
    <p:sldId id="259" r:id="rId3"/>
    <p:sldId id="422" r:id="rId4"/>
    <p:sldId id="484" r:id="rId5"/>
    <p:sldId id="338" r:id="rId6"/>
    <p:sldId id="443" r:id="rId7"/>
    <p:sldId id="444" r:id="rId8"/>
    <p:sldId id="469" r:id="rId9"/>
    <p:sldId id="470" r:id="rId10"/>
    <p:sldId id="430" r:id="rId11"/>
    <p:sldId id="445" r:id="rId12"/>
    <p:sldId id="501" r:id="rId13"/>
    <p:sldId id="447" r:id="rId14"/>
    <p:sldId id="471" r:id="rId15"/>
    <p:sldId id="438" r:id="rId16"/>
    <p:sldId id="472" r:id="rId17"/>
    <p:sldId id="489" r:id="rId18"/>
    <p:sldId id="446" r:id="rId19"/>
    <p:sldId id="494" r:id="rId20"/>
    <p:sldId id="271" r:id="rId21"/>
    <p:sldId id="495" r:id="rId22"/>
    <p:sldId id="474" r:id="rId23"/>
    <p:sldId id="473" r:id="rId24"/>
    <p:sldId id="448" r:id="rId25"/>
    <p:sldId id="496" r:id="rId26"/>
    <p:sldId id="403" r:id="rId27"/>
    <p:sldId id="451" r:id="rId28"/>
    <p:sldId id="452" r:id="rId29"/>
    <p:sldId id="272" r:id="rId30"/>
    <p:sldId id="497" r:id="rId31"/>
    <p:sldId id="498" r:id="rId32"/>
    <p:sldId id="499" r:id="rId33"/>
    <p:sldId id="450" r:id="rId34"/>
    <p:sldId id="500" r:id="rId35"/>
  </p:sldIdLst>
  <p:sldSz cx="9144000" cy="6858000" type="screen4x3"/>
  <p:notesSz cx="7010400" cy="92964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676"/>
    <a:srgbClr val="4A6596"/>
    <a:srgbClr val="0D9CAC"/>
    <a:srgbClr val="C3D2E9"/>
    <a:srgbClr val="DEE7F3"/>
    <a:srgbClr val="006AA9"/>
    <a:srgbClr val="BFDAD6"/>
    <a:srgbClr val="DCEBE9"/>
    <a:srgbClr val="007B6D"/>
    <a:srgbClr val="E9C4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7" autoAdjust="0"/>
    <p:restoredTop sz="87637" autoAdjust="0"/>
  </p:normalViewPr>
  <p:slideViewPr>
    <p:cSldViewPr>
      <p:cViewPr varScale="1">
        <p:scale>
          <a:sx n="89" d="100"/>
          <a:sy n="89" d="100"/>
        </p:scale>
        <p:origin x="-464" y="-104"/>
      </p:cViewPr>
      <p:guideLst>
        <p:guide orient="horz" pos="816"/>
        <p:guide pos="672"/>
      </p:guideLst>
    </p:cSldViewPr>
  </p:slideViewPr>
  <p:outlineViewPr>
    <p:cViewPr>
      <p:scale>
        <a:sx n="33" d="100"/>
        <a:sy n="33" d="100"/>
      </p:scale>
      <p:origin x="0" y="-34452"/>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tags" Target="tags/tag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13</a:t>
            </a:fld>
            <a:endParaRPr lang="en-US" dirty="0"/>
          </a:p>
        </p:txBody>
      </p:sp>
    </p:spTree>
    <p:extLst>
      <p:ext uri="{BB962C8B-B14F-4D97-AF65-F5344CB8AC3E}">
        <p14:creationId xmlns:p14="http://schemas.microsoft.com/office/powerpoint/2010/main" val="2156063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14</a:t>
            </a:fld>
            <a:endParaRPr lang="en-US" dirty="0"/>
          </a:p>
        </p:txBody>
      </p:sp>
    </p:spTree>
    <p:extLst>
      <p:ext uri="{BB962C8B-B14F-4D97-AF65-F5344CB8AC3E}">
        <p14:creationId xmlns:p14="http://schemas.microsoft.com/office/powerpoint/2010/main" val="191883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16</a:t>
            </a:fld>
            <a:endParaRPr lang="en-US" dirty="0"/>
          </a:p>
        </p:txBody>
      </p:sp>
    </p:spTree>
    <p:extLst>
      <p:ext uri="{BB962C8B-B14F-4D97-AF65-F5344CB8AC3E}">
        <p14:creationId xmlns:p14="http://schemas.microsoft.com/office/powerpoint/2010/main" val="323240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17</a:t>
            </a:fld>
            <a:endParaRPr lang="en-US" dirty="0"/>
          </a:p>
        </p:txBody>
      </p:sp>
    </p:spTree>
    <p:extLst>
      <p:ext uri="{BB962C8B-B14F-4D97-AF65-F5344CB8AC3E}">
        <p14:creationId xmlns:p14="http://schemas.microsoft.com/office/powerpoint/2010/main" val="406342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18</a:t>
            </a:fld>
            <a:endParaRPr lang="en-US" dirty="0"/>
          </a:p>
        </p:txBody>
      </p:sp>
    </p:spTree>
    <p:extLst>
      <p:ext uri="{BB962C8B-B14F-4D97-AF65-F5344CB8AC3E}">
        <p14:creationId xmlns:p14="http://schemas.microsoft.com/office/powerpoint/2010/main" val="1667599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5465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16391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08312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3308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26</a:t>
            </a:fld>
            <a:endParaRPr lang="en-US" dirty="0"/>
          </a:p>
        </p:txBody>
      </p:sp>
    </p:spTree>
    <p:extLst>
      <p:ext uri="{BB962C8B-B14F-4D97-AF65-F5344CB8AC3E}">
        <p14:creationId xmlns:p14="http://schemas.microsoft.com/office/powerpoint/2010/main" val="33398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05056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27</a:t>
            </a:fld>
            <a:endParaRPr lang="en-US" dirty="0"/>
          </a:p>
        </p:txBody>
      </p:sp>
    </p:spTree>
    <p:extLst>
      <p:ext uri="{BB962C8B-B14F-4D97-AF65-F5344CB8AC3E}">
        <p14:creationId xmlns:p14="http://schemas.microsoft.com/office/powerpoint/2010/main" val="184304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28</a:t>
            </a:fld>
            <a:endParaRPr lang="en-US" dirty="0"/>
          </a:p>
        </p:txBody>
      </p:sp>
    </p:spTree>
    <p:extLst>
      <p:ext uri="{BB962C8B-B14F-4D97-AF65-F5344CB8AC3E}">
        <p14:creationId xmlns:p14="http://schemas.microsoft.com/office/powerpoint/2010/main" val="1758776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20002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57626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40220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33</a:t>
            </a:fld>
            <a:endParaRPr lang="en-US" dirty="0"/>
          </a:p>
        </p:txBody>
      </p:sp>
    </p:spTree>
    <p:extLst>
      <p:ext uri="{BB962C8B-B14F-4D97-AF65-F5344CB8AC3E}">
        <p14:creationId xmlns:p14="http://schemas.microsoft.com/office/powerpoint/2010/main" val="3028009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34</a:t>
            </a:fld>
            <a:endParaRPr lang="en-US" dirty="0"/>
          </a:p>
        </p:txBody>
      </p:sp>
    </p:spTree>
    <p:extLst>
      <p:ext uri="{BB962C8B-B14F-4D97-AF65-F5344CB8AC3E}">
        <p14:creationId xmlns:p14="http://schemas.microsoft.com/office/powerpoint/2010/main" val="174720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5</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6</a:t>
            </a:fld>
            <a:endParaRPr lang="en-US" dirty="0"/>
          </a:p>
        </p:txBody>
      </p:sp>
    </p:spTree>
    <p:extLst>
      <p:ext uri="{BB962C8B-B14F-4D97-AF65-F5344CB8AC3E}">
        <p14:creationId xmlns:p14="http://schemas.microsoft.com/office/powerpoint/2010/main" val="428985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396627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8</a:t>
            </a:fld>
            <a:endParaRPr lang="en-US" dirty="0"/>
          </a:p>
        </p:txBody>
      </p:sp>
    </p:spTree>
    <p:extLst>
      <p:ext uri="{BB962C8B-B14F-4D97-AF65-F5344CB8AC3E}">
        <p14:creationId xmlns:p14="http://schemas.microsoft.com/office/powerpoint/2010/main" val="408087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9</a:t>
            </a:fld>
            <a:endParaRPr lang="en-US" dirty="0"/>
          </a:p>
        </p:txBody>
      </p:sp>
    </p:spTree>
    <p:extLst>
      <p:ext uri="{BB962C8B-B14F-4D97-AF65-F5344CB8AC3E}">
        <p14:creationId xmlns:p14="http://schemas.microsoft.com/office/powerpoint/2010/main" val="190709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11</a:t>
            </a:fld>
            <a:endParaRPr lang="en-US" dirty="0"/>
          </a:p>
        </p:txBody>
      </p:sp>
    </p:spTree>
    <p:extLst>
      <p:ext uri="{BB962C8B-B14F-4D97-AF65-F5344CB8AC3E}">
        <p14:creationId xmlns:p14="http://schemas.microsoft.com/office/powerpoint/2010/main" val="2869521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12</a:t>
            </a:fld>
            <a:endParaRPr lang="en-US" dirty="0"/>
          </a:p>
        </p:txBody>
      </p:sp>
    </p:spTree>
    <p:extLst>
      <p:ext uri="{BB962C8B-B14F-4D97-AF65-F5344CB8AC3E}">
        <p14:creationId xmlns:p14="http://schemas.microsoft.com/office/powerpoint/2010/main" val="286952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smtClean="0"/>
              <a:t>Click to edit Master title style</a:t>
            </a:r>
            <a:endParaRPr lang="en-US" dirty="0"/>
          </a:p>
        </p:txBody>
      </p:sp>
      <p:pic>
        <p:nvPicPr>
          <p:cNvPr id="4"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457200" y="16002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79690"/>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5029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486481"/>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smtClean="0">
                <a:solidFill>
                  <a:schemeClr val="bg1">
                    <a:lumMod val="50000"/>
                  </a:schemeClr>
                </a:solidFill>
                <a:latin typeface="Arial" panose="020B0604020202020204" pitchFamily="34" charset="0"/>
                <a:cs typeface="Arial" panose="020B0604020202020204" pitchFamily="34" charset="0"/>
              </a:rPr>
              <a:t>© 2019</a:t>
            </a:r>
            <a:r>
              <a:rPr lang="en-US" sz="800" baseline="0" dirty="0" smtClean="0">
                <a:solidFill>
                  <a:schemeClr val="bg1">
                    <a:lumMod val="50000"/>
                  </a:schemeClr>
                </a:solidFill>
                <a:latin typeface="Arial" panose="020B0604020202020204" pitchFamily="34" charset="0"/>
                <a:cs typeface="Arial" panose="020B0604020202020204" pitchFamily="34" charset="0"/>
              </a:rPr>
              <a:t> </a:t>
            </a:r>
            <a:r>
              <a:rPr lang="en-US" sz="800" dirty="0" smtClean="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smtClean="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smtClean="0">
                <a:solidFill>
                  <a:schemeClr val="bg1">
                    <a:lumMod val="50000"/>
                  </a:schemeClr>
                </a:solidFill>
                <a:latin typeface="Arial" panose="020B0604020202020204" pitchFamily="34" charset="0"/>
                <a:cs typeface="Arial" panose="020B0604020202020204" pitchFamily="34" charset="0"/>
              </a:rPr>
              <a:t>in whole or in part.</a:t>
            </a:r>
            <a:endParaRPr lang="en-US" sz="800" dirty="0">
              <a:solidFill>
                <a:schemeClr val="bg1">
                  <a:lumMod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6" r:id="rId7"/>
    <p:sldLayoutId id="2147483805" r:id="rId8"/>
  </p:sldLayoutIdLst>
  <p:transition xmlns:p14="http://schemas.microsoft.com/office/powerpoint/2010/main" spd="med">
    <p:wipe dir="r"/>
  </p:transitio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solidFill>
                  <a:srgbClr val="9E0025"/>
                </a:solidFill>
                <a:latin typeface="+mn-lt"/>
                <a:ea typeface="+mn-ea"/>
                <a:cs typeface="+mn-cs"/>
              </a:rPr>
              <a:t>Chapter </a:t>
            </a:r>
            <a:r>
              <a:rPr lang="en-US" sz="3600" dirty="0" smtClean="0">
                <a:solidFill>
                  <a:srgbClr val="9E0025"/>
                </a:solidFill>
                <a:latin typeface="+mn-lt"/>
                <a:ea typeface="+mn-ea"/>
                <a:cs typeface="+mn-cs"/>
              </a:rPr>
              <a:t>4</a:t>
            </a:r>
            <a:r>
              <a:rPr lang="en-US" dirty="0" smtClean="0">
                <a:solidFill>
                  <a:srgbClr val="C00000"/>
                </a:solidFill>
              </a:rPr>
              <a:t/>
            </a:r>
            <a:br>
              <a:rPr lang="en-US" dirty="0" smtClean="0">
                <a:solidFill>
                  <a:srgbClr val="C00000"/>
                </a:solidFill>
              </a:rPr>
            </a:br>
            <a:r>
              <a:rPr lang="en-US" sz="1600" dirty="0" smtClean="0"/>
              <a:t/>
            </a:r>
            <a:br>
              <a:rPr lang="en-US" sz="1600" dirty="0" smtClean="0"/>
            </a:br>
            <a:r>
              <a:rPr lang="en-US" b="0" dirty="0" smtClean="0"/>
              <a:t>Choosing a Form of Business Ownership</a:t>
            </a:r>
            <a:endParaRPr lang="en-US"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4-3</a:t>
            </a:r>
            <a:r>
              <a:rPr lang="en-US" sz="1800" dirty="0" smtClean="0"/>
              <a:t>	Articles of Partnership</a:t>
            </a:r>
            <a:endParaRPr lang="en-US" sz="1800" dirty="0"/>
          </a:p>
        </p:txBody>
      </p:sp>
      <p:pic>
        <p:nvPicPr>
          <p:cNvPr id="2" name="Picture 1" descr="A typical partnership agreement is shown. Each part of the partnership agreement is labeled. Above the partnership agreement is the following text: &quot;The articles of partnership is a written or oral agreement that lists and explains the terms of a partnership.&quot;&#10;&#10;Centered at the top of the agreement are the words &quot;PARTNERSHIP AGREEMENT&quot; in all caps.&#10;&#10;Below this is the following sentence: &quot;This agreement, made June 20, 2017, between Penelope Wolfburg of 783A South Street, Hazelton, Idaho, and Ingrid Swenson of RR 5, Box 96, Hazelton, Idaho. To the left of this sentence is a line that extends to outside the partnership agreement. At the end of the line is the following label: &quot;Names of partners.&quot;&#10;&#10;The rest of the partnership agreement is numbered from 1. through 7. and appears as follows:&#10;&#10;&quot;1. The above named persons have this day formed a partnership that shall operate under the name of W-S Jewelers, located at 85 Broad Street, Hazelton, Idaho 83335, and shall engage in jewelry sales and repairs.&quot; To the left of the number 1 is a line that extends to outside the partnership agreement. At the end of the line is the following label: &quot;Nature, name, and address of business.&quot;&#10;&#10;&quot;2. The duration of this agreement will be for a term of fifteen (15) years, beginning June 20, 2017, or for a shorter period if agreed upon in writing by both partners.&quot; To the left of the number 2 is a line that extends to outside the partnership agreement. At the end of the line is the following label: &quot;Duration of partnership.&quot;&#10;&#10;&quot;3. The initial investment by each partner will be as follows: Penelope Wolfburg, assets and liabilities of Wolfburg's Jewelry Store, valued at a capital investment of $40,000; Ingrid Swenson, cash of $20,000. These investments are partnership property.&quot; To the left of the number 3 is a line that extends to outside the partnership agreement. At the end of the line is the following label: &quot;Contribution of capital.&quot;&#10;&#10;&quot;4. Each partner will give her time, skill, and attention to the operation of this partnership and will engage in no other business enterprise unless permission is granted in writing by the other partner.&quot; To the left of the number 4 is a line that extends to outside the partnership agreement. At the end of the line is the following label: &quot;Duties of each partner.&quot;&#10;&#10;&quot;5. The salary for each partner will be as follows: Penelope Wolfburg, $40,000 per year; Ingrid Swenson, $30,000 per year. Neither partner may withdraw cash or other assets from the business without express permission in writing from the other partner. All profits and losses of the business will be shared as follows: Penelope Wolfburg, 60 percent; Ingrid Swenson, 40 percent.&quot; To the left of the number 4 is a line that extends to outside the partnership agreement. At the end of the line is the following label: &quot;Salaries, withdrawals, and distribution of profits.&quot;&#10;&#10;&quot;6. Upon the dissolution of the partnership due to termination of this agreement, or to written permission by each of the partners, or to the death or incapacitation of one or both partners, a new contract may be entered into by the partners or the sole continuing partner has the option to purchase the other partner's interest in the business at a price that shall not exceed the balance in the terminating partner's capital account. The payment shall be made in cash in equal quarterly installments from the date of termination.&quot; To the left of the number 6 is a line that extends to outside the partnership agreement. At the end of the line is the following label: &quot;Termination.&quot;&#10;&#10;&quot;7. At the conclusion of this contract, unless it is agreed by both partners to continue the operation of the business under a new contract, the assets of the partnership, after the liabilities are paid, will be divided in proportion to the balance in each partner's capital account on that date.&quot; To the left of the number 7 is a line that extends to outside the partnership agreement. At the end of the line is the following label: &quot;Termination.&quot;&#10;&#10;At the bottom of the agreement are four lines in two rows. The first row has two lines side by side. Below the first line is the typed-in name &quot;Penelope Wolfburg&quot; and below the second line is the typed-in name &quot;Ingrid Swenson.&quot; Centered above both lines are the handwritten signatures of both individuals. To the left of the handwritten signatures is a line that extends to outside the partnership agreement. At the end of the line is the following label: &quot;Signatures.&quot; The second row has two lines side by side. Below each of the lines is the typed-in word &quot;Date.&quot; Centered above both lines is the handwritten date: &quot;June 20, 2017.&quot; To the left of the handwritten dates is a line that extends to outside the partnership agreement. At the end of the line is the following label: &quot;Date.&quot;" title="Figure 4-3 - Articles of Partnership"/>
          <p:cNvPicPr>
            <a:picLocks noChangeAspect="1"/>
          </p:cNvPicPr>
          <p:nvPr/>
        </p:nvPicPr>
        <p:blipFill>
          <a:blip r:embed="rId2"/>
          <a:stretch>
            <a:fillRect/>
          </a:stretch>
        </p:blipFill>
        <p:spPr>
          <a:xfrm>
            <a:off x="1752600" y="1143000"/>
            <a:ext cx="5638800" cy="5105399"/>
          </a:xfrm>
          <a:prstGeom prst="rect">
            <a:avLst/>
          </a:prstGeom>
        </p:spPr>
      </p:pic>
    </p:spTree>
    <p:extLst>
      <p:ext uri="{BB962C8B-B14F-4D97-AF65-F5344CB8AC3E}">
        <p14:creationId xmlns:p14="http://schemas.microsoft.com/office/powerpoint/2010/main" val="1456032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Picking the Right Partner</a:t>
            </a:r>
            <a:endParaRPr lang="en-US" sz="3600" dirty="0" smtClean="0"/>
          </a:p>
        </p:txBody>
      </p:sp>
      <p:sp>
        <p:nvSpPr>
          <p:cNvPr id="5" name="TextBox 14"/>
          <p:cNvSpPr txBox="1">
            <a:spLocks noChangeArrowheads="1"/>
          </p:cNvSpPr>
          <p:nvPr/>
        </p:nvSpPr>
        <p:spPr bwMode="auto">
          <a:xfrm>
            <a:off x="533400" y="1524000"/>
            <a:ext cx="7620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700" dirty="0" smtClean="0">
                <a:solidFill>
                  <a:srgbClr val="000000"/>
                </a:solidFill>
                <a:latin typeface="+mj-lt"/>
              </a:rPr>
              <a:t>There is no such thing as a perfect partner but ask these questions when you try to find your best match:</a:t>
            </a:r>
            <a:endParaRPr lang="en-US" sz="1800" dirty="0" smtClean="0">
              <a:latin typeface="+mj-lt"/>
            </a:endParaRPr>
          </a:p>
        </p:txBody>
      </p:sp>
      <p:sp>
        <p:nvSpPr>
          <p:cNvPr id="6" name="TextBox 10"/>
          <p:cNvSpPr txBox="1">
            <a:spLocks noChangeArrowheads="1"/>
          </p:cNvSpPr>
          <p:nvPr/>
        </p:nvSpPr>
        <p:spPr bwMode="auto">
          <a:xfrm>
            <a:off x="533400" y="2884487"/>
            <a:ext cx="8077200" cy="3330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Aft>
                <a:spcPts val="600"/>
              </a:spcAft>
              <a:buFont typeface="Arial" charset="0"/>
              <a:buChar char="•"/>
              <a:defRPr/>
            </a:pPr>
            <a:r>
              <a:rPr lang="en-US" sz="2200" dirty="0" smtClean="0">
                <a:solidFill>
                  <a:srgbClr val="000000"/>
                </a:solidFill>
                <a:latin typeface="+mj-lt"/>
                <a:ea typeface="ＭＳ Ｐゴシック" charset="0"/>
                <a:cs typeface="ＭＳ Ｐゴシック" charset="0"/>
              </a:rPr>
              <a:t>Do you share the same goals?</a:t>
            </a:r>
          </a:p>
          <a:p>
            <a:pPr>
              <a:spcAft>
                <a:spcPts val="600"/>
              </a:spcAft>
              <a:buFont typeface="Arial" charset="0"/>
              <a:buChar char="•"/>
              <a:defRPr/>
            </a:pPr>
            <a:r>
              <a:rPr lang="en-US" sz="2200" dirty="0" smtClean="0">
                <a:solidFill>
                  <a:srgbClr val="000000"/>
                </a:solidFill>
                <a:latin typeface="+mj-lt"/>
                <a:ea typeface="ＭＳ Ｐゴシック" charset="0"/>
                <a:cs typeface="ＭＳ Ｐゴシック" charset="0"/>
              </a:rPr>
              <a:t>Do you share the same vision for the company?</a:t>
            </a:r>
          </a:p>
          <a:p>
            <a:pPr>
              <a:spcAft>
                <a:spcPts val="600"/>
              </a:spcAft>
              <a:buFont typeface="Arial" charset="0"/>
              <a:buChar char="•"/>
              <a:defRPr/>
            </a:pPr>
            <a:r>
              <a:rPr lang="en-US" sz="2200" dirty="0" smtClean="0">
                <a:solidFill>
                  <a:srgbClr val="000000"/>
                </a:solidFill>
                <a:latin typeface="+mj-lt"/>
                <a:ea typeface="ＭＳ Ｐゴシック" charset="0"/>
                <a:cs typeface="ＭＳ Ｐゴシック" charset="0"/>
              </a:rPr>
              <a:t>What skills does he/she have? Are yours the same?</a:t>
            </a:r>
          </a:p>
          <a:p>
            <a:pPr>
              <a:spcAft>
                <a:spcPts val="600"/>
              </a:spcAft>
              <a:buFont typeface="Arial" charset="0"/>
              <a:buChar char="•"/>
              <a:defRPr/>
            </a:pPr>
            <a:r>
              <a:rPr lang="en-US" sz="2200" dirty="0" smtClean="0">
                <a:solidFill>
                  <a:srgbClr val="000000"/>
                </a:solidFill>
                <a:latin typeface="+mj-lt"/>
                <a:ea typeface="ＭＳ Ｐゴシック" charset="0"/>
                <a:cs typeface="ＭＳ Ｐゴシック" charset="0"/>
              </a:rPr>
              <a:t>What can he/she bring to the business?</a:t>
            </a:r>
          </a:p>
          <a:p>
            <a:pPr>
              <a:spcAft>
                <a:spcPts val="600"/>
              </a:spcAft>
              <a:buFont typeface="Arial" charset="0"/>
              <a:buChar char="•"/>
              <a:defRPr/>
            </a:pPr>
            <a:r>
              <a:rPr lang="en-US" sz="2200" dirty="0" smtClean="0">
                <a:solidFill>
                  <a:srgbClr val="000000"/>
                </a:solidFill>
                <a:latin typeface="+mj-lt"/>
                <a:ea typeface="ＭＳ Ｐゴシック" charset="0"/>
                <a:cs typeface="ＭＳ Ｐゴシック" charset="0"/>
              </a:rPr>
              <a:t>What type of decision maker is he/she?</a:t>
            </a:r>
          </a:p>
          <a:p>
            <a:pPr>
              <a:spcAft>
                <a:spcPts val="600"/>
              </a:spcAft>
              <a:buFont typeface="Arial" charset="0"/>
              <a:buChar char="•"/>
              <a:defRPr/>
            </a:pPr>
            <a:r>
              <a:rPr lang="en-US" sz="2200" dirty="0" smtClean="0">
                <a:solidFill>
                  <a:srgbClr val="000000"/>
                </a:solidFill>
                <a:latin typeface="+mj-lt"/>
                <a:ea typeface="ＭＳ Ｐゴシック" charset="0"/>
                <a:cs typeface="ＭＳ Ｐゴシック" charset="0"/>
              </a:rPr>
              <a:t>Do you trust each other?</a:t>
            </a:r>
          </a:p>
          <a:p>
            <a:pPr>
              <a:spcAft>
                <a:spcPts val="600"/>
              </a:spcAft>
              <a:buFont typeface="Arial" charset="0"/>
              <a:buChar char="•"/>
              <a:defRPr/>
            </a:pPr>
            <a:r>
              <a:rPr lang="en-US" sz="2200" dirty="0" smtClean="0">
                <a:solidFill>
                  <a:srgbClr val="000000"/>
                </a:solidFill>
                <a:latin typeface="+mj-lt"/>
                <a:ea typeface="ＭＳ Ｐゴシック" charset="0"/>
                <a:cs typeface="ＭＳ Ｐゴシック" charset="0"/>
              </a:rPr>
              <a:t>How does he/she problem solve?</a:t>
            </a:r>
            <a:endParaRPr lang="en-US" sz="1800" dirty="0">
              <a:latin typeface="+mj-lt"/>
              <a:ea typeface="ＭＳ Ｐゴシック" charset="0"/>
              <a:cs typeface="ＭＳ Ｐゴシック" charset="0"/>
            </a:endParaRPr>
          </a:p>
        </p:txBody>
      </p:sp>
    </p:spTree>
    <p:extLst>
      <p:ext uri="{BB962C8B-B14F-4D97-AF65-F5344CB8AC3E}">
        <p14:creationId xmlns:p14="http://schemas.microsoft.com/office/powerpoint/2010/main" val="67833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000" dirty="0" smtClean="0"/>
              <a:t>Advantages </a:t>
            </a:r>
            <a:r>
              <a:rPr lang="en-US" sz="3000" dirty="0" smtClean="0"/>
              <a:t>and Disadvantages of </a:t>
            </a:r>
            <a:r>
              <a:rPr lang="en-US" sz="3000" dirty="0" smtClean="0"/>
              <a:t>Partnerships</a:t>
            </a:r>
          </a:p>
        </p:txBody>
      </p:sp>
      <p:sp>
        <p:nvSpPr>
          <p:cNvPr id="5" name="Content Placeholder 2"/>
          <p:cNvSpPr txBox="1">
            <a:spLocks/>
          </p:cNvSpPr>
          <p:nvPr/>
        </p:nvSpPr>
        <p:spPr>
          <a:xfrm>
            <a:off x="381000" y="1371600"/>
            <a:ext cx="4038600" cy="4800600"/>
          </a:xfrm>
          <a:prstGeom prst="rect">
            <a:avLst/>
          </a:prstGeom>
          <a:ln w="19050" cmpd="sng">
            <a:solidFill>
              <a:srgbClr val="006600"/>
            </a:solidFill>
          </a:ln>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Wingdings" pitchFamily="2" charset="2"/>
              <a:buNone/>
            </a:pPr>
            <a:r>
              <a:rPr lang="en-US" b="1" smtClean="0">
                <a:solidFill>
                  <a:srgbClr val="006600"/>
                </a:solidFill>
              </a:rPr>
              <a:t>Advantages</a:t>
            </a:r>
          </a:p>
          <a:p>
            <a:pPr>
              <a:spcBef>
                <a:spcPts val="1200"/>
              </a:spcBef>
            </a:pPr>
            <a:r>
              <a:rPr lang="en-US" sz="2600" smtClean="0"/>
              <a:t>Ease of start-up</a:t>
            </a:r>
          </a:p>
          <a:p>
            <a:pPr>
              <a:spcBef>
                <a:spcPts val="1200"/>
              </a:spcBef>
            </a:pPr>
            <a:r>
              <a:rPr lang="en-US" sz="2600" smtClean="0"/>
              <a:t>Availability of capital and credit</a:t>
            </a:r>
          </a:p>
          <a:p>
            <a:pPr>
              <a:spcBef>
                <a:spcPts val="1200"/>
              </a:spcBef>
            </a:pPr>
            <a:r>
              <a:rPr lang="en-US" sz="2600" smtClean="0"/>
              <a:t>Personal interest</a:t>
            </a:r>
          </a:p>
          <a:p>
            <a:pPr>
              <a:spcBef>
                <a:spcPts val="1200"/>
              </a:spcBef>
            </a:pPr>
            <a:r>
              <a:rPr lang="en-US" sz="2600" smtClean="0"/>
              <a:t>Combined business skills and knowledge</a:t>
            </a:r>
          </a:p>
          <a:p>
            <a:pPr>
              <a:spcBef>
                <a:spcPts val="1200"/>
              </a:spcBef>
            </a:pPr>
            <a:r>
              <a:rPr lang="en-US" sz="2600" smtClean="0"/>
              <a:t>Retention of profits</a:t>
            </a:r>
          </a:p>
          <a:p>
            <a:pPr>
              <a:spcBef>
                <a:spcPts val="1200"/>
              </a:spcBef>
            </a:pPr>
            <a:r>
              <a:rPr lang="en-US" sz="2600" i="1" smtClean="0">
                <a:solidFill>
                  <a:srgbClr val="FF0000"/>
                </a:solidFill>
              </a:rPr>
              <a:t>No special taxes</a:t>
            </a:r>
            <a:endParaRPr lang="en-US" sz="2600" i="1" dirty="0">
              <a:solidFill>
                <a:srgbClr val="FF0000"/>
              </a:solidFill>
            </a:endParaRPr>
          </a:p>
        </p:txBody>
      </p:sp>
      <p:sp>
        <p:nvSpPr>
          <p:cNvPr id="6" name="Content Placeholder 5"/>
          <p:cNvSpPr txBox="1">
            <a:spLocks/>
          </p:cNvSpPr>
          <p:nvPr/>
        </p:nvSpPr>
        <p:spPr>
          <a:xfrm>
            <a:off x="4800600" y="1371600"/>
            <a:ext cx="4038600" cy="4800600"/>
          </a:xfrm>
          <a:prstGeom prst="rect">
            <a:avLst/>
          </a:prstGeom>
          <a:ln w="19050">
            <a:solidFill>
              <a:srgbClr val="FF0000"/>
            </a:solidFill>
          </a:ln>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Wingdings" pitchFamily="2" charset="2"/>
              <a:buNone/>
            </a:pPr>
            <a:r>
              <a:rPr lang="en-US" b="1" smtClean="0">
                <a:solidFill>
                  <a:srgbClr val="FF0000"/>
                </a:solidFill>
              </a:rPr>
              <a:t>Disadvantages</a:t>
            </a:r>
          </a:p>
          <a:p>
            <a:pPr>
              <a:spcBef>
                <a:spcPts val="1200"/>
              </a:spcBef>
              <a:buClr>
                <a:srgbClr val="FF0000"/>
              </a:buClr>
            </a:pPr>
            <a:r>
              <a:rPr lang="en-US" sz="2600" i="1" smtClean="0">
                <a:solidFill>
                  <a:srgbClr val="FF0000"/>
                </a:solidFill>
              </a:rPr>
              <a:t>Unlimited liability</a:t>
            </a:r>
          </a:p>
          <a:p>
            <a:pPr>
              <a:spcBef>
                <a:spcPts val="1200"/>
              </a:spcBef>
              <a:buClr>
                <a:srgbClr val="FF0000"/>
              </a:buClr>
            </a:pPr>
            <a:r>
              <a:rPr lang="en-US" sz="2600" smtClean="0"/>
              <a:t>Management disagreements</a:t>
            </a:r>
          </a:p>
          <a:p>
            <a:pPr>
              <a:spcBef>
                <a:spcPts val="1200"/>
              </a:spcBef>
              <a:buClr>
                <a:srgbClr val="FF0000"/>
              </a:buClr>
            </a:pPr>
            <a:r>
              <a:rPr lang="en-US" sz="2600" smtClean="0"/>
              <a:t>Lack of continuity</a:t>
            </a:r>
          </a:p>
          <a:p>
            <a:pPr>
              <a:spcBef>
                <a:spcPts val="1200"/>
              </a:spcBef>
              <a:buClr>
                <a:srgbClr val="FF0000"/>
              </a:buClr>
            </a:pPr>
            <a:r>
              <a:rPr lang="en-US" sz="2600" smtClean="0"/>
              <a:t>Frozen investment</a:t>
            </a:r>
            <a:endParaRPr lang="en-US" sz="2600" dirty="0"/>
          </a:p>
        </p:txBody>
      </p:sp>
    </p:spTree>
    <p:extLst>
      <p:ext uri="{BB962C8B-B14F-4D97-AF65-F5344CB8AC3E}">
        <p14:creationId xmlns:p14="http://schemas.microsoft.com/office/powerpoint/2010/main" val="3280993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Corporations</a:t>
            </a:r>
            <a:endParaRPr lang="en-US" sz="2000" dirty="0" smtClean="0"/>
          </a:p>
        </p:txBody>
      </p:sp>
      <p:sp>
        <p:nvSpPr>
          <p:cNvPr id="2" name="Text Placeholder 1"/>
          <p:cNvSpPr>
            <a:spLocks noGrp="1"/>
          </p:cNvSpPr>
          <p:nvPr>
            <p:ph type="body" sz="quarter" idx="10"/>
          </p:nvPr>
        </p:nvSpPr>
        <p:spPr>
          <a:xfrm>
            <a:off x="228600" y="1219200"/>
            <a:ext cx="8610600" cy="5181600"/>
          </a:xfrm>
        </p:spPr>
        <p:txBody>
          <a:bodyPr/>
          <a:lstStyle/>
          <a:p>
            <a:r>
              <a:rPr lang="en-US" sz="2200" b="1" dirty="0">
                <a:solidFill>
                  <a:srgbClr val="0D9CAC"/>
                </a:solidFill>
              </a:rPr>
              <a:t>Corporation</a:t>
            </a:r>
            <a:r>
              <a:rPr lang="en-US" sz="2200" dirty="0" smtClean="0"/>
              <a:t> – an artificial person created by law with most of the legal rights of a real person, including the rights to start and operate a business, to buy or sell property, to borrow money, to sue or be sued, and to enter into binding contracts</a:t>
            </a:r>
          </a:p>
          <a:p>
            <a:r>
              <a:rPr lang="en-US" sz="2200" dirty="0" smtClean="0"/>
              <a:t>Unlike a real person, a corporation exists only on paper.</a:t>
            </a:r>
          </a:p>
          <a:p>
            <a:r>
              <a:rPr lang="en-US" sz="2200" dirty="0" smtClean="0"/>
              <a:t>Corporations comprise about 18 percent of all businesses, but they account for 82 percent of sales revenues.</a:t>
            </a:r>
            <a:endParaRPr lang="en-US" sz="2200" dirty="0"/>
          </a:p>
        </p:txBody>
      </p:sp>
      <p:sp>
        <p:nvSpPr>
          <p:cNvPr id="4" name="Content Placeholder 5"/>
          <p:cNvSpPr txBox="1">
            <a:spLocks/>
          </p:cNvSpPr>
          <p:nvPr/>
        </p:nvSpPr>
        <p:spPr bwMode="auto">
          <a:xfrm>
            <a:off x="304800" y="4038600"/>
            <a:ext cx="8305800" cy="2438400"/>
          </a:xfrm>
          <a:prstGeom prst="rect">
            <a:avLst/>
          </a:prstGeom>
          <a:solidFill>
            <a:srgbClr val="FFFF00"/>
          </a:solidFill>
          <a:ln>
            <a:solidFill>
              <a:schemeClr val="tx1"/>
            </a:solidFill>
          </a:ln>
          <a:extLst>
            <a:ext uri="{FAA26D3D-D897-4be2-8F04-BA451C77F1D7}">
              <ma14:placeholderFlag xmlns:ma14="http://schemas.microsoft.com/office/mac/drawingml/2011/main" val="1"/>
            </a:ext>
          </a:extLst>
        </p:spPr>
        <p:txBody>
          <a:bodyPr>
            <a:no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8" charset="-128"/>
                <a:cs typeface="ＭＳ Ｐゴシック" pitchFamily="-108"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8"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8"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8"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8"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Aft>
                <a:spcPct val="30000"/>
              </a:spcAft>
              <a:buFontTx/>
              <a:buChar char="•"/>
              <a:defRPr/>
            </a:pPr>
            <a:r>
              <a:rPr lang="en-US" sz="2000" kern="0" dirty="0" smtClean="0">
                <a:solidFill>
                  <a:schemeClr val="tx1"/>
                </a:solidFill>
                <a:cs typeface="ＭＳ Ｐゴシック"/>
              </a:rPr>
              <a:t> Most common type of corporation is a </a:t>
            </a:r>
            <a:r>
              <a:rPr lang="en-US" sz="2000" b="1" kern="0" dirty="0" smtClean="0">
                <a:solidFill>
                  <a:schemeClr val="tx1"/>
                </a:solidFill>
                <a:cs typeface="ＭＳ Ｐゴシック"/>
              </a:rPr>
              <a:t>“C” </a:t>
            </a:r>
            <a:r>
              <a:rPr lang="en-US" sz="2000" kern="0" dirty="0" smtClean="0">
                <a:solidFill>
                  <a:schemeClr val="tx1"/>
                </a:solidFill>
                <a:cs typeface="ＭＳ Ｐゴシック"/>
              </a:rPr>
              <a:t>corporation</a:t>
            </a:r>
          </a:p>
          <a:p>
            <a:pPr algn="l">
              <a:lnSpc>
                <a:spcPct val="80000"/>
              </a:lnSpc>
              <a:spcAft>
                <a:spcPct val="30000"/>
              </a:spcAft>
              <a:buFontTx/>
              <a:buChar char="•"/>
              <a:defRPr/>
            </a:pPr>
            <a:r>
              <a:rPr lang="en-US" sz="2000" kern="0" dirty="0" smtClean="0">
                <a:solidFill>
                  <a:schemeClr val="tx1"/>
                </a:solidFill>
                <a:cs typeface="ＭＳ Ｐゴシック"/>
              </a:rPr>
              <a:t> A corporation is a legal entity, separate from its owners</a:t>
            </a:r>
          </a:p>
          <a:p>
            <a:pPr algn="l">
              <a:lnSpc>
                <a:spcPct val="80000"/>
              </a:lnSpc>
              <a:spcAft>
                <a:spcPct val="30000"/>
              </a:spcAft>
              <a:buFontTx/>
              <a:buChar char="•"/>
              <a:defRPr/>
            </a:pPr>
            <a:r>
              <a:rPr lang="en-US" sz="2000" kern="0" dirty="0">
                <a:solidFill>
                  <a:schemeClr val="tx1"/>
                </a:solidFill>
                <a:cs typeface="ＭＳ Ｐゴシック"/>
              </a:rPr>
              <a:t> </a:t>
            </a:r>
            <a:r>
              <a:rPr lang="en-US" sz="2000" kern="0" dirty="0" smtClean="0">
                <a:solidFill>
                  <a:schemeClr val="tx1"/>
                </a:solidFill>
                <a:cs typeface="ＭＳ Ｐゴシック"/>
              </a:rPr>
              <a:t>Requirements vary by state, many states are </a:t>
            </a:r>
            <a:r>
              <a:rPr lang="en-US" sz="2000" b="1" i="1" kern="0" dirty="0" smtClean="0">
                <a:solidFill>
                  <a:schemeClr val="tx1"/>
                </a:solidFill>
                <a:cs typeface="ＭＳ Ｐゴシック"/>
              </a:rPr>
              <a:t>“corporation-friendly”</a:t>
            </a:r>
          </a:p>
          <a:p>
            <a:pPr algn="l">
              <a:lnSpc>
                <a:spcPct val="80000"/>
              </a:lnSpc>
              <a:spcAft>
                <a:spcPct val="30000"/>
              </a:spcAft>
              <a:buFontTx/>
              <a:buChar char="•"/>
              <a:defRPr/>
            </a:pPr>
            <a:r>
              <a:rPr lang="en-US" sz="2000" b="1" i="1" kern="0" dirty="0">
                <a:solidFill>
                  <a:schemeClr val="tx1"/>
                </a:solidFill>
                <a:cs typeface="ＭＳ Ｐゴシック"/>
              </a:rPr>
              <a:t> </a:t>
            </a:r>
            <a:r>
              <a:rPr lang="en-US" sz="2000" kern="0" dirty="0" smtClean="0">
                <a:solidFill>
                  <a:schemeClr val="tx1"/>
                </a:solidFill>
                <a:cs typeface="ＭＳ Ｐゴシック"/>
              </a:rPr>
              <a:t>Corporations are owned by </a:t>
            </a:r>
            <a:r>
              <a:rPr lang="en-US" sz="2000" b="1" i="1" kern="0" dirty="0" smtClean="0">
                <a:solidFill>
                  <a:schemeClr val="tx1"/>
                </a:solidFill>
                <a:cs typeface="ＭＳ Ｐゴシック"/>
              </a:rPr>
              <a:t>stockholders</a:t>
            </a:r>
          </a:p>
          <a:p>
            <a:pPr algn="l">
              <a:lnSpc>
                <a:spcPct val="80000"/>
              </a:lnSpc>
              <a:spcAft>
                <a:spcPct val="30000"/>
              </a:spcAft>
              <a:buFontTx/>
              <a:buChar char="•"/>
              <a:defRPr/>
            </a:pPr>
            <a:r>
              <a:rPr lang="en-US" sz="2000" b="1" i="1" kern="0" dirty="0">
                <a:solidFill>
                  <a:schemeClr val="tx1"/>
                </a:solidFill>
                <a:cs typeface="ＭＳ Ｐゴシック"/>
              </a:rPr>
              <a:t> </a:t>
            </a:r>
            <a:r>
              <a:rPr lang="en-US" sz="2000" kern="0" dirty="0" smtClean="0">
                <a:solidFill>
                  <a:schemeClr val="tx1"/>
                </a:solidFill>
                <a:cs typeface="ＭＳ Ｐゴシック"/>
              </a:rPr>
              <a:t>Articles of incorporations must be filed and corporate bylaws adopted</a:t>
            </a:r>
          </a:p>
          <a:p>
            <a:pPr algn="l">
              <a:defRPr/>
            </a:pPr>
            <a:endParaRPr lang="en-US" sz="2000" dirty="0">
              <a:solidFill>
                <a:schemeClr val="tx1"/>
              </a:solidFill>
            </a:endParaRPr>
          </a:p>
        </p:txBody>
      </p:sp>
    </p:spTree>
    <p:extLst>
      <p:ext uri="{BB962C8B-B14F-4D97-AF65-F5344CB8AC3E}">
        <p14:creationId xmlns:p14="http://schemas.microsoft.com/office/powerpoint/2010/main" val="411129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Corporate Ownership</a:t>
            </a:r>
            <a:endParaRPr lang="en-US" sz="2000" dirty="0" smtClean="0"/>
          </a:p>
        </p:txBody>
      </p:sp>
      <p:sp>
        <p:nvSpPr>
          <p:cNvPr id="2" name="Text Placeholder 1"/>
          <p:cNvSpPr>
            <a:spLocks noGrp="1"/>
          </p:cNvSpPr>
          <p:nvPr>
            <p:ph type="body" sz="quarter" idx="10"/>
          </p:nvPr>
        </p:nvSpPr>
        <p:spPr>
          <a:xfrm>
            <a:off x="457200" y="1447800"/>
            <a:ext cx="8458200" cy="4953000"/>
          </a:xfrm>
        </p:spPr>
        <p:txBody>
          <a:bodyPr/>
          <a:lstStyle/>
          <a:p>
            <a:r>
              <a:rPr lang="en-US" sz="2400" b="1" dirty="0">
                <a:solidFill>
                  <a:srgbClr val="0D9CAC"/>
                </a:solidFill>
              </a:rPr>
              <a:t>Stock</a:t>
            </a:r>
            <a:r>
              <a:rPr lang="en-US" sz="2400" dirty="0" smtClean="0"/>
              <a:t> – the shares of ownership of a </a:t>
            </a:r>
            <a:r>
              <a:rPr lang="en-US" sz="2400" dirty="0" smtClean="0"/>
              <a:t>corporation</a:t>
            </a:r>
          </a:p>
          <a:p>
            <a:pPr marL="800100" lvl="3" indent="-342900">
              <a:buClr>
                <a:srgbClr val="9E0025"/>
              </a:buClr>
              <a:buSzPct val="80000"/>
            </a:pPr>
            <a:r>
              <a:rPr lang="en-US" sz="1600" i="1" dirty="0">
                <a:ea typeface="ＭＳ Ｐゴシック" charset="0"/>
              </a:rPr>
              <a:t>Two Types: 1) Common Stock (voting privileges), 2) Preferred Stock (no voting rights, dividends paid first</a:t>
            </a:r>
            <a:r>
              <a:rPr lang="en-US" sz="1600" i="1" dirty="0" smtClean="0">
                <a:ea typeface="ＭＳ Ｐゴシック" charset="0"/>
              </a:rPr>
              <a:t>)</a:t>
            </a:r>
            <a:endParaRPr lang="en-US" sz="2200" dirty="0" smtClean="0"/>
          </a:p>
          <a:p>
            <a:r>
              <a:rPr lang="en-US" sz="2400" b="1" dirty="0">
                <a:solidFill>
                  <a:srgbClr val="0D9CAC"/>
                </a:solidFill>
              </a:rPr>
              <a:t>Stockholder </a:t>
            </a:r>
            <a:r>
              <a:rPr lang="en-US" sz="2400" dirty="0" smtClean="0"/>
              <a:t>– a person who owns a corporation’s </a:t>
            </a:r>
            <a:r>
              <a:rPr lang="en-US" sz="2400" dirty="0" smtClean="0"/>
              <a:t>stock</a:t>
            </a:r>
            <a:endParaRPr lang="en-US" sz="2400" dirty="0" smtClean="0"/>
          </a:p>
          <a:p>
            <a:pPr marL="342900" lvl="2" indent="-342900">
              <a:buClr>
                <a:srgbClr val="9E0025"/>
              </a:buClr>
              <a:buSzPct val="80000"/>
            </a:pPr>
            <a:r>
              <a:rPr lang="en-US" sz="2400" b="1" dirty="0">
                <a:solidFill>
                  <a:srgbClr val="0D9CAC"/>
                </a:solidFill>
              </a:rPr>
              <a:t>Dividend: </a:t>
            </a:r>
            <a:r>
              <a:rPr lang="en-US" sz="2400" dirty="0">
                <a:solidFill>
                  <a:srgbClr val="000000"/>
                </a:solidFill>
                <a:ea typeface="ＭＳ Ｐゴシック" charset="0"/>
              </a:rPr>
              <a:t>A portion of the corporation</a:t>
            </a:r>
            <a:r>
              <a:rPr lang="ja-JP" altLang="en-US" sz="2400" dirty="0">
                <a:solidFill>
                  <a:srgbClr val="000000"/>
                </a:solidFill>
                <a:ea typeface="ＭＳ Ｐゴシック" charset="0"/>
              </a:rPr>
              <a:t>’</a:t>
            </a:r>
            <a:r>
              <a:rPr lang="en-US" sz="2400" dirty="0">
                <a:solidFill>
                  <a:srgbClr val="000000"/>
                </a:solidFill>
                <a:ea typeface="ＭＳ Ｐゴシック" charset="0"/>
              </a:rPr>
              <a:t>s profit (earnings) that is distributed to stockholders </a:t>
            </a:r>
          </a:p>
          <a:p>
            <a:r>
              <a:rPr lang="en-US" sz="2400" b="1" dirty="0" smtClean="0">
                <a:solidFill>
                  <a:srgbClr val="0D9CAC"/>
                </a:solidFill>
              </a:rPr>
              <a:t>Closed </a:t>
            </a:r>
            <a:r>
              <a:rPr lang="en-US" sz="2400" b="1" dirty="0">
                <a:solidFill>
                  <a:srgbClr val="0D9CAC"/>
                </a:solidFill>
              </a:rPr>
              <a:t>corporation </a:t>
            </a:r>
            <a:r>
              <a:rPr lang="en-US" sz="2400" dirty="0" smtClean="0"/>
              <a:t>– a corporation whose stock is owned by relatively few people and is not sold to the general public</a:t>
            </a:r>
          </a:p>
          <a:p>
            <a:pPr lvl="1"/>
            <a:r>
              <a:rPr lang="en-US" sz="2000" dirty="0" smtClean="0"/>
              <a:t>Example: Mars</a:t>
            </a:r>
          </a:p>
          <a:p>
            <a:r>
              <a:rPr lang="en-US" sz="2400" b="1" dirty="0">
                <a:solidFill>
                  <a:srgbClr val="0D9CAC"/>
                </a:solidFill>
              </a:rPr>
              <a:t>Open corporation </a:t>
            </a:r>
            <a:r>
              <a:rPr lang="en-US" sz="2400" dirty="0" smtClean="0"/>
              <a:t>– a corporation whose stock can be bought and sold by any individual</a:t>
            </a:r>
          </a:p>
          <a:p>
            <a:pPr lvl="1"/>
            <a:r>
              <a:rPr lang="en-US" sz="2000" dirty="0" smtClean="0"/>
              <a:t>Examples: General Electric, Microsoft, Nike</a:t>
            </a:r>
            <a:endParaRPr lang="en-US" sz="2000" dirty="0"/>
          </a:p>
        </p:txBody>
      </p:sp>
    </p:spTree>
    <p:extLst>
      <p:ext uri="{BB962C8B-B14F-4D97-AF65-F5344CB8AC3E}">
        <p14:creationId xmlns:p14="http://schemas.microsoft.com/office/powerpoint/2010/main" val="3806244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4-1</a:t>
            </a:r>
            <a:r>
              <a:rPr lang="en-US" sz="1800" dirty="0" smtClean="0"/>
              <a:t>	Ten Aspects of Business That May Require Legal Help</a:t>
            </a:r>
            <a:endParaRPr lang="en-US" sz="1800" dirty="0"/>
          </a:p>
        </p:txBody>
      </p:sp>
      <p:graphicFrame>
        <p:nvGraphicFramePr>
          <p:cNvPr id="5" name="Table 4" descr="A table lists 10 aspects of starting and running a business that may require legal help." title="Table 4-1 - Ten Aspects of Business That May Require Legal Help"/>
          <p:cNvGraphicFramePr>
            <a:graphicFrameLocks noGrp="1"/>
          </p:cNvGraphicFramePr>
          <p:nvPr>
            <p:extLst>
              <p:ext uri="{D42A27DB-BD31-4B8C-83A1-F6EECF244321}">
                <p14:modId xmlns:p14="http://schemas.microsoft.com/office/powerpoint/2010/main" val="3637969099"/>
              </p:ext>
            </p:extLst>
          </p:nvPr>
        </p:nvGraphicFramePr>
        <p:xfrm>
          <a:off x="395515" y="1905000"/>
          <a:ext cx="8352971" cy="4069080"/>
        </p:xfrm>
        <a:graphic>
          <a:graphicData uri="http://schemas.openxmlformats.org/drawingml/2006/table">
            <a:tbl>
              <a:tblPr firstRow="1" bandRow="1">
                <a:tableStyleId>{5940675A-B579-460E-94D1-54222C63F5DA}</a:tableStyleId>
              </a:tblPr>
              <a:tblGrid>
                <a:gridCol w="8352971">
                  <a:extLst>
                    <a:ext uri="{9D8B030D-6E8A-4147-A177-3AD203B41FA5}">
                      <a16:colId xmlns:a16="http://schemas.microsoft.com/office/drawing/2014/main" xmlns="" val="20000"/>
                    </a:ext>
                  </a:extLst>
                </a:gridCol>
              </a:tblGrid>
              <a:tr h="381000">
                <a:tc>
                  <a:txBody>
                    <a:bodyPr/>
                    <a:lstStyle/>
                    <a:p>
                      <a:pPr marL="282575" indent="-282575">
                        <a:buFont typeface="+mj-lt"/>
                        <a:buAutoNum type="arabicPeriod"/>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Choosing either the sole proprietorship, partnership, corporate, or some special form of ownership</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BFDAD6"/>
                    </a:solidFill>
                  </a:tcPr>
                </a:tc>
                <a:extLst>
                  <a:ext uri="{0D108BD9-81ED-4DB2-BD59-A6C34878D82A}">
                    <a16:rowId xmlns:a16="http://schemas.microsoft.com/office/drawing/2014/main" xmlns="" val="10001"/>
                  </a:ext>
                </a:extLst>
              </a:tr>
              <a:tr h="381000">
                <a:tc>
                  <a:txBody>
                    <a:bodyPr/>
                    <a:lstStyle/>
                    <a:p>
                      <a:pPr marL="282575" indent="-282575">
                        <a:buFont typeface="+mj-lt"/>
                        <a:buAutoNum type="arabicPeriod" startAt="2"/>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Constructing a partnership agreement</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381000">
                <a:tc>
                  <a:txBody>
                    <a:bodyPr/>
                    <a:lstStyle/>
                    <a:p>
                      <a:pPr marL="282575" indent="-282575">
                        <a:buFont typeface="+mj-lt"/>
                        <a:buAutoNum type="arabicPeriod" startAt="3"/>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Incorporating a business</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3"/>
                  </a:ext>
                </a:extLst>
              </a:tr>
              <a:tr h="381000">
                <a:tc>
                  <a:txBody>
                    <a:bodyPr/>
                    <a:lstStyle/>
                    <a:p>
                      <a:pPr marL="282575" indent="-282575">
                        <a:buFont typeface="+mj-lt"/>
                        <a:buAutoNum type="arabicPeriod" startAt="4"/>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Registering a corporation’s stock</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4"/>
                  </a:ext>
                </a:extLst>
              </a:tr>
              <a:tr h="381000">
                <a:tc>
                  <a:txBody>
                    <a:bodyPr/>
                    <a:lstStyle/>
                    <a:p>
                      <a:pPr marL="282575" marR="0" lvl="0" indent="-282575"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800" b="0" dirty="0" smtClean="0">
                          <a:solidFill>
                            <a:schemeClr val="tx1"/>
                          </a:solidFill>
                          <a:latin typeface="Arial" panose="020B0604020202020204" pitchFamily="34" charset="0"/>
                          <a:cs typeface="Arial" panose="020B0604020202020204" pitchFamily="34" charset="0"/>
                        </a:rPr>
                        <a:t>Obtaining a trademark, patent, or copyright</a:t>
                      </a:r>
                    </a:p>
                  </a:txBody>
                  <a:tcPr anchor="ctr">
                    <a:solidFill>
                      <a:srgbClr val="BFDAD6"/>
                    </a:solidFill>
                  </a:tcPr>
                </a:tc>
                <a:extLst>
                  <a:ext uri="{0D108BD9-81ED-4DB2-BD59-A6C34878D82A}">
                    <a16:rowId xmlns:a16="http://schemas.microsoft.com/office/drawing/2014/main" xmlns="" val="10005"/>
                  </a:ext>
                </a:extLst>
              </a:tr>
              <a:tr h="381000">
                <a:tc>
                  <a:txBody>
                    <a:bodyPr/>
                    <a:lstStyle/>
                    <a:p>
                      <a:pPr marL="282575" indent="-282575">
                        <a:buFont typeface="+mj-lt"/>
                        <a:buAutoNum type="arabicPeriod" startAt="6"/>
                      </a:pPr>
                      <a:r>
                        <a:rPr lang="en-US" sz="1800" b="0" dirty="0" smtClean="0">
                          <a:solidFill>
                            <a:schemeClr val="tx1"/>
                          </a:solidFill>
                          <a:latin typeface="Arial" panose="020B0604020202020204" pitchFamily="34" charset="0"/>
                          <a:cs typeface="Arial" panose="020B0604020202020204" pitchFamily="34" charset="0"/>
                        </a:rPr>
                        <a:t>Filing for licenses or permits at the local, state, and federal levels</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C3D2E9"/>
                    </a:solidFill>
                  </a:tcPr>
                </a:tc>
              </a:tr>
              <a:tr h="381000">
                <a:tc>
                  <a:txBody>
                    <a:bodyPr/>
                    <a:lstStyle/>
                    <a:p>
                      <a:pPr marL="282575" indent="-282575">
                        <a:buFont typeface="+mj-lt"/>
                        <a:buAutoNum type="arabicPeriod" startAt="7"/>
                      </a:pPr>
                      <a:r>
                        <a:rPr lang="en-US" sz="1800" b="0" dirty="0" smtClean="0">
                          <a:solidFill>
                            <a:schemeClr val="tx1"/>
                          </a:solidFill>
                          <a:latin typeface="Arial" panose="020B0604020202020204" pitchFamily="34" charset="0"/>
                          <a:cs typeface="Arial" panose="020B0604020202020204" pitchFamily="34" charset="0"/>
                        </a:rPr>
                        <a:t>Purchasing an existing business or real estate</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CBC5E1"/>
                    </a:solidFill>
                  </a:tcPr>
                </a:tc>
              </a:tr>
              <a:tr h="381000">
                <a:tc>
                  <a:txBody>
                    <a:bodyPr/>
                    <a:lstStyle/>
                    <a:p>
                      <a:pPr marL="282575" indent="-282575">
                        <a:buFont typeface="+mj-lt"/>
                        <a:buAutoNum type="arabicPeriod" startAt="8"/>
                      </a:pPr>
                      <a:r>
                        <a:rPr lang="en-US" sz="1800" b="0" dirty="0" smtClean="0">
                          <a:solidFill>
                            <a:schemeClr val="tx1"/>
                          </a:solidFill>
                          <a:latin typeface="Arial" panose="020B0604020202020204" pitchFamily="34" charset="0"/>
                          <a:cs typeface="Arial" panose="020B0604020202020204" pitchFamily="34" charset="0"/>
                        </a:rPr>
                        <a:t>Creating valid contracts</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E9C4BB"/>
                    </a:solidFill>
                  </a:tcPr>
                </a:tc>
              </a:tr>
              <a:tr h="381000">
                <a:tc>
                  <a:txBody>
                    <a:bodyPr/>
                    <a:lstStyle/>
                    <a:p>
                      <a:pPr marL="282575" indent="-282575">
                        <a:buFont typeface="+mj-lt"/>
                        <a:buAutoNum type="arabicPeriod" startAt="9"/>
                      </a:pPr>
                      <a:r>
                        <a:rPr lang="en-US" sz="1800" b="0" dirty="0" smtClean="0">
                          <a:solidFill>
                            <a:schemeClr val="tx1"/>
                          </a:solidFill>
                          <a:latin typeface="Arial" panose="020B0604020202020204" pitchFamily="34" charset="0"/>
                          <a:cs typeface="Arial" panose="020B0604020202020204" pitchFamily="34" charset="0"/>
                        </a:rPr>
                        <a:t>Hiring employees and independent contractors</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BFDAD6"/>
                    </a:solidFill>
                  </a:tcPr>
                </a:tc>
              </a:tr>
              <a:tr h="381000">
                <a:tc>
                  <a:txBody>
                    <a:bodyPr/>
                    <a:lstStyle/>
                    <a:p>
                      <a:pPr marL="398463" indent="-398463">
                        <a:buFont typeface="+mj-lt"/>
                        <a:buAutoNum type="arabicPeriod" startAt="10"/>
                      </a:pPr>
                      <a:r>
                        <a:rPr lang="en-US" sz="1800" b="0" dirty="0" smtClean="0">
                          <a:solidFill>
                            <a:schemeClr val="tx1"/>
                          </a:solidFill>
                          <a:latin typeface="Arial" panose="020B0604020202020204" pitchFamily="34" charset="0"/>
                          <a:cs typeface="Arial" panose="020B0604020202020204" pitchFamily="34" charset="0"/>
                        </a:rPr>
                        <a:t>Extending credit and collecting debts</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C3D2E9"/>
                    </a:solidFill>
                  </a:tcPr>
                </a:tc>
              </a:tr>
            </a:tbl>
          </a:graphicData>
        </a:graphic>
      </p:graphicFrame>
    </p:spTree>
    <p:extLst>
      <p:ext uri="{BB962C8B-B14F-4D97-AF65-F5344CB8AC3E}">
        <p14:creationId xmlns:p14="http://schemas.microsoft.com/office/powerpoint/2010/main" val="391283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200" dirty="0" smtClean="0"/>
              <a:t>Forming a </a:t>
            </a:r>
            <a:r>
              <a:rPr lang="en-US" sz="3200" dirty="0" smtClean="0"/>
              <a:t>Corporation: Where to Incorporate?</a:t>
            </a:r>
            <a:endParaRPr lang="en-US" sz="3200" dirty="0" smtClean="0"/>
          </a:p>
        </p:txBody>
      </p:sp>
      <p:sp>
        <p:nvSpPr>
          <p:cNvPr id="5" name="Content Placeholder 2"/>
          <p:cNvSpPr txBox="1">
            <a:spLocks/>
          </p:cNvSpPr>
          <p:nvPr/>
        </p:nvSpPr>
        <p:spPr>
          <a:xfrm>
            <a:off x="533400" y="1371600"/>
            <a:ext cx="8077200" cy="48006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ts val="3360"/>
              </a:lnSpc>
              <a:spcAft>
                <a:spcPts val="500"/>
              </a:spcAft>
            </a:pPr>
            <a:r>
              <a:rPr lang="en-US" sz="2600" dirty="0" smtClean="0"/>
              <a:t>A business can incorporate in any state it chooses</a:t>
            </a:r>
          </a:p>
          <a:p>
            <a:pPr>
              <a:lnSpc>
                <a:spcPts val="3360"/>
              </a:lnSpc>
              <a:spcBef>
                <a:spcPts val="0"/>
              </a:spcBef>
              <a:spcAft>
                <a:spcPts val="500"/>
              </a:spcAft>
            </a:pPr>
            <a:r>
              <a:rPr lang="en-US" sz="2600" dirty="0" smtClean="0"/>
              <a:t>The decision is usually based on cost and the advantages and disadvantages of each state’s corporate laws and tax structure</a:t>
            </a:r>
          </a:p>
          <a:p>
            <a:pPr>
              <a:lnSpc>
                <a:spcPts val="2880"/>
              </a:lnSpc>
              <a:spcBef>
                <a:spcPts val="0"/>
              </a:spcBef>
              <a:spcAft>
                <a:spcPts val="500"/>
              </a:spcAft>
            </a:pPr>
            <a:r>
              <a:rPr lang="en-US" sz="2600" dirty="0" smtClean="0"/>
              <a:t>A </a:t>
            </a:r>
            <a:r>
              <a:rPr lang="en-US" sz="2600" b="1" dirty="0" smtClean="0"/>
              <a:t>domestic corporation </a:t>
            </a:r>
            <a:r>
              <a:rPr lang="en-US" sz="2600" dirty="0" smtClean="0"/>
              <a:t>is a corporation in the state in which it is incorporated</a:t>
            </a:r>
          </a:p>
          <a:p>
            <a:pPr>
              <a:lnSpc>
                <a:spcPts val="2880"/>
              </a:lnSpc>
              <a:spcBef>
                <a:spcPts val="0"/>
              </a:spcBef>
              <a:spcAft>
                <a:spcPts val="500"/>
              </a:spcAft>
            </a:pPr>
            <a:r>
              <a:rPr lang="en-US" sz="2600" dirty="0" smtClean="0"/>
              <a:t>A </a:t>
            </a:r>
            <a:r>
              <a:rPr lang="en-US" sz="2600" b="1" dirty="0" smtClean="0"/>
              <a:t>foreign corporation </a:t>
            </a:r>
            <a:r>
              <a:rPr lang="en-US" sz="2600" dirty="0" smtClean="0"/>
              <a:t>is a corporation in any state </a:t>
            </a:r>
            <a:br>
              <a:rPr lang="en-US" sz="2600" dirty="0" smtClean="0"/>
            </a:br>
            <a:r>
              <a:rPr lang="en-US" sz="2600" dirty="0" smtClean="0"/>
              <a:t>in which it does business except the one in which </a:t>
            </a:r>
            <a:br>
              <a:rPr lang="en-US" sz="2600" dirty="0" smtClean="0"/>
            </a:br>
            <a:r>
              <a:rPr lang="en-US" sz="2600" dirty="0" smtClean="0"/>
              <a:t>it is incorporated</a:t>
            </a:r>
          </a:p>
          <a:p>
            <a:pPr>
              <a:lnSpc>
                <a:spcPts val="2880"/>
              </a:lnSpc>
              <a:spcBef>
                <a:spcPts val="0"/>
              </a:spcBef>
              <a:spcAft>
                <a:spcPts val="500"/>
              </a:spcAft>
            </a:pPr>
            <a:r>
              <a:rPr lang="en-US" sz="2600" dirty="0" smtClean="0"/>
              <a:t>An </a:t>
            </a:r>
            <a:r>
              <a:rPr lang="en-US" sz="2600" b="1" dirty="0" smtClean="0"/>
              <a:t>alien corporation </a:t>
            </a:r>
            <a:r>
              <a:rPr lang="en-US" sz="2600" dirty="0" smtClean="0"/>
              <a:t>is a corporation chartered by a foreign government and conducting business in the United States</a:t>
            </a:r>
            <a:endParaRPr lang="en-US" sz="2600" dirty="0"/>
          </a:p>
        </p:txBody>
      </p:sp>
    </p:spTree>
    <p:extLst>
      <p:ext uri="{BB962C8B-B14F-4D97-AF65-F5344CB8AC3E}">
        <p14:creationId xmlns:p14="http://schemas.microsoft.com/office/powerpoint/2010/main" val="4049665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000" dirty="0" smtClean="0"/>
              <a:t>Forming a </a:t>
            </a:r>
            <a:r>
              <a:rPr lang="en-US" sz="3000" dirty="0" smtClean="0"/>
              <a:t>Corporation: The Corporate Charter</a:t>
            </a:r>
            <a:endParaRPr lang="en-US" sz="3000" dirty="0" smtClean="0"/>
          </a:p>
        </p:txBody>
      </p:sp>
      <p:sp>
        <p:nvSpPr>
          <p:cNvPr id="2" name="Text Placeholder 1"/>
          <p:cNvSpPr>
            <a:spLocks noGrp="1"/>
          </p:cNvSpPr>
          <p:nvPr>
            <p:ph type="body" sz="quarter" idx="10"/>
          </p:nvPr>
        </p:nvSpPr>
        <p:spPr>
          <a:xfrm>
            <a:off x="457200" y="1371600"/>
            <a:ext cx="8229600" cy="5029200"/>
          </a:xfrm>
        </p:spPr>
        <p:txBody>
          <a:bodyPr/>
          <a:lstStyle/>
          <a:p>
            <a:pPr marL="0" indent="0">
              <a:buNone/>
            </a:pPr>
            <a:r>
              <a:rPr lang="en-US" sz="2400" b="1" dirty="0" smtClean="0"/>
              <a:t>The Corporate Charter</a:t>
            </a:r>
            <a:endParaRPr lang="en-US" sz="2400" b="1" dirty="0"/>
          </a:p>
          <a:p>
            <a:r>
              <a:rPr lang="en-US" sz="2400" dirty="0" smtClean="0"/>
              <a:t>Articles of incorporation – a contract between a corporation and the state in which the state recognizes the formation of the artificial person that is the corporation (often called a corporate charter)</a:t>
            </a:r>
          </a:p>
          <a:p>
            <a:r>
              <a:rPr lang="en-US" sz="2400" dirty="0" smtClean="0"/>
              <a:t>Usually, the articles of incorporation include the following information:</a:t>
            </a:r>
          </a:p>
          <a:p>
            <a:pPr lvl="1"/>
            <a:r>
              <a:rPr lang="en-US" sz="2000" dirty="0" smtClean="0"/>
              <a:t>The firm’s name and address</a:t>
            </a:r>
          </a:p>
          <a:p>
            <a:pPr lvl="1"/>
            <a:r>
              <a:rPr lang="en-US" sz="2000" dirty="0" smtClean="0"/>
              <a:t>The incorporators’ names and addresses</a:t>
            </a:r>
          </a:p>
          <a:p>
            <a:pPr lvl="1"/>
            <a:r>
              <a:rPr lang="en-US" sz="2000" dirty="0" smtClean="0"/>
              <a:t>The purpose of the corporation</a:t>
            </a:r>
          </a:p>
          <a:p>
            <a:pPr lvl="1"/>
            <a:r>
              <a:rPr lang="en-US" sz="2000" dirty="0" smtClean="0"/>
              <a:t>The maximum amount of stock and types of stock to be issued</a:t>
            </a:r>
          </a:p>
          <a:p>
            <a:pPr lvl="1"/>
            <a:r>
              <a:rPr lang="en-US" sz="2000" dirty="0" smtClean="0"/>
              <a:t>The rights and privileges of stockholders</a:t>
            </a:r>
          </a:p>
          <a:p>
            <a:pPr lvl="1"/>
            <a:r>
              <a:rPr lang="en-US" sz="2000" dirty="0" smtClean="0"/>
              <a:t>The length of time the corporation is to exist</a:t>
            </a:r>
          </a:p>
        </p:txBody>
      </p:sp>
    </p:spTree>
    <p:extLst>
      <p:ext uri="{BB962C8B-B14F-4D97-AF65-F5344CB8AC3E}">
        <p14:creationId xmlns:p14="http://schemas.microsoft.com/office/powerpoint/2010/main" val="316580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Corporate Structure</a:t>
            </a:r>
          </a:p>
        </p:txBody>
      </p:sp>
      <p:sp>
        <p:nvSpPr>
          <p:cNvPr id="2" name="Text Placeholder 1"/>
          <p:cNvSpPr>
            <a:spLocks noGrp="1"/>
          </p:cNvSpPr>
          <p:nvPr>
            <p:ph type="body" sz="quarter" idx="10"/>
          </p:nvPr>
        </p:nvSpPr>
        <p:spPr/>
        <p:txBody>
          <a:bodyPr/>
          <a:lstStyle/>
          <a:p>
            <a:r>
              <a:rPr lang="en-US" sz="2400" dirty="0"/>
              <a:t>In a corporation, both the board of directors and the corporate officers are involved in management.</a:t>
            </a:r>
          </a:p>
          <a:p>
            <a:pPr lvl="1"/>
            <a:r>
              <a:rPr lang="en-US" sz="2000" b="1" dirty="0">
                <a:solidFill>
                  <a:srgbClr val="0D9CAC"/>
                </a:solidFill>
                <a:ea typeface="+mn-ea"/>
                <a:cs typeface="+mn-cs"/>
              </a:rPr>
              <a:t>Board of directors </a:t>
            </a:r>
            <a:r>
              <a:rPr lang="en-US" sz="2000" dirty="0" smtClean="0"/>
              <a:t>– the top governing body of a corporation, the members of which are elected by the stockholders</a:t>
            </a:r>
          </a:p>
          <a:p>
            <a:pPr lvl="2"/>
            <a:r>
              <a:rPr lang="en-US" sz="1800" dirty="0" smtClean="0"/>
              <a:t>Board members can be chosen from within the corporation or from outside it.</a:t>
            </a:r>
          </a:p>
          <a:p>
            <a:pPr lvl="2"/>
            <a:r>
              <a:rPr lang="en-US" sz="1800" dirty="0" smtClean="0"/>
              <a:t>Their major responsibilities are to set company goals, develop general plans (or strategies) for meeting those goals, oversee the firm’s overall operation, and appoint corporate officers.</a:t>
            </a:r>
          </a:p>
          <a:p>
            <a:pPr lvl="1"/>
            <a:r>
              <a:rPr lang="en-US" sz="2000" b="1" dirty="0">
                <a:solidFill>
                  <a:srgbClr val="0D9CAC"/>
                </a:solidFill>
                <a:ea typeface="+mn-ea"/>
                <a:cs typeface="+mn-cs"/>
              </a:rPr>
              <a:t>Corporate officers </a:t>
            </a:r>
            <a:r>
              <a:rPr lang="en-US" sz="2000" dirty="0"/>
              <a:t>– the chairman of the board, president, executive vice presidents, corporate secretary, treasurer, and any other top executive appointed by the board of directors</a:t>
            </a:r>
            <a:endParaRPr lang="en-US" sz="1800" dirty="0"/>
          </a:p>
          <a:p>
            <a:pPr lvl="2"/>
            <a:r>
              <a:rPr lang="en-US" sz="1800" dirty="0" smtClean="0"/>
              <a:t>They help the board to make plans, carry out strategies established by the board, hire employees, and manage day-to-day business activities.</a:t>
            </a:r>
          </a:p>
        </p:txBody>
      </p:sp>
    </p:spTree>
    <p:extLst>
      <p:ext uri="{BB962C8B-B14F-4D97-AF65-F5344CB8AC3E}">
        <p14:creationId xmlns:p14="http://schemas.microsoft.com/office/powerpoint/2010/main" val="3119143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4-4</a:t>
            </a:r>
            <a:r>
              <a:rPr lang="en-US" sz="1800" dirty="0" smtClean="0"/>
              <a:t>	Hierarchy of Corporate Structure</a:t>
            </a:r>
            <a:endParaRPr lang="en-US" sz="1800" dirty="0"/>
          </a:p>
        </p:txBody>
      </p:sp>
      <p:pic>
        <p:nvPicPr>
          <p:cNvPr id="3" name="Picture 2" descr="The hierarchy of corporate structure is shown in an illustration. Above the illustration is the following text: &quot;Stockholders exercise a great deal of influence through their right to elect the board of directors.&quot;&#10;&#10;A square labeled &quot;Stockholders (owners)&quot; is shown. An arrow pointing to the right labeled &quot;Elect&quot; is shown to the right of the square. To the right of the arrow is a square labeled &quot;Board of directors.&quot; An arrow pointing to the right labeled &quot;Appoints&quot; is shown to the right of the square. To the right of the arrow is a square labeled &quot;Officers.&quot; An arrow pointing to the right labeled &quot;Hire&quot; is shown to the right of the square. To the right of the arrow is a square labeled &quot;Employees.&quot;" title="Figure 4-4 - Hierarchy of Corporate Structure"/>
          <p:cNvPicPr>
            <a:picLocks noChangeAspect="1"/>
          </p:cNvPicPr>
          <p:nvPr/>
        </p:nvPicPr>
        <p:blipFill>
          <a:blip r:embed="rId2"/>
          <a:stretch>
            <a:fillRect/>
          </a:stretch>
        </p:blipFill>
        <p:spPr>
          <a:xfrm>
            <a:off x="457200" y="2743200"/>
            <a:ext cx="8229600" cy="1376181"/>
          </a:xfrm>
          <a:prstGeom prst="rect">
            <a:avLst/>
          </a:prstGeom>
        </p:spPr>
      </p:pic>
    </p:spTree>
    <p:extLst>
      <p:ext uri="{BB962C8B-B14F-4D97-AF65-F5344CB8AC3E}">
        <p14:creationId xmlns:p14="http://schemas.microsoft.com/office/powerpoint/2010/main" val="4284090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Major Forms of Business</a:t>
            </a:r>
            <a:endParaRPr lang="en-US" dirty="0">
              <a:solidFill>
                <a:schemeClr val="tx1"/>
              </a:solidFill>
            </a:endParaRPr>
          </a:p>
        </p:txBody>
      </p:sp>
      <p:sp>
        <p:nvSpPr>
          <p:cNvPr id="5" name="TextBox 14"/>
          <p:cNvSpPr txBox="1">
            <a:spLocks noChangeArrowheads="1"/>
          </p:cNvSpPr>
          <p:nvPr/>
        </p:nvSpPr>
        <p:spPr bwMode="auto">
          <a:xfrm>
            <a:off x="4572000" y="1371600"/>
            <a:ext cx="4038600" cy="4659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1313" lvl="1" indent="-334963">
              <a:spcAft>
                <a:spcPts val="1800"/>
              </a:spcAft>
              <a:defRPr/>
            </a:pPr>
            <a:r>
              <a:rPr lang="en-US" sz="1600" b="1" dirty="0" smtClean="0">
                <a:solidFill>
                  <a:srgbClr val="000000"/>
                </a:solidFill>
                <a:latin typeface="+mj-lt"/>
                <a:ea typeface="ＭＳ Ｐゴシック" charset="0"/>
              </a:rPr>
              <a:t>Sole Proprietorship -- </a:t>
            </a:r>
            <a:r>
              <a:rPr lang="en-US" sz="1600" i="1" dirty="0" smtClean="0">
                <a:solidFill>
                  <a:srgbClr val="000000"/>
                </a:solidFill>
                <a:latin typeface="+mj-lt"/>
                <a:ea typeface="ＭＳ Ｐゴシック" charset="0"/>
              </a:rPr>
              <a:t>A business owned, and usually managed, by one person.</a:t>
            </a:r>
          </a:p>
          <a:p>
            <a:pPr marL="341313" lvl="1" indent="-334963">
              <a:spcAft>
                <a:spcPts val="1800"/>
              </a:spcAft>
              <a:defRPr/>
            </a:pPr>
            <a:r>
              <a:rPr lang="en-US" sz="1600" b="1" dirty="0" smtClean="0">
                <a:solidFill>
                  <a:srgbClr val="000000"/>
                </a:solidFill>
                <a:latin typeface="+mj-lt"/>
                <a:ea typeface="ＭＳ Ｐゴシック" charset="0"/>
              </a:rPr>
              <a:t>Partnership -- </a:t>
            </a:r>
            <a:r>
              <a:rPr lang="en-US" sz="1600" i="1" dirty="0" smtClean="0">
                <a:solidFill>
                  <a:srgbClr val="000000"/>
                </a:solidFill>
                <a:latin typeface="+mj-lt"/>
                <a:ea typeface="ＭＳ Ｐゴシック" charset="0"/>
              </a:rPr>
              <a:t>Two or more people legally agree to become co-owners of a business.</a:t>
            </a:r>
          </a:p>
          <a:p>
            <a:pPr marL="341313" lvl="1" indent="-334963">
              <a:spcAft>
                <a:spcPts val="1800"/>
              </a:spcAft>
              <a:defRPr/>
            </a:pPr>
            <a:r>
              <a:rPr lang="en-US" sz="1600" b="1" dirty="0" smtClean="0">
                <a:solidFill>
                  <a:srgbClr val="000000"/>
                </a:solidFill>
                <a:latin typeface="+mj-lt"/>
                <a:ea typeface="ＭＳ Ｐゴシック" charset="0"/>
              </a:rPr>
              <a:t>Corporation (C-Corp) -- </a:t>
            </a:r>
            <a:r>
              <a:rPr lang="en-US" sz="1600" i="1" dirty="0" smtClean="0">
                <a:solidFill>
                  <a:srgbClr val="000000"/>
                </a:solidFill>
                <a:latin typeface="+mj-lt"/>
                <a:ea typeface="ＭＳ Ｐゴシック" charset="0"/>
              </a:rPr>
              <a:t>A legal entity with authority to act and have liability apart from its owners. </a:t>
            </a:r>
          </a:p>
          <a:p>
            <a:pPr marL="341313" lvl="1" indent="-334963">
              <a:spcAft>
                <a:spcPts val="1800"/>
              </a:spcAft>
              <a:defRPr/>
            </a:pPr>
            <a:r>
              <a:rPr lang="en-US" sz="1600" b="1" dirty="0" smtClean="0">
                <a:solidFill>
                  <a:srgbClr val="000000"/>
                </a:solidFill>
                <a:latin typeface="+mj-lt"/>
                <a:ea typeface="ＭＳ Ｐゴシック" charset="0"/>
              </a:rPr>
              <a:t>S Corporation (S-Corp) </a:t>
            </a:r>
            <a:r>
              <a:rPr lang="en-US" sz="1600" b="1" dirty="0" smtClean="0">
                <a:solidFill>
                  <a:srgbClr val="000000"/>
                </a:solidFill>
                <a:ea typeface="ＭＳ Ｐゴシック" charset="0"/>
              </a:rPr>
              <a:t>-- </a:t>
            </a:r>
            <a:r>
              <a:rPr lang="en-US" sz="1600" i="1" dirty="0" smtClean="0">
                <a:solidFill>
                  <a:srgbClr val="000000"/>
                </a:solidFill>
                <a:latin typeface="+mj-lt"/>
                <a:ea typeface="ＭＳ Ｐゴシック" charset="0"/>
              </a:rPr>
              <a:t> A unique government creation that looks like a corporation but is taxed like sole proprietorships and partnerships</a:t>
            </a:r>
          </a:p>
          <a:p>
            <a:pPr marL="341313" lvl="1" indent="-334963">
              <a:spcAft>
                <a:spcPts val="1800"/>
              </a:spcAft>
              <a:defRPr/>
            </a:pPr>
            <a:r>
              <a:rPr lang="en-US" sz="1600" b="1" dirty="0" smtClean="0">
                <a:solidFill>
                  <a:srgbClr val="000000"/>
                </a:solidFill>
                <a:latin typeface="+mj-lt"/>
                <a:ea typeface="ＭＳ Ｐゴシック" charset="0"/>
              </a:rPr>
              <a:t>Limited Liability Company (LLC) </a:t>
            </a:r>
            <a:r>
              <a:rPr lang="en-US" sz="1600" b="1" dirty="0" smtClean="0">
                <a:solidFill>
                  <a:srgbClr val="000000"/>
                </a:solidFill>
                <a:ea typeface="ＭＳ Ｐゴシック" charset="0"/>
              </a:rPr>
              <a:t>-- </a:t>
            </a:r>
            <a:r>
              <a:rPr lang="en-US" sz="1600" i="1" dirty="0" smtClean="0">
                <a:solidFill>
                  <a:srgbClr val="000000"/>
                </a:solidFill>
                <a:latin typeface="+mj-lt"/>
                <a:ea typeface="ＭＳ Ｐゴシック" charset="0"/>
              </a:rPr>
              <a:t> A company similar to an S-corporation but without the special eligibility requirements</a:t>
            </a:r>
            <a:endParaRPr lang="en-US" sz="1600" dirty="0">
              <a:latin typeface="+mj-lt"/>
              <a:ea typeface="ＭＳ Ｐゴシック" charset="0"/>
            </a:endParaRPr>
          </a:p>
        </p:txBody>
      </p:sp>
      <p:sp>
        <p:nvSpPr>
          <p:cNvPr id="6" name="Rectangle 5"/>
          <p:cNvSpPr>
            <a:spLocks noChangeArrowheads="1"/>
          </p:cNvSpPr>
          <p:nvPr/>
        </p:nvSpPr>
        <p:spPr bwMode="auto">
          <a:xfrm>
            <a:off x="381000" y="1524000"/>
            <a:ext cx="3962400" cy="4379912"/>
          </a:xfrm>
          <a:prstGeom prst="rect">
            <a:avLst/>
          </a:prstGeom>
          <a:solidFill>
            <a:schemeClr val="accent5">
              <a:lumMod val="50000"/>
            </a:schemeClr>
          </a:solidFill>
          <a:ln w="76200" cmpd="tri">
            <a:solidFill>
              <a:schemeClr val="tx1"/>
            </a:solidFill>
            <a:miter lim="800000"/>
            <a:headEnd/>
            <a:tailEnd/>
          </a:ln>
          <a:effectLst/>
        </p:spPr>
        <p:txBody>
          <a:bodyPr wrap="none" anchor="ctr"/>
          <a:lstStyle/>
          <a:p>
            <a:pPr algn="ctr">
              <a:lnSpc>
                <a:spcPct val="110000"/>
              </a:lnSpc>
              <a:defRPr/>
            </a:pPr>
            <a:r>
              <a:rPr lang="en-US" sz="4800" b="1" dirty="0">
                <a:solidFill>
                  <a:srgbClr val="FFFF33"/>
                </a:solidFill>
                <a:latin typeface="Tahoma" charset="0"/>
              </a:rPr>
              <a:t>Owning a</a:t>
            </a:r>
          </a:p>
          <a:p>
            <a:pPr algn="ctr">
              <a:lnSpc>
                <a:spcPct val="110000"/>
              </a:lnSpc>
              <a:defRPr/>
            </a:pPr>
            <a:r>
              <a:rPr lang="en-US" sz="4800" b="1" dirty="0">
                <a:solidFill>
                  <a:srgbClr val="FFFF33"/>
                </a:solidFill>
                <a:latin typeface="Tahoma" charset="0"/>
              </a:rPr>
              <a:t>Business</a:t>
            </a:r>
          </a:p>
          <a:p>
            <a:pPr algn="ctr">
              <a:lnSpc>
                <a:spcPct val="110000"/>
              </a:lnSpc>
              <a:defRPr/>
            </a:pPr>
            <a:endParaRPr lang="en-US" sz="2800" b="1" dirty="0">
              <a:solidFill>
                <a:srgbClr val="FFFF33"/>
              </a:solidFill>
              <a:latin typeface="Tahoma" charset="0"/>
            </a:endParaRPr>
          </a:p>
          <a:p>
            <a:pPr algn="ctr">
              <a:lnSpc>
                <a:spcPct val="110000"/>
              </a:lnSpc>
              <a:defRPr/>
            </a:pPr>
            <a:r>
              <a:rPr lang="en-US" b="1" i="1" dirty="0">
                <a:solidFill>
                  <a:srgbClr val="FFFF33"/>
                </a:solidFill>
              </a:rPr>
              <a:t>The Five </a:t>
            </a:r>
          </a:p>
          <a:p>
            <a:pPr algn="ctr">
              <a:lnSpc>
                <a:spcPct val="110000"/>
              </a:lnSpc>
              <a:defRPr/>
            </a:pPr>
            <a:r>
              <a:rPr lang="en-US" b="1" i="1" dirty="0">
                <a:solidFill>
                  <a:srgbClr val="FFFF33"/>
                </a:solidFill>
              </a:rPr>
              <a:t>Most Common </a:t>
            </a:r>
            <a:r>
              <a:rPr lang="en-US" b="1" i="1" u="sng" dirty="0">
                <a:solidFill>
                  <a:srgbClr val="FFFF33"/>
                </a:solidFill>
              </a:rPr>
              <a:t>Forms</a:t>
            </a:r>
            <a:r>
              <a:rPr lang="en-US" b="1" i="1" dirty="0">
                <a:solidFill>
                  <a:srgbClr val="FFFF33"/>
                </a:solidFill>
              </a:rPr>
              <a:t> – </a:t>
            </a:r>
          </a:p>
          <a:p>
            <a:pPr algn="ctr">
              <a:lnSpc>
                <a:spcPct val="110000"/>
              </a:lnSpc>
              <a:defRPr/>
            </a:pPr>
            <a:r>
              <a:rPr lang="en-US" b="1" i="1" dirty="0">
                <a:solidFill>
                  <a:schemeClr val="bg1"/>
                </a:solidFill>
              </a:rPr>
              <a:t>The designated type of</a:t>
            </a:r>
          </a:p>
          <a:p>
            <a:pPr algn="ctr">
              <a:lnSpc>
                <a:spcPct val="110000"/>
              </a:lnSpc>
              <a:defRPr/>
            </a:pPr>
            <a:r>
              <a:rPr lang="en-US" b="1" i="1" dirty="0">
                <a:solidFill>
                  <a:schemeClr val="bg1"/>
                </a:solidFill>
              </a:rPr>
              <a:t>business as it is </a:t>
            </a:r>
          </a:p>
          <a:p>
            <a:pPr algn="ctr">
              <a:lnSpc>
                <a:spcPct val="110000"/>
              </a:lnSpc>
              <a:defRPr/>
            </a:pPr>
            <a:r>
              <a:rPr lang="en-US" b="1" i="1" dirty="0">
                <a:solidFill>
                  <a:schemeClr val="bg1"/>
                </a:solidFill>
              </a:rPr>
              <a:t>operated in regards to tax</a:t>
            </a:r>
          </a:p>
          <a:p>
            <a:pPr algn="ctr">
              <a:lnSpc>
                <a:spcPct val="110000"/>
              </a:lnSpc>
              <a:defRPr/>
            </a:pPr>
            <a:r>
              <a:rPr lang="en-US" b="1" i="1" dirty="0">
                <a:solidFill>
                  <a:schemeClr val="bg1"/>
                </a:solidFill>
              </a:rPr>
              <a:t>&amp; liability reasons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Corporations</a:t>
            </a:r>
            <a:endParaRPr lang="en-US" sz="2000" dirty="0"/>
          </a:p>
        </p:txBody>
      </p:sp>
      <p:sp>
        <p:nvSpPr>
          <p:cNvPr id="3" name="Text Placeholder 2"/>
          <p:cNvSpPr>
            <a:spLocks noGrp="1"/>
          </p:cNvSpPr>
          <p:nvPr>
            <p:ph type="body" sz="quarter" idx="10"/>
          </p:nvPr>
        </p:nvSpPr>
        <p:spPr/>
        <p:txBody>
          <a:bodyPr/>
          <a:lstStyle/>
          <a:p>
            <a:r>
              <a:rPr lang="en-US" sz="2000" b="1" dirty="0">
                <a:solidFill>
                  <a:srgbClr val="0D9CAC"/>
                </a:solidFill>
              </a:rPr>
              <a:t>Limited liability </a:t>
            </a:r>
            <a:r>
              <a:rPr lang="en-US" sz="2000" dirty="0" smtClean="0"/>
              <a:t>– a feature of corporate ownership that limits each owner’s financial liability to the amount of money that he or she has paid for the corporation’s stock</a:t>
            </a:r>
          </a:p>
          <a:p>
            <a:r>
              <a:rPr lang="en-US" sz="2000" dirty="0" smtClean="0"/>
              <a:t>Ease of raising capital</a:t>
            </a:r>
          </a:p>
          <a:p>
            <a:pPr lvl="1"/>
            <a:r>
              <a:rPr lang="en-US" sz="1800" dirty="0" smtClean="0"/>
              <a:t>Corporations can not only borrow money but also raise additional sums of money by selling stock.</a:t>
            </a:r>
          </a:p>
          <a:p>
            <a:r>
              <a:rPr lang="en-US" sz="2000" dirty="0" smtClean="0"/>
              <a:t>Ease of transfer of ownership</a:t>
            </a:r>
          </a:p>
          <a:p>
            <a:r>
              <a:rPr lang="en-US" sz="2000" dirty="0" smtClean="0"/>
              <a:t>Perpetual life</a:t>
            </a:r>
          </a:p>
          <a:p>
            <a:pPr lvl="1"/>
            <a:r>
              <a:rPr lang="en-US" sz="1800" dirty="0" smtClean="0"/>
              <a:t>Since it is essentially a legal “person,” a corporation exists independently of its owners and survives them.</a:t>
            </a:r>
          </a:p>
          <a:p>
            <a:r>
              <a:rPr lang="en-US" sz="2000" dirty="0" smtClean="0"/>
              <a:t>Specialized management</a:t>
            </a:r>
          </a:p>
          <a:p>
            <a:pPr lvl="1"/>
            <a:r>
              <a:rPr lang="en-US" sz="1800" dirty="0" smtClean="0"/>
              <a:t>Typically, corporations are able to recruit more skilled, knowledgeable, and talented managers than proprietorships and partnerships.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Corporations</a:t>
            </a:r>
            <a:endParaRPr lang="en-US" sz="2000" dirty="0"/>
          </a:p>
        </p:txBody>
      </p:sp>
      <p:sp>
        <p:nvSpPr>
          <p:cNvPr id="3" name="Text Placeholder 2"/>
          <p:cNvSpPr>
            <a:spLocks noGrp="1"/>
          </p:cNvSpPr>
          <p:nvPr>
            <p:ph type="body" sz="quarter" idx="10"/>
          </p:nvPr>
        </p:nvSpPr>
        <p:spPr/>
        <p:txBody>
          <a:bodyPr/>
          <a:lstStyle/>
          <a:p>
            <a:r>
              <a:rPr lang="en-US" sz="2400" dirty="0" smtClean="0"/>
              <a:t>Difficulty and expense of formation</a:t>
            </a:r>
          </a:p>
          <a:p>
            <a:r>
              <a:rPr lang="en-US" sz="2400" dirty="0" smtClean="0"/>
              <a:t>Government regulation and increased paperwork</a:t>
            </a:r>
          </a:p>
          <a:p>
            <a:pPr lvl="1"/>
            <a:r>
              <a:rPr lang="en-US" sz="2000" dirty="0" smtClean="0"/>
              <a:t>A corporation must register and meet various government standards before it can sell its stock to the public.</a:t>
            </a:r>
          </a:p>
          <a:p>
            <a:r>
              <a:rPr lang="en-US" sz="2400" dirty="0" smtClean="0"/>
              <a:t>Conflict within the corporation</a:t>
            </a:r>
          </a:p>
          <a:p>
            <a:r>
              <a:rPr lang="en-US" sz="2400" dirty="0" smtClean="0">
                <a:solidFill>
                  <a:srgbClr val="0D9CAC"/>
                </a:solidFill>
              </a:rPr>
              <a:t>Double taxation</a:t>
            </a:r>
          </a:p>
          <a:p>
            <a:pPr lvl="1"/>
            <a:r>
              <a:rPr lang="en-US" sz="2000" dirty="0" smtClean="0"/>
              <a:t>Corporate profits are taxed twice—once as corporate income and a second time as the personal income of stockholders.</a:t>
            </a:r>
          </a:p>
          <a:p>
            <a:r>
              <a:rPr lang="en-US" sz="2400" dirty="0" smtClean="0"/>
              <a:t>Lack of secrecy</a:t>
            </a:r>
          </a:p>
          <a:p>
            <a:pPr lvl="1"/>
            <a:r>
              <a:rPr lang="en-US" sz="2000" dirty="0" smtClean="0"/>
              <a:t>Because open corporations are required to submit detailed reports to government agencies and to stockholders, competitors can use this information to compete more effectively.</a:t>
            </a:r>
          </a:p>
        </p:txBody>
      </p:sp>
    </p:spTree>
    <p:extLst>
      <p:ext uri="{BB962C8B-B14F-4D97-AF65-F5344CB8AC3E}">
        <p14:creationId xmlns:p14="http://schemas.microsoft.com/office/powerpoint/2010/main" val="1827242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marL="1377950" indent="-1377950">
              <a:tabLst>
                <a:tab pos="1377950" algn="l"/>
              </a:tabLst>
            </a:pPr>
            <a:r>
              <a:rPr lang="en-US" sz="1800" dirty="0" smtClean="0">
                <a:solidFill>
                  <a:srgbClr val="888FB8"/>
                </a:solidFill>
              </a:rPr>
              <a:t>TABLE 4-2</a:t>
            </a:r>
            <a:r>
              <a:rPr lang="en-US" sz="1800" dirty="0" smtClean="0"/>
              <a:t>	Some Advantages and Disadvantages of a Sole Proprietorship, Partnership, and Corporation</a:t>
            </a:r>
            <a:endParaRPr lang="en-US" sz="1400" dirty="0"/>
          </a:p>
        </p:txBody>
      </p:sp>
      <p:graphicFrame>
        <p:nvGraphicFramePr>
          <p:cNvPr id="5" name="Table 4" descr="A table shows a comparison of some of the advantages and disadvantages of a sole proprietorship, general partnership, and corporation.&#10;&#10;The first advantage/disadvantage listed is “Protecting against liability for debts.” The ease of which this occurs is listed for each type of business ownership. For a sole proprietorship, “Difficult”; for a general partnership, “Difficult”; for a regular C-corporation, “Easy.”&#10;&#10;The second advantage/disadvantage listed is “Raising money.” The ease of which this occurs is listed for each type of business ownership. For a sole proprietorship, “Difficult”; for a general partnership, “Difficult”; for a regular C-corporation, “Easy.”&#10;&#10;The third advantage/disadvantage listed is “Ownership transfer.” The ease of which this occurs is listed for each type of business ownership. For a sole proprietorship, “Difficult”; for a general partnership, “Difficult”; for a regular C-corporation, “Easy.”&#10;&#10;The fourth advantage/disadvantage listed is “Preserving continuity.” The ease of which this occurs is listed for each type of business ownership. For a sole proprietorship, “Difficult”; for a general partnership, “Difficult”; for a regular C-corporation, “Easy.”&#10;&#10;The fifth advantage/disadvantage listed is “Government regulations.” The amount is listed for each type of business ownership. For a sole proprietorship, “Few”; for a general partnership, “Few”; for a regular C-corporation, “Many.”&#10;&#10;The sixth advantage/disadvantage listed is “Formation.” The ease of which this occurs is listed for each type of business ownership. For a sole proprietorship, “Easy”; for a general partnership, “Easy”; for a regular C-corporation, “Difficult.”&#10;&#10;The seventh advantage/disadvantage listed is “Income taxation.” The amount is listed for each type of business ownership. For a sole proprietorship, “Once”; for a general partnership, “Once”; for a regular C-corporation, “Twice.”" title="Table 4-2 - Some Advantages and Disadvantages of a Sole Proprietorship, Partnership, and Corporation"/>
          <p:cNvGraphicFramePr>
            <a:graphicFrameLocks noGrp="1"/>
          </p:cNvGraphicFramePr>
          <p:nvPr>
            <p:extLst>
              <p:ext uri="{D42A27DB-BD31-4B8C-83A1-F6EECF244321}">
                <p14:modId xmlns:p14="http://schemas.microsoft.com/office/powerpoint/2010/main" val="1244825840"/>
              </p:ext>
            </p:extLst>
          </p:nvPr>
        </p:nvGraphicFramePr>
        <p:xfrm>
          <a:off x="457200" y="1447800"/>
          <a:ext cx="8157575" cy="3997065"/>
        </p:xfrm>
        <a:graphic>
          <a:graphicData uri="http://schemas.openxmlformats.org/drawingml/2006/table">
            <a:tbl>
              <a:tblPr firstRow="1" bandRow="1">
                <a:tableStyleId>{5940675A-B579-460E-94D1-54222C63F5DA}</a:tableStyleId>
              </a:tblPr>
              <a:tblGrid>
                <a:gridCol w="2518775">
                  <a:extLst>
                    <a:ext uri="{9D8B030D-6E8A-4147-A177-3AD203B41FA5}">
                      <a16:colId xmlns:a16="http://schemas.microsoft.com/office/drawing/2014/main" xmlns="" val="20000"/>
                    </a:ext>
                  </a:extLst>
                </a:gridCol>
                <a:gridCol w="1905000"/>
                <a:gridCol w="1905000"/>
                <a:gridCol w="1828800"/>
              </a:tblGrid>
              <a:tr h="613785">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Sole Proprietorship</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General Partnership</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Regular </a:t>
                      </a:r>
                      <a:br>
                        <a:rPr lang="en-US" sz="1800" b="1" dirty="0" smtClean="0">
                          <a:solidFill>
                            <a:schemeClr val="bg1"/>
                          </a:solidFill>
                          <a:latin typeface="Arial" panose="020B0604020202020204" pitchFamily="34" charset="0"/>
                          <a:cs typeface="Arial" panose="020B0604020202020204" pitchFamily="34" charset="0"/>
                        </a:rPr>
                      </a:br>
                      <a:r>
                        <a:rPr lang="en-US" sz="1800" b="1" dirty="0" smtClean="0">
                          <a:solidFill>
                            <a:schemeClr val="bg1"/>
                          </a:solidFill>
                          <a:latin typeface="Arial" panose="020B0604020202020204" pitchFamily="34" charset="0"/>
                          <a:cs typeface="Arial" panose="020B0604020202020204" pitchFamily="34" charset="0"/>
                        </a:rPr>
                        <a:t>C-Corporation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9E0025"/>
                    </a:solidFill>
                  </a:tcPr>
                </a:tc>
                <a:extLst>
                  <a:ext uri="{0D108BD9-81ED-4DB2-BD59-A6C34878D82A}">
                    <a16:rowId xmlns:a16="http://schemas.microsoft.com/office/drawing/2014/main" xmlns="" val="10000"/>
                  </a:ext>
                </a:extLst>
              </a:tr>
              <a:tr h="613785">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Protecting against liability for debts</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Difficult</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Difficult</a:t>
                      </a:r>
                      <a:endParaRPr lang="en-US" sz="18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1800" dirty="0" smtClean="0">
                          <a:latin typeface="Arial" panose="020B0604020202020204" pitchFamily="34" charset="0"/>
                          <a:cs typeface="Arial" panose="020B0604020202020204" pitchFamily="34" charset="0"/>
                        </a:rPr>
                        <a:t>Easy</a:t>
                      </a:r>
                      <a:endParaRPr lang="en-US" sz="1800" dirty="0">
                        <a:latin typeface="Arial" panose="020B0604020202020204" pitchFamily="34" charset="0"/>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1"/>
                  </a:ext>
                </a:extLst>
              </a:tr>
              <a:tr h="350734">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Raising money</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Difficult</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Difficult</a:t>
                      </a:r>
                      <a:endParaRPr lang="en-US" sz="18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1800" dirty="0" smtClean="0">
                          <a:latin typeface="Arial" panose="020B0604020202020204" pitchFamily="34" charset="0"/>
                          <a:cs typeface="Arial" panose="020B0604020202020204" pitchFamily="34" charset="0"/>
                        </a:rPr>
                        <a:t>Easy</a:t>
                      </a:r>
                      <a:endParaRPr lang="en-US" sz="18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2"/>
                  </a:ext>
                </a:extLst>
              </a:tr>
              <a:tr h="613785">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Ownership transfer</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Difficult</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Difficult</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E2DFEF"/>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Easy</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3"/>
                  </a:ext>
                </a:extLst>
              </a:tr>
              <a:tr h="350734">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Preserving continuity</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Difficult</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Difficult</a:t>
                      </a:r>
                      <a:endParaRPr lang="en-US" sz="18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1800" dirty="0" smtClean="0">
                          <a:latin typeface="Arial" panose="020B0604020202020204" pitchFamily="34" charset="0"/>
                          <a:cs typeface="Arial" panose="020B0604020202020204" pitchFamily="34" charset="0"/>
                        </a:rPr>
                        <a:t>Easy</a:t>
                      </a:r>
                      <a:endParaRPr lang="en-US" sz="18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4"/>
                  </a:ext>
                </a:extLst>
              </a:tr>
              <a:tr h="350734">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Government regulations</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Few</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Few</a:t>
                      </a:r>
                      <a:endParaRPr lang="en-US" sz="18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1800" dirty="0" smtClean="0">
                          <a:latin typeface="Arial" panose="020B0604020202020204" pitchFamily="34" charset="0"/>
                          <a:cs typeface="Arial" panose="020B0604020202020204" pitchFamily="34" charset="0"/>
                        </a:rPr>
                        <a:t>Many</a:t>
                      </a:r>
                      <a:endParaRPr lang="en-US" sz="1800" dirty="0">
                        <a:latin typeface="Arial" panose="020B0604020202020204" pitchFamily="34" charset="0"/>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5"/>
                  </a:ext>
                </a:extLst>
              </a:tr>
              <a:tr h="350734">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Formation</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Easy</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Easy</a:t>
                      </a:r>
                      <a:endParaRPr lang="en-US" sz="18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1800" dirty="0" smtClean="0">
                          <a:latin typeface="Arial" panose="020B0604020202020204" pitchFamily="34" charset="0"/>
                          <a:cs typeface="Arial" panose="020B0604020202020204" pitchFamily="34" charset="0"/>
                        </a:rPr>
                        <a:t>Difficult</a:t>
                      </a:r>
                      <a:endParaRPr lang="en-US" sz="18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6"/>
                  </a:ext>
                </a:extLst>
              </a:tr>
              <a:tr h="350734">
                <a:tc>
                  <a:txBody>
                    <a:bodyPr/>
                    <a:lstStyle/>
                    <a:p>
                      <a:pPr marL="0" indent="0" algn="l">
                        <a:buFont typeface="+mj-lt"/>
                        <a:buNone/>
                        <a:tabLst>
                          <a:tab pos="463550" algn="r"/>
                        </a:tabLst>
                      </a:pPr>
                      <a:r>
                        <a:rPr lang="en-US" sz="1800" b="1" dirty="0" smtClean="0">
                          <a:latin typeface="Arial" panose="020B0604020202020204" pitchFamily="34" charset="0"/>
                          <a:cs typeface="Arial" panose="020B0604020202020204" pitchFamily="34" charset="0"/>
                        </a:rPr>
                        <a:t>Income taxation</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Once</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Once</a:t>
                      </a:r>
                      <a:endParaRPr lang="en-US" sz="18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1800" dirty="0" smtClean="0">
                          <a:latin typeface="Arial" panose="020B0604020202020204" pitchFamily="34" charset="0"/>
                          <a:cs typeface="Arial" panose="020B0604020202020204" pitchFamily="34" charset="0"/>
                        </a:rPr>
                        <a:t>Twice</a:t>
                      </a:r>
                      <a:endParaRPr lang="en-US" sz="1800" dirty="0">
                        <a:latin typeface="Arial" panose="020B0604020202020204" pitchFamily="34" charset="0"/>
                        <a:cs typeface="Arial" panose="020B0604020202020204" pitchFamily="34" charset="0"/>
                      </a:endParaRPr>
                    </a:p>
                  </a:txBody>
                  <a:tcPr anchor="ctr">
                    <a:solidFill>
                      <a:srgbClr val="F4DFDA"/>
                    </a:solidFill>
                  </a:tcPr>
                </a:tc>
              </a:tr>
            </a:tbl>
          </a:graphicData>
        </a:graphic>
      </p:graphicFrame>
    </p:spTree>
    <p:extLst>
      <p:ext uri="{BB962C8B-B14F-4D97-AF65-F5344CB8AC3E}">
        <p14:creationId xmlns:p14="http://schemas.microsoft.com/office/powerpoint/2010/main" val="296691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Corporations</a:t>
            </a:r>
            <a:endParaRPr lang="en-US" sz="2000" dirty="0"/>
          </a:p>
        </p:txBody>
      </p:sp>
      <p:sp>
        <p:nvSpPr>
          <p:cNvPr id="3" name="Text Placeholder 2"/>
          <p:cNvSpPr>
            <a:spLocks noGrp="1"/>
          </p:cNvSpPr>
          <p:nvPr>
            <p:ph type="body" sz="quarter" idx="10"/>
          </p:nvPr>
        </p:nvSpPr>
        <p:spPr/>
        <p:txBody>
          <a:bodyPr/>
          <a:lstStyle/>
          <a:p>
            <a:r>
              <a:rPr lang="en-US" sz="2000" b="1" dirty="0">
                <a:solidFill>
                  <a:srgbClr val="0D9CAC"/>
                </a:solidFill>
              </a:rPr>
              <a:t>S corporation </a:t>
            </a:r>
            <a:r>
              <a:rPr lang="en-US" sz="2000" dirty="0" smtClean="0"/>
              <a:t>– a corporation that is taxed as though it were a partnership</a:t>
            </a:r>
          </a:p>
          <a:p>
            <a:pPr lvl="1"/>
            <a:r>
              <a:rPr lang="en-US" sz="1800" dirty="0" smtClean="0"/>
              <a:t>In other words, the corporation’s income is taxed only as the personal income of its stockholders.</a:t>
            </a:r>
          </a:p>
          <a:p>
            <a:r>
              <a:rPr lang="en-US" sz="2000" dirty="0" smtClean="0"/>
              <a:t>S corporation criteria:</a:t>
            </a:r>
          </a:p>
          <a:p>
            <a:pPr lvl="1"/>
            <a:r>
              <a:rPr lang="en-US" sz="1800" dirty="0" smtClean="0"/>
              <a:t>No more than 100 stockholders are allowed.</a:t>
            </a:r>
          </a:p>
          <a:p>
            <a:pPr lvl="1"/>
            <a:r>
              <a:rPr lang="en-US" sz="1800" dirty="0" smtClean="0"/>
              <a:t>Stockholders must be individuals, estates, or certain trusts.</a:t>
            </a:r>
          </a:p>
          <a:p>
            <a:pPr lvl="1"/>
            <a:r>
              <a:rPr lang="en-US" sz="1800" dirty="0" smtClean="0"/>
              <a:t>The corporation has no nonresident, alien shareholders.</a:t>
            </a:r>
          </a:p>
          <a:p>
            <a:pPr lvl="1"/>
            <a:r>
              <a:rPr lang="en-US" sz="1800" dirty="0" smtClean="0"/>
              <a:t>There can be only one class of outstanding stock.</a:t>
            </a:r>
          </a:p>
          <a:p>
            <a:pPr lvl="1"/>
            <a:r>
              <a:rPr lang="en-US" sz="1800" dirty="0" smtClean="0"/>
              <a:t>The firm must be a domestic corporation eligible to file for S corporation status.</a:t>
            </a:r>
          </a:p>
          <a:p>
            <a:pPr lvl="1"/>
            <a:r>
              <a:rPr lang="en-US" sz="1800" dirty="0" smtClean="0"/>
              <a:t>All stockholders must agree to the decision to form an S corporation.</a:t>
            </a:r>
          </a:p>
          <a:p>
            <a:r>
              <a:rPr lang="en-US" sz="2000" dirty="0" smtClean="0"/>
              <a:t>Becoming an S corporation can be an effective way to avoid double taxation while retaining the corporation’s legal benefit of limited liability.</a:t>
            </a:r>
            <a:endParaRPr lang="en-US" sz="1600" dirty="0" smtClean="0"/>
          </a:p>
        </p:txBody>
      </p:sp>
    </p:spTree>
    <p:extLst>
      <p:ext uri="{BB962C8B-B14F-4D97-AF65-F5344CB8AC3E}">
        <p14:creationId xmlns:p14="http://schemas.microsoft.com/office/powerpoint/2010/main" val="61107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Limited-Liability Companies</a:t>
            </a:r>
            <a:endParaRPr lang="en-US" dirty="0"/>
          </a:p>
        </p:txBody>
      </p:sp>
      <p:sp>
        <p:nvSpPr>
          <p:cNvPr id="3" name="Text Placeholder 2"/>
          <p:cNvSpPr>
            <a:spLocks noGrp="1"/>
          </p:cNvSpPr>
          <p:nvPr>
            <p:ph type="body" sz="quarter" idx="10"/>
          </p:nvPr>
        </p:nvSpPr>
        <p:spPr/>
        <p:txBody>
          <a:bodyPr/>
          <a:lstStyle/>
          <a:p>
            <a:r>
              <a:rPr lang="en-US" sz="2400" b="1" dirty="0" smtClean="0">
                <a:solidFill>
                  <a:srgbClr val="0D9CAC"/>
                </a:solidFill>
              </a:rPr>
              <a:t>Limited-liability company (LLC) </a:t>
            </a:r>
            <a:r>
              <a:rPr lang="en-US" sz="2400" dirty="0" smtClean="0"/>
              <a:t>– a form of business ownership that combines the benefits of a corporation and a partnership while avoiding some of the restrictions and disadvantages of those forms of ownership</a:t>
            </a:r>
          </a:p>
          <a:p>
            <a:pPr lvl="1"/>
            <a:r>
              <a:rPr lang="en-US" sz="2000" dirty="0" smtClean="0"/>
              <a:t>Example: BMW of North America</a:t>
            </a:r>
          </a:p>
          <a:p>
            <a:r>
              <a:rPr lang="en-US" sz="2400" dirty="0" smtClean="0"/>
              <a:t>Advantages:</a:t>
            </a:r>
          </a:p>
          <a:p>
            <a:pPr lvl="1"/>
            <a:r>
              <a:rPr lang="en-US" sz="2000" dirty="0" smtClean="0"/>
              <a:t>Avoids double taxation of a corporation</a:t>
            </a:r>
          </a:p>
          <a:p>
            <a:pPr lvl="1"/>
            <a:r>
              <a:rPr lang="en-US" sz="2000" dirty="0" smtClean="0"/>
              <a:t>Retains the corporation’s legal benefit of limited liability</a:t>
            </a:r>
          </a:p>
          <a:p>
            <a:pPr lvl="1"/>
            <a:r>
              <a:rPr lang="en-US" sz="2000" dirty="0" smtClean="0"/>
              <a:t>Provides more management flexibility and fewer restrictions than corporations</a:t>
            </a:r>
          </a:p>
          <a:p>
            <a:pPr marL="342900" lvl="1" indent="-342900">
              <a:buClr>
                <a:srgbClr val="9E0025"/>
              </a:buClr>
              <a:buSzPct val="80000"/>
              <a:buFont typeface="Wingdings" pitchFamily="2" charset="2"/>
              <a:buChar char="§"/>
            </a:pPr>
            <a:r>
              <a:rPr lang="en-US" dirty="0">
                <a:ea typeface="+mn-ea"/>
                <a:cs typeface="+mn-cs"/>
              </a:rPr>
              <a:t>The difference between an S corporation and an LLC is that an LLC is not restricted to 100 stockholders.</a:t>
            </a:r>
          </a:p>
        </p:txBody>
      </p:sp>
    </p:spTree>
    <p:extLst>
      <p:ext uri="{BB962C8B-B14F-4D97-AF65-F5344CB8AC3E}">
        <p14:creationId xmlns:p14="http://schemas.microsoft.com/office/powerpoint/2010/main" val="976004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marL="1377950" indent="-1377950">
              <a:tabLst>
                <a:tab pos="1377950" algn="l"/>
              </a:tabLst>
            </a:pPr>
            <a:r>
              <a:rPr lang="en-US" sz="1800" dirty="0" smtClean="0">
                <a:solidFill>
                  <a:srgbClr val="888FB8"/>
                </a:solidFill>
              </a:rPr>
              <a:t>TABLE 4-3</a:t>
            </a:r>
            <a:r>
              <a:rPr lang="en-US" sz="1800" dirty="0" smtClean="0"/>
              <a:t>	</a:t>
            </a:r>
            <a:r>
              <a:rPr lang="en-US" sz="1800" spc="-40" dirty="0" smtClean="0"/>
              <a:t>Some Advantages and Disadvantages of a Regular Corporation, an S Corporation, and a Limited-Liability Company</a:t>
            </a:r>
            <a:endParaRPr lang="en-US" sz="1400" spc="-40" dirty="0"/>
          </a:p>
        </p:txBody>
      </p:sp>
      <p:graphicFrame>
        <p:nvGraphicFramePr>
          <p:cNvPr id="5" name="Table 4" descr="A table shows a comparison of some of the advantages and disadvantages of a regular corporation, an S corporation, and a limited-liability company.&#10;&#10;The first advantage/disadvantage listed is “Double taxation.” A “Yes/No” answer is listed for each type of business ownership. For a regular C-corporation, “Yes”; for an S corporation, “No”; for a limited-liability company, “No.”&#10;&#10;The second advantage/disadvantage listed is “Limited liability and personal asset protection.” A “Yes/No” answer is listed for each type of business ownership. For a regular C-corporation, “Yes”; for an S corporation, “Yes”; for a limited-liability company, “Yes.”&#10;&#10;The third advantage/disadvantage listed is “Management flexibility.” A “Yes/No” answer is listed for each type of business ownership. For a regular C-corporation, “No”; for an S corporation, “No”; for a limited-liability company, “Yes.”&#10;&#10;The fourth advantage/disadvantage listed is “Restrictions on the number of owners/stockholders.” A “Yes/No” answer is listed for each type of business ownership. For a regular C-corporation, “No”; for an S corporation, “Yes”; for a limited-liability company, “No.”&#10;&#10;The fifth advantage/disadvantage listed is “Internal Revenue Service tax regulations.” The amount is listed for each type of business ownership. For a regular C-corporation, “Many”; for an S corporation, “Many”; for a limited-liability company, “Fewer.”" title="Table 4-3 - Some Advantages and Disadvantages of a Regular Corporation, an S Corporation, and a Limited-Liability Company"/>
          <p:cNvGraphicFramePr>
            <a:graphicFrameLocks noGrp="1"/>
          </p:cNvGraphicFramePr>
          <p:nvPr>
            <p:extLst>
              <p:ext uri="{D42A27DB-BD31-4B8C-83A1-F6EECF244321}">
                <p14:modId xmlns:p14="http://schemas.microsoft.com/office/powerpoint/2010/main" val="3334573901"/>
              </p:ext>
            </p:extLst>
          </p:nvPr>
        </p:nvGraphicFramePr>
        <p:xfrm>
          <a:off x="457200" y="1219200"/>
          <a:ext cx="8157575" cy="5185784"/>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xmlns="" val="20000"/>
                    </a:ext>
                  </a:extLst>
                </a:gridCol>
                <a:gridCol w="2057400"/>
                <a:gridCol w="2057400"/>
                <a:gridCol w="2061575"/>
              </a:tblGrid>
              <a:tr h="613785">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Regular </a:t>
                      </a:r>
                      <a:br>
                        <a:rPr lang="en-US" sz="1800" b="1" dirty="0" smtClean="0">
                          <a:solidFill>
                            <a:schemeClr val="bg1"/>
                          </a:solidFill>
                          <a:latin typeface="Arial" panose="020B0604020202020204" pitchFamily="34" charset="0"/>
                          <a:cs typeface="Arial" panose="020B0604020202020204" pitchFamily="34" charset="0"/>
                        </a:rPr>
                      </a:br>
                      <a:r>
                        <a:rPr lang="en-US" sz="1800" b="1" dirty="0" smtClean="0">
                          <a:solidFill>
                            <a:schemeClr val="bg1"/>
                          </a:solidFill>
                          <a:latin typeface="Arial" panose="020B0604020202020204" pitchFamily="34" charset="0"/>
                          <a:cs typeface="Arial" panose="020B0604020202020204" pitchFamily="34" charset="0"/>
                        </a:rPr>
                        <a:t>C-Corporation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S Corporation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Limited- Liability Company</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9E0025"/>
                    </a:solidFill>
                  </a:tcPr>
                </a:tc>
                <a:extLst>
                  <a:ext uri="{0D108BD9-81ED-4DB2-BD59-A6C34878D82A}">
                    <a16:rowId xmlns:a16="http://schemas.microsoft.com/office/drawing/2014/main" xmlns="" val="10000"/>
                  </a:ext>
                </a:extLst>
              </a:tr>
              <a:tr h="613785">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Double taxation</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Yes</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No</a:t>
                      </a:r>
                      <a:endParaRPr lang="en-US" sz="18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1800" dirty="0" smtClean="0">
                          <a:latin typeface="Arial" panose="020B0604020202020204" pitchFamily="34" charset="0"/>
                          <a:cs typeface="Arial" panose="020B0604020202020204" pitchFamily="34" charset="0"/>
                        </a:rPr>
                        <a:t>No</a:t>
                      </a:r>
                      <a:endParaRPr lang="en-US" sz="1800" dirty="0">
                        <a:latin typeface="Arial" panose="020B0604020202020204" pitchFamily="34" charset="0"/>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1"/>
                  </a:ext>
                </a:extLst>
              </a:tr>
              <a:tr h="350734">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Limited liability and personal asset protection</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Yes</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Yes</a:t>
                      </a:r>
                      <a:endParaRPr lang="en-US" sz="18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1800" dirty="0" smtClean="0">
                          <a:latin typeface="Arial" panose="020B0604020202020204" pitchFamily="34" charset="0"/>
                          <a:cs typeface="Arial" panose="020B0604020202020204" pitchFamily="34" charset="0"/>
                        </a:rPr>
                        <a:t>Yes</a:t>
                      </a:r>
                      <a:endParaRPr lang="en-US" sz="18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2"/>
                  </a:ext>
                </a:extLst>
              </a:tr>
              <a:tr h="613785">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Management flexibility</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No</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No</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E2DFEF"/>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Yes</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3"/>
                  </a:ext>
                </a:extLst>
              </a:tr>
              <a:tr h="350734">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Restrictions on the number of owners/</a:t>
                      </a:r>
                      <a:b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b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stockholders</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No</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Yes</a:t>
                      </a:r>
                      <a:endParaRPr lang="en-US" sz="1800" dirty="0">
                        <a:latin typeface="Arial" panose="020B0604020202020204" pitchFamily="34" charset="0"/>
                        <a:cs typeface="Arial" panose="020B0604020202020204" pitchFamily="34" charset="0"/>
                      </a:endParaRPr>
                    </a:p>
                  </a:txBody>
                  <a:tcPr anchor="ctr">
                    <a:solidFill>
                      <a:srgbClr val="CBC5E1"/>
                    </a:solidFill>
                  </a:tcPr>
                </a:tc>
                <a:tc>
                  <a:txBody>
                    <a:bodyPr/>
                    <a:lstStyle/>
                    <a:p>
                      <a:r>
                        <a:rPr lang="en-US" sz="1800" dirty="0" smtClean="0">
                          <a:latin typeface="Arial" panose="020B0604020202020204" pitchFamily="34" charset="0"/>
                          <a:cs typeface="Arial" panose="020B0604020202020204" pitchFamily="34" charset="0"/>
                        </a:rPr>
                        <a:t>No</a:t>
                      </a:r>
                      <a:endParaRPr lang="en-US" sz="18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4"/>
                  </a:ext>
                </a:extLst>
              </a:tr>
              <a:tr h="350734">
                <a:tc>
                  <a:txBody>
                    <a:bodyPr/>
                    <a:lstStyle/>
                    <a:p>
                      <a:pPr marL="0" indent="0" algn="l">
                        <a:buFont typeface="+mj-lt"/>
                        <a:buNone/>
                        <a:tabLst>
                          <a:tab pos="463550" algn="r"/>
                        </a:tabLst>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Internal Revenue Service tax regulations</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Many</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Many</a:t>
                      </a:r>
                      <a:endParaRPr lang="en-US" sz="1800" dirty="0">
                        <a:latin typeface="Arial" panose="020B0604020202020204" pitchFamily="34" charset="0"/>
                        <a:cs typeface="Arial" panose="020B0604020202020204" pitchFamily="34" charset="0"/>
                      </a:endParaRPr>
                    </a:p>
                  </a:txBody>
                  <a:tcPr anchor="ctr">
                    <a:solidFill>
                      <a:srgbClr val="E2DFEF"/>
                    </a:solidFill>
                  </a:tcPr>
                </a:tc>
                <a:tc>
                  <a:txBody>
                    <a:bodyPr/>
                    <a:lstStyle/>
                    <a:p>
                      <a:r>
                        <a:rPr lang="en-US" sz="1800" dirty="0" smtClean="0">
                          <a:latin typeface="Arial" panose="020B0604020202020204" pitchFamily="34" charset="0"/>
                          <a:cs typeface="Arial" panose="020B0604020202020204" pitchFamily="34" charset="0"/>
                        </a:rPr>
                        <a:t>Fewer</a:t>
                      </a:r>
                      <a:endParaRPr lang="en-US" sz="1800" dirty="0">
                        <a:latin typeface="Arial" panose="020B0604020202020204" pitchFamily="34" charset="0"/>
                        <a:cs typeface="Arial" panose="020B0604020202020204" pitchFamily="34" charset="0"/>
                      </a:endParaRPr>
                    </a:p>
                  </a:txBody>
                  <a:tcPr anchor="ctr">
                    <a:solidFill>
                      <a:srgbClr val="F4DFDA"/>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398290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Not-for-Profit Corporations</a:t>
            </a:r>
            <a:endParaRPr lang="en-US" dirty="0"/>
          </a:p>
        </p:txBody>
      </p:sp>
      <p:sp>
        <p:nvSpPr>
          <p:cNvPr id="4" name="Text Placeholder 3"/>
          <p:cNvSpPr>
            <a:spLocks noGrp="1"/>
          </p:cNvSpPr>
          <p:nvPr>
            <p:ph type="body" sz="quarter" idx="10"/>
          </p:nvPr>
        </p:nvSpPr>
        <p:spPr/>
        <p:txBody>
          <a:bodyPr/>
          <a:lstStyle/>
          <a:p>
            <a:r>
              <a:rPr lang="en-US" b="1" dirty="0">
                <a:solidFill>
                  <a:srgbClr val="0D9CAC"/>
                </a:solidFill>
              </a:rPr>
              <a:t>Not-for-profit corporation </a:t>
            </a:r>
            <a:r>
              <a:rPr lang="en-US" dirty="0" smtClean="0"/>
              <a:t>– a corporation organized to provide a social, educational, religious, or other service rather than to earn a profit</a:t>
            </a:r>
          </a:p>
          <a:p>
            <a:r>
              <a:rPr lang="en-US" dirty="0" smtClean="0"/>
              <a:t>Various charities, museums, private schools, colleges, and charitable organizations are organized in this way, primarily to ensure limited liability.</a:t>
            </a:r>
            <a:endParaRPr lang="en-US" dirty="0"/>
          </a:p>
        </p:txBody>
      </p:sp>
    </p:spTree>
    <p:extLst>
      <p:ext uri="{BB962C8B-B14F-4D97-AF65-F5344CB8AC3E}">
        <p14:creationId xmlns:p14="http://schemas.microsoft.com/office/powerpoint/2010/main" val="398899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Ventures</a:t>
            </a:r>
            <a:endParaRPr lang="en-US" dirty="0"/>
          </a:p>
        </p:txBody>
      </p:sp>
      <p:sp>
        <p:nvSpPr>
          <p:cNvPr id="4" name="Text Placeholder 3"/>
          <p:cNvSpPr>
            <a:spLocks noGrp="1"/>
          </p:cNvSpPr>
          <p:nvPr>
            <p:ph type="body" sz="quarter" idx="10"/>
          </p:nvPr>
        </p:nvSpPr>
        <p:spPr/>
        <p:txBody>
          <a:bodyPr/>
          <a:lstStyle/>
          <a:p>
            <a:r>
              <a:rPr lang="en-US" sz="2400" b="1" dirty="0" smtClean="0">
                <a:solidFill>
                  <a:srgbClr val="0D9CAC"/>
                </a:solidFill>
              </a:rPr>
              <a:t>Joint venture </a:t>
            </a:r>
            <a:r>
              <a:rPr lang="en-US" sz="2400" dirty="0" smtClean="0"/>
              <a:t>– an agreement between two or more groups to form a business entity in order to achieve a specific goal or to operate for a specific period of time</a:t>
            </a:r>
          </a:p>
          <a:p>
            <a:pPr lvl="1"/>
            <a:r>
              <a:rPr lang="en-US" sz="2000" dirty="0" smtClean="0"/>
              <a:t>Example: To take advantage of the production and marketing expertise of General Mills and the worldwide presence of Nestle, the two companies formed a joint venture called Cereal Partners Worldwide.</a:t>
            </a:r>
          </a:p>
          <a:p>
            <a:pPr marL="342900" lvl="1" indent="-342900">
              <a:buClr>
                <a:srgbClr val="9E0025"/>
              </a:buClr>
              <a:buSzPct val="80000"/>
              <a:buFont typeface="Wingdings" pitchFamily="2" charset="2"/>
              <a:buChar char="§"/>
            </a:pPr>
            <a:r>
              <a:rPr lang="en-US" dirty="0">
                <a:ea typeface="+mn-ea"/>
                <a:cs typeface="+mn-cs"/>
              </a:rPr>
              <a:t>Once the goal is reached, the period of time elapses, or the project is completed, the joint venture is </a:t>
            </a:r>
            <a:r>
              <a:rPr lang="en-US" dirty="0" smtClean="0">
                <a:ea typeface="+mn-ea"/>
                <a:cs typeface="+mn-cs"/>
              </a:rPr>
              <a:t>dissolved.</a:t>
            </a:r>
            <a:endParaRPr lang="en-US" dirty="0">
              <a:ea typeface="+mn-ea"/>
              <a:cs typeface="+mn-cs"/>
            </a:endParaRPr>
          </a:p>
        </p:txBody>
      </p:sp>
    </p:spTree>
    <p:extLst>
      <p:ext uri="{BB962C8B-B14F-4D97-AF65-F5344CB8AC3E}">
        <p14:creationId xmlns:p14="http://schemas.microsoft.com/office/powerpoint/2010/main" val="354553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Syndicates</a:t>
            </a:r>
            <a:endParaRPr lang="en-US" dirty="0"/>
          </a:p>
        </p:txBody>
      </p:sp>
      <p:sp>
        <p:nvSpPr>
          <p:cNvPr id="4" name="Text Placeholder 3"/>
          <p:cNvSpPr>
            <a:spLocks noGrp="1"/>
          </p:cNvSpPr>
          <p:nvPr>
            <p:ph type="body" sz="quarter" idx="10"/>
          </p:nvPr>
        </p:nvSpPr>
        <p:spPr/>
        <p:txBody>
          <a:bodyPr/>
          <a:lstStyle/>
          <a:p>
            <a:r>
              <a:rPr lang="en-US" sz="2400" b="1" dirty="0" smtClean="0">
                <a:solidFill>
                  <a:srgbClr val="0D9CAC"/>
                </a:solidFill>
              </a:rPr>
              <a:t>Syndicate </a:t>
            </a:r>
            <a:r>
              <a:rPr lang="en-US" sz="2400" dirty="0" smtClean="0"/>
              <a:t>– a temporary association of individuals or firms organized to perform a specific task that requires a large amount of capital</a:t>
            </a:r>
          </a:p>
          <a:p>
            <a:pPr lvl="1"/>
            <a:r>
              <a:rPr lang="en-US" sz="2000" dirty="0" smtClean="0"/>
              <a:t>Example: A syndicate consisting of Goldman Sachs &amp; Company, Morgan Stanley, J.P. Morgan, and other Wall Street firms helped U.S. Foods Holdings, a company that markets and distributes fresh, frozen, and dry food and nonfood products to consumers in the United States, sell stock to investors. With the syndicate’s help, U.S. Foods raised over $1 billion through its initial public offering and used the money to improve its cash balance and fund growth and expansion.</a:t>
            </a:r>
          </a:p>
          <a:p>
            <a:r>
              <a:rPr lang="en-US" sz="2400" dirty="0" smtClean="0"/>
              <a:t>Like a joint venture, a syndicate is dissolved as soon as its purpose has been accomplished.</a:t>
            </a:r>
            <a:endParaRPr lang="en-US" sz="2400" dirty="0"/>
          </a:p>
        </p:txBody>
      </p:sp>
    </p:spTree>
    <p:extLst>
      <p:ext uri="{BB962C8B-B14F-4D97-AF65-F5344CB8AC3E}">
        <p14:creationId xmlns:p14="http://schemas.microsoft.com/office/powerpoint/2010/main" val="1669571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Growth from Within</a:t>
            </a:r>
            <a:endParaRPr lang="en-US" dirty="0"/>
          </a:p>
        </p:txBody>
      </p:sp>
      <p:sp>
        <p:nvSpPr>
          <p:cNvPr id="2" name="Text Placeholder 1"/>
          <p:cNvSpPr>
            <a:spLocks noGrp="1"/>
          </p:cNvSpPr>
          <p:nvPr>
            <p:ph type="body" sz="quarter" idx="10"/>
          </p:nvPr>
        </p:nvSpPr>
        <p:spPr/>
        <p:txBody>
          <a:bodyPr/>
          <a:lstStyle/>
          <a:p>
            <a:r>
              <a:rPr lang="en-US" dirty="0" smtClean="0"/>
              <a:t>Most corporations grow by expanding their present operations.</a:t>
            </a:r>
          </a:p>
          <a:p>
            <a:pPr lvl="1"/>
            <a:r>
              <a:rPr lang="en-US" dirty="0" smtClean="0"/>
              <a:t>Some introduce and sell new but related products.</a:t>
            </a:r>
          </a:p>
          <a:p>
            <a:pPr lvl="1"/>
            <a:r>
              <a:rPr lang="en-US" dirty="0" smtClean="0"/>
              <a:t>Others expand the sale of present products to new geographic markets or to new groups of consumers in geographic markets already served.</a:t>
            </a:r>
          </a:p>
          <a:p>
            <a:pPr lvl="2"/>
            <a:r>
              <a:rPr lang="en-US" dirty="0" smtClean="0"/>
              <a:t>Example: Walmart was started by Sam Walton in 1962 with one discount store. Today, Walmart has nearly 11,500 stores in the United States and 27 other countries.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490663" algn="l"/>
              </a:tabLst>
            </a:pPr>
            <a:r>
              <a:rPr lang="en-US" sz="1800" dirty="0" smtClean="0">
                <a:solidFill>
                  <a:srgbClr val="888FB8"/>
                </a:solidFill>
              </a:rPr>
              <a:t>FIGURE 4-1</a:t>
            </a:r>
            <a:r>
              <a:rPr lang="en-US" sz="1800" dirty="0" smtClean="0"/>
              <a:t>	Relative Percentages of Sole Proprietorships, Partnerships, 	and Corporations in the United States</a:t>
            </a:r>
            <a:endParaRPr lang="en-US" sz="1400" dirty="0"/>
          </a:p>
        </p:txBody>
      </p:sp>
      <p:pic>
        <p:nvPicPr>
          <p:cNvPr id="2" name="Picture 1" descr="A pie chart illustrating the number and percentages of sole proprietorships, partnerships, and corporations in the United States is shown. The total number of sole proprietorships is 24.1 million, or 72% of business firms in the United States. The total number of corporations is 5.9 million, or 18% of business firms in the United States. The total number of partnerships is 3.4 million, or 10% of business firms in the United States." title="Figure 4-1 - Relative Percentage of Sole Proprietorships, Partnerships, and Corporations in the United States"/>
          <p:cNvPicPr>
            <a:picLocks noChangeAspect="1"/>
          </p:cNvPicPr>
          <p:nvPr/>
        </p:nvPicPr>
        <p:blipFill>
          <a:blip r:embed="rId2"/>
          <a:stretch>
            <a:fillRect/>
          </a:stretch>
        </p:blipFill>
        <p:spPr>
          <a:xfrm>
            <a:off x="457200" y="1524000"/>
            <a:ext cx="8229600" cy="4419600"/>
          </a:xfrm>
          <a:prstGeom prst="rect">
            <a:avLst/>
          </a:prstGeom>
        </p:spPr>
      </p:pic>
    </p:spTree>
    <p:extLst>
      <p:ext uri="{BB962C8B-B14F-4D97-AF65-F5344CB8AC3E}">
        <p14:creationId xmlns:p14="http://schemas.microsoft.com/office/powerpoint/2010/main" val="275849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Growth Through Mergers </a:t>
            </a:r>
            <a:br>
              <a:rPr lang="en-US" dirty="0" smtClean="0"/>
            </a:br>
            <a:r>
              <a:rPr lang="en-US" dirty="0" smtClean="0"/>
              <a:t>and Acquisitions </a:t>
            </a:r>
            <a:r>
              <a:rPr lang="en-US" sz="2000" dirty="0" smtClean="0"/>
              <a:t>(slide 1 of 2)</a:t>
            </a:r>
            <a:endParaRPr lang="en-US" dirty="0"/>
          </a:p>
        </p:txBody>
      </p:sp>
      <p:sp>
        <p:nvSpPr>
          <p:cNvPr id="2" name="Text Placeholder 1"/>
          <p:cNvSpPr>
            <a:spLocks noGrp="1"/>
          </p:cNvSpPr>
          <p:nvPr>
            <p:ph type="body" sz="quarter" idx="10"/>
          </p:nvPr>
        </p:nvSpPr>
        <p:spPr/>
        <p:txBody>
          <a:bodyPr/>
          <a:lstStyle/>
          <a:p>
            <a:r>
              <a:rPr lang="en-US" sz="2400" b="1" dirty="0">
                <a:solidFill>
                  <a:srgbClr val="0D9CAC"/>
                </a:solidFill>
              </a:rPr>
              <a:t>Merger</a:t>
            </a:r>
            <a:r>
              <a:rPr lang="en-US" sz="2000" dirty="0" smtClean="0"/>
              <a:t> </a:t>
            </a:r>
            <a:r>
              <a:rPr lang="en-US" sz="2400" dirty="0" smtClean="0"/>
              <a:t>– the combining of two corporations or other business entities to form one business</a:t>
            </a:r>
          </a:p>
          <a:p>
            <a:r>
              <a:rPr lang="en-US" sz="2400" dirty="0" smtClean="0"/>
              <a:t>An acquisition is essentially the same thing as a merger, but the term generally is used in reference to a large corporation’s purchases of other corporations.</a:t>
            </a:r>
          </a:p>
          <a:p>
            <a:pPr lvl="1"/>
            <a:r>
              <a:rPr lang="en-US" sz="2000" dirty="0" smtClean="0"/>
              <a:t>To pay for an acquisition, a leveraged buyout may be used.</a:t>
            </a:r>
          </a:p>
          <a:p>
            <a:pPr lvl="2"/>
            <a:r>
              <a:rPr lang="en-US" sz="1800" b="1" dirty="0">
                <a:solidFill>
                  <a:srgbClr val="0D9CAC"/>
                </a:solidFill>
                <a:ea typeface="+mn-ea"/>
                <a:cs typeface="+mn-cs"/>
              </a:rPr>
              <a:t>Leveraged buyout </a:t>
            </a:r>
            <a:r>
              <a:rPr lang="en-US" sz="1800" dirty="0" smtClean="0"/>
              <a:t>– a financing method that uses borrowed money to pay for the company that is being taken over</a:t>
            </a:r>
          </a:p>
          <a:p>
            <a:pPr marL="342900" lvl="1" indent="-342900">
              <a:buClr>
                <a:srgbClr val="9E0025"/>
              </a:buClr>
              <a:buSzPct val="80000"/>
              <a:buFont typeface="Wingdings" pitchFamily="2" charset="2"/>
              <a:buChar char="§"/>
            </a:pPr>
            <a:r>
              <a:rPr lang="en-US" dirty="0" smtClean="0">
                <a:ea typeface="+mn-ea"/>
                <a:cs typeface="+mn-cs"/>
              </a:rPr>
              <a:t>Although most </a:t>
            </a:r>
            <a:r>
              <a:rPr lang="en-US" dirty="0">
                <a:ea typeface="+mn-ea"/>
                <a:cs typeface="+mn-cs"/>
              </a:rPr>
              <a:t>mergers and acquisitions are </a:t>
            </a:r>
            <a:r>
              <a:rPr lang="en-US" dirty="0" smtClean="0">
                <a:ea typeface="+mn-ea"/>
                <a:cs typeface="+mn-cs"/>
              </a:rPr>
              <a:t>often friendly</a:t>
            </a:r>
            <a:r>
              <a:rPr lang="en-US" dirty="0">
                <a:ea typeface="+mn-ea"/>
                <a:cs typeface="+mn-cs"/>
              </a:rPr>
              <a:t>, hostile takeovers also occur.</a:t>
            </a:r>
          </a:p>
          <a:p>
            <a:pPr lvl="1"/>
            <a:r>
              <a:rPr lang="en-US" sz="2000" b="1" dirty="0">
                <a:solidFill>
                  <a:srgbClr val="0D9CAC"/>
                </a:solidFill>
                <a:ea typeface="+mn-ea"/>
                <a:cs typeface="+mn-cs"/>
              </a:rPr>
              <a:t>Hostile takeover </a:t>
            </a:r>
            <a:r>
              <a:rPr lang="en-US" sz="2000" dirty="0" smtClean="0"/>
              <a:t>– a situation in which the management and board of directors of a firm targeted for acquisition disapprove of the merger</a:t>
            </a:r>
            <a:endParaRPr lang="en-US" sz="2000" dirty="0"/>
          </a:p>
        </p:txBody>
      </p:sp>
    </p:spTree>
    <p:extLst>
      <p:ext uri="{BB962C8B-B14F-4D97-AF65-F5344CB8AC3E}">
        <p14:creationId xmlns:p14="http://schemas.microsoft.com/office/powerpoint/2010/main" val="156106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Growth Through Mergers </a:t>
            </a:r>
            <a:br>
              <a:rPr lang="en-US" dirty="0" smtClean="0"/>
            </a:br>
            <a:r>
              <a:rPr lang="en-US" dirty="0" smtClean="0"/>
              <a:t>and Acquisitions </a:t>
            </a:r>
            <a:r>
              <a:rPr lang="en-US" sz="2000" dirty="0" smtClean="0"/>
              <a:t>(slide 2 of 2)</a:t>
            </a:r>
            <a:endParaRPr lang="en-US" dirty="0"/>
          </a:p>
        </p:txBody>
      </p:sp>
      <p:sp>
        <p:nvSpPr>
          <p:cNvPr id="2" name="Text Placeholder 1"/>
          <p:cNvSpPr>
            <a:spLocks noGrp="1"/>
          </p:cNvSpPr>
          <p:nvPr>
            <p:ph type="body" sz="quarter" idx="10"/>
          </p:nvPr>
        </p:nvSpPr>
        <p:spPr/>
        <p:txBody>
          <a:bodyPr/>
          <a:lstStyle/>
          <a:p>
            <a:r>
              <a:rPr lang="en-US" dirty="0" smtClean="0"/>
              <a:t>Classifications of mergers:</a:t>
            </a:r>
          </a:p>
          <a:p>
            <a:pPr lvl="1"/>
            <a:r>
              <a:rPr lang="en-US" dirty="0" smtClean="0"/>
              <a:t>Horizontal merger – a merger between firms that make and sell similar products or services in similar markets</a:t>
            </a:r>
          </a:p>
          <a:p>
            <a:pPr lvl="1"/>
            <a:r>
              <a:rPr lang="en-US" dirty="0" smtClean="0"/>
              <a:t>Vertical merger – a merger between firms that operate at different but related levels in the production and marketing of a product</a:t>
            </a:r>
          </a:p>
          <a:p>
            <a:pPr lvl="1"/>
            <a:r>
              <a:rPr lang="en-US" dirty="0" smtClean="0"/>
              <a:t>Conglomerate merger – a merger between firms in completely different industries</a:t>
            </a:r>
          </a:p>
        </p:txBody>
      </p:sp>
    </p:spTree>
    <p:extLst>
      <p:ext uri="{BB962C8B-B14F-4D97-AF65-F5344CB8AC3E}">
        <p14:creationId xmlns:p14="http://schemas.microsoft.com/office/powerpoint/2010/main" val="303554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4-5</a:t>
            </a:r>
            <a:r>
              <a:rPr lang="en-US" sz="1800" dirty="0" smtClean="0"/>
              <a:t>	Three Types of Growth by Merger</a:t>
            </a:r>
            <a:endParaRPr lang="en-US" sz="1800" dirty="0"/>
          </a:p>
        </p:txBody>
      </p:sp>
      <p:pic>
        <p:nvPicPr>
          <p:cNvPr id="2" name="Picture 1" descr="The three types of mergers are shown in an illustration. Above the illustration is the following text: &quot;Today, mergers are classified as horizontal, vertical, or conglomerate.&quot;&#10;&#10;Centered at the top of the illustration is a rectangle labeled &quot;HORIZONTAL MERGER&quot; in all caps. At the bottom of the rectangle are two rectangles shown side by side with a plus sign in between them. The two rectangles are labeled &quot;Chemical.&quot; Below the &quot;Chemical&quot; label in the first rectangle is the following company name in parentheses: &quot;(Dow Chemical).&quot; Below the &quot;Chemical&quot; label in the second rectangle is the following company name in parentheses: &quot;(DuPont).&quot;&#10;&#10;Centered below this is a rectangle labeled &quot;VERTICAL MERGER&quot; in all caps. At the bottom of the rectangle are two rectangles shown side by side with a plus sign in between them. The first rectangle is labeled &quot;Software and Technology&quot; and the second rectangle is labeled &quot;Artificial Intelligence.&quot; Below the &quot;Software and Technology&quot; label in the first rectangle is the following company name in parentheses: &quot;(Microsoft).&quot; Below the &quot;Artificial Intelligence&quot; label in the second rectangle is the following company name in parentheses: &quot;(Swiftkey).&quot;&#10;&#10;Centered below this is a rectangle labeled &quot;CONGLOMERATE MERGER&quot; in all caps. At the bottom of the rectangle are two rectangles shown side by side with a plus sign in between them. The first rectangle is labeled &quot;Financial Conglomerate&quot; and the second rectangle is labeled &quot;Complex Metal Components.&quot; Below the &quot;Financial Conglomerate&quot; label in the first rectangle is the following company name in parentheses: &quot;(Berkshire Hathaway).&quot; Below the &quot;Complex Metal Components&quot; label in the second rectangle is the following company name in parentheses: &quot;(Precision Castparts).&quot;" title="Figure 4-5 - Three Types of Growth by Merger"/>
          <p:cNvPicPr>
            <a:picLocks noChangeAspect="1"/>
          </p:cNvPicPr>
          <p:nvPr/>
        </p:nvPicPr>
        <p:blipFill>
          <a:blip r:embed="rId2"/>
          <a:stretch>
            <a:fillRect/>
          </a:stretch>
        </p:blipFill>
        <p:spPr>
          <a:xfrm>
            <a:off x="1143000" y="1143000"/>
            <a:ext cx="6858000" cy="5257800"/>
          </a:xfrm>
          <a:prstGeom prst="rect">
            <a:avLst/>
          </a:prstGeom>
        </p:spPr>
      </p:pic>
    </p:spTree>
    <p:extLst>
      <p:ext uri="{BB962C8B-B14F-4D97-AF65-F5344CB8AC3E}">
        <p14:creationId xmlns:p14="http://schemas.microsoft.com/office/powerpoint/2010/main" val="324487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Merger and Acquisition Trends </a:t>
            </a:r>
            <a:br>
              <a:rPr lang="en-US" dirty="0" smtClean="0"/>
            </a:br>
            <a:r>
              <a:rPr lang="en-US" dirty="0" smtClean="0"/>
              <a:t>for the Future </a:t>
            </a:r>
            <a:r>
              <a:rPr lang="en-US" sz="2000" dirty="0" smtClean="0"/>
              <a:t>(slide 1 of 2)</a:t>
            </a:r>
            <a:endParaRPr lang="en-US" sz="1200" dirty="0"/>
          </a:p>
        </p:txBody>
      </p:sp>
      <p:sp>
        <p:nvSpPr>
          <p:cNvPr id="4" name="Text Placeholder 3"/>
          <p:cNvSpPr>
            <a:spLocks noGrp="1"/>
          </p:cNvSpPr>
          <p:nvPr>
            <p:ph type="body" sz="quarter" idx="10"/>
          </p:nvPr>
        </p:nvSpPr>
        <p:spPr/>
        <p:txBody>
          <a:bodyPr/>
          <a:lstStyle/>
          <a:p>
            <a:r>
              <a:rPr lang="en-US" sz="2400" dirty="0" smtClean="0"/>
              <a:t>The issue of whether mergers and acquisitions are good for the economy and companies is still hotly debated.</a:t>
            </a:r>
          </a:p>
          <a:p>
            <a:pPr lvl="1"/>
            <a:r>
              <a:rPr lang="en-US" sz="2000" dirty="0" smtClean="0"/>
              <a:t>Takeover advocates argue that:</a:t>
            </a:r>
          </a:p>
          <a:p>
            <a:pPr lvl="2"/>
            <a:r>
              <a:rPr lang="en-US" sz="1800" dirty="0"/>
              <a:t>F</a:t>
            </a:r>
            <a:r>
              <a:rPr lang="en-US" sz="1800" dirty="0" smtClean="0"/>
              <a:t>or companies that have been taken over, the purchasers have been able to make the company more profitable and productive by installing a new top-management team, reducing expenses, and forcing the company to concentrate on the firm’s most important business activities.</a:t>
            </a:r>
          </a:p>
          <a:p>
            <a:pPr lvl="1"/>
            <a:r>
              <a:rPr lang="en-US" sz="2000" dirty="0" smtClean="0"/>
              <a:t>Takeover opponents argue that:</a:t>
            </a:r>
          </a:p>
          <a:p>
            <a:pPr lvl="2"/>
            <a:r>
              <a:rPr lang="en-US" sz="1800" dirty="0" smtClean="0"/>
              <a:t>Takeovers do nothing to enhance corporate profitability or productivity.</a:t>
            </a:r>
          </a:p>
          <a:p>
            <a:pPr lvl="2"/>
            <a:r>
              <a:rPr lang="en-US" sz="1800" dirty="0" smtClean="0"/>
              <a:t>The only people who benefit from takeovers are investment bankers, brokerage firms, and takeover “artists,” who receive financial rewards by manipulating corporations rather than by producing tangible products or services.</a:t>
            </a:r>
          </a:p>
        </p:txBody>
      </p:sp>
    </p:spTree>
    <p:extLst>
      <p:ext uri="{BB962C8B-B14F-4D97-AF65-F5344CB8AC3E}">
        <p14:creationId xmlns:p14="http://schemas.microsoft.com/office/powerpoint/2010/main" val="172144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Merger and Acquisition Trends </a:t>
            </a:r>
            <a:br>
              <a:rPr lang="en-US" dirty="0" smtClean="0"/>
            </a:br>
            <a:r>
              <a:rPr lang="en-US" dirty="0" smtClean="0"/>
              <a:t>for the Future </a:t>
            </a:r>
            <a:r>
              <a:rPr lang="en-US" sz="2000" dirty="0" smtClean="0"/>
              <a:t>(slide 2 of 2)</a:t>
            </a:r>
            <a:endParaRPr lang="en-US" sz="1200" dirty="0"/>
          </a:p>
        </p:txBody>
      </p:sp>
      <p:sp>
        <p:nvSpPr>
          <p:cNvPr id="4" name="Text Placeholder 3"/>
          <p:cNvSpPr>
            <a:spLocks noGrp="1"/>
          </p:cNvSpPr>
          <p:nvPr>
            <p:ph type="body" sz="quarter" idx="10"/>
          </p:nvPr>
        </p:nvSpPr>
        <p:spPr/>
        <p:txBody>
          <a:bodyPr/>
          <a:lstStyle/>
          <a:p>
            <a:r>
              <a:rPr lang="en-US" dirty="0" smtClean="0"/>
              <a:t>Most experts predict future mergers and acquisitions will be the result of cash-rich companies looking to acquire businesses that will enhance their position in the marketplace or an industry.</a:t>
            </a:r>
          </a:p>
          <a:p>
            <a:r>
              <a:rPr lang="en-US" dirty="0" smtClean="0"/>
              <a:t>Analysts also anticipate more mergers that involve companies or investors from other countries.</a:t>
            </a:r>
          </a:p>
          <a:p>
            <a:r>
              <a:rPr lang="en-US" dirty="0" smtClean="0"/>
              <a:t>Future mergers and acquisitions will be driven by solid business logic and the desire to compete in the international marketplace.</a:t>
            </a:r>
          </a:p>
        </p:txBody>
      </p:sp>
    </p:spTree>
    <p:extLst>
      <p:ext uri="{BB962C8B-B14F-4D97-AF65-F5344CB8AC3E}">
        <p14:creationId xmlns:p14="http://schemas.microsoft.com/office/powerpoint/2010/main" val="2448500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490663" algn="l"/>
              </a:tabLst>
            </a:pPr>
            <a:r>
              <a:rPr lang="en-US" sz="1800" dirty="0" smtClean="0">
                <a:solidFill>
                  <a:srgbClr val="888FB8"/>
                </a:solidFill>
              </a:rPr>
              <a:t>FIGURE 4-2</a:t>
            </a:r>
            <a:r>
              <a:rPr lang="en-US" sz="1800" dirty="0" smtClean="0"/>
              <a:t>	Total Sales Receipts of Sole Proprietorships, Partnerships, 	and Corporations in the United States</a:t>
            </a:r>
            <a:endParaRPr lang="en-US" sz="1400" dirty="0"/>
          </a:p>
        </p:txBody>
      </p:sp>
      <p:pic>
        <p:nvPicPr>
          <p:cNvPr id="3" name="Picture 2" descr="A pie chart illustrating the total sales receipts of sole proprietorships, partnerships, and corporations in the United States is shown. The total sales receipts for corporations are $30.2 trillion, or 82% of total annual sales in the United States. The total sales receipts for partnerships are $5.1 trillion, or 14% of total annual sales in the United States. The total sales receipts for sole proprietorships are $1.3 trillion, or 4% of total annual sales in the United States." title="Figure 4-2 - Total Sales Receipts of Sole Proprietorships, Partnerships, and Corporations in the United States"/>
          <p:cNvPicPr>
            <a:picLocks noChangeAspect="1"/>
          </p:cNvPicPr>
          <p:nvPr/>
        </p:nvPicPr>
        <p:blipFill>
          <a:blip r:embed="rId2"/>
          <a:stretch>
            <a:fillRect/>
          </a:stretch>
        </p:blipFill>
        <p:spPr>
          <a:xfrm>
            <a:off x="451981" y="1295400"/>
            <a:ext cx="8229600" cy="4800600"/>
          </a:xfrm>
          <a:prstGeom prst="rect">
            <a:avLst/>
          </a:prstGeom>
        </p:spPr>
      </p:pic>
    </p:spTree>
    <p:extLst>
      <p:ext uri="{BB962C8B-B14F-4D97-AF65-F5344CB8AC3E}">
        <p14:creationId xmlns:p14="http://schemas.microsoft.com/office/powerpoint/2010/main" val="2412847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Sole Proprietorships</a:t>
            </a:r>
          </a:p>
        </p:txBody>
      </p:sp>
      <p:sp>
        <p:nvSpPr>
          <p:cNvPr id="2" name="Text Placeholder 1"/>
          <p:cNvSpPr>
            <a:spLocks noGrp="1"/>
          </p:cNvSpPr>
          <p:nvPr>
            <p:ph type="body" sz="quarter" idx="10"/>
          </p:nvPr>
        </p:nvSpPr>
        <p:spPr/>
        <p:txBody>
          <a:bodyPr/>
          <a:lstStyle/>
          <a:p>
            <a:r>
              <a:rPr lang="en-US" sz="2400" b="1" dirty="0" smtClean="0">
                <a:solidFill>
                  <a:srgbClr val="0D9CAC"/>
                </a:solidFill>
              </a:rPr>
              <a:t>Sole proprietorship </a:t>
            </a:r>
            <a:r>
              <a:rPr lang="en-US" sz="2400" dirty="0" smtClean="0"/>
              <a:t>– a business that is owned (and usually operated) by one person</a:t>
            </a:r>
          </a:p>
          <a:p>
            <a:r>
              <a:rPr lang="en-US" sz="2400" dirty="0" smtClean="0"/>
              <a:t>Although a few sole proprietorships are large and have many employees, most are small.</a:t>
            </a:r>
          </a:p>
          <a:p>
            <a:r>
              <a:rPr lang="en-US" sz="2400" dirty="0" smtClean="0"/>
              <a:t>Some of today’s largest corporations, including Walmart and JCPenney, started out as sole proprietorships.</a:t>
            </a:r>
          </a:p>
          <a:p>
            <a:r>
              <a:rPr lang="en-US" sz="2400" dirty="0" smtClean="0"/>
              <a:t>Sole proprietorships are the most popular form of ownership when compared to partnerships and corporations, but they rank last in sales revenues.</a:t>
            </a:r>
            <a:endParaRPr 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800" dirty="0" smtClean="0"/>
              <a:t>Advantages </a:t>
            </a:r>
            <a:r>
              <a:rPr lang="en-US" sz="2800" dirty="0" smtClean="0"/>
              <a:t>and Disadvantages of </a:t>
            </a:r>
            <a:r>
              <a:rPr lang="en-US" sz="2800" dirty="0" smtClean="0"/>
              <a:t>Sole Proprietorships</a:t>
            </a:r>
          </a:p>
        </p:txBody>
      </p:sp>
      <p:sp>
        <p:nvSpPr>
          <p:cNvPr id="5" name="Content Placeholder 2"/>
          <p:cNvSpPr txBox="1">
            <a:spLocks/>
          </p:cNvSpPr>
          <p:nvPr/>
        </p:nvSpPr>
        <p:spPr>
          <a:xfrm>
            <a:off x="457200" y="1524000"/>
            <a:ext cx="4038600" cy="4572000"/>
          </a:xfrm>
          <a:prstGeom prst="rect">
            <a:avLst/>
          </a:prstGeom>
          <a:ln w="19050" cmpd="sng">
            <a:solidFill>
              <a:srgbClr val="006600"/>
            </a:solidFill>
          </a:ln>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Wingdings" pitchFamily="2" charset="2"/>
              <a:buNone/>
            </a:pPr>
            <a:r>
              <a:rPr lang="en-US" b="1" smtClean="0">
                <a:solidFill>
                  <a:srgbClr val="006600"/>
                </a:solidFill>
              </a:rPr>
              <a:t>Advantages</a:t>
            </a:r>
          </a:p>
          <a:p>
            <a:r>
              <a:rPr lang="en-US" smtClean="0"/>
              <a:t>Ease of start-up and closure</a:t>
            </a:r>
          </a:p>
          <a:p>
            <a:r>
              <a:rPr lang="en-US" smtClean="0"/>
              <a:t>Pride of ownership</a:t>
            </a:r>
          </a:p>
          <a:p>
            <a:r>
              <a:rPr lang="en-US" smtClean="0"/>
              <a:t>Retention of all profits</a:t>
            </a:r>
          </a:p>
          <a:p>
            <a:r>
              <a:rPr lang="en-US" i="1" smtClean="0">
                <a:solidFill>
                  <a:srgbClr val="FF0000"/>
                </a:solidFill>
              </a:rPr>
              <a:t>No special taxes</a:t>
            </a:r>
          </a:p>
          <a:p>
            <a:r>
              <a:rPr lang="en-US" smtClean="0"/>
              <a:t>Flexibility of being your own boss</a:t>
            </a:r>
            <a:endParaRPr lang="en-US" sz="2500" dirty="0"/>
          </a:p>
        </p:txBody>
      </p:sp>
      <p:sp>
        <p:nvSpPr>
          <p:cNvPr id="6" name="Content Placeholder 6"/>
          <p:cNvSpPr txBox="1">
            <a:spLocks/>
          </p:cNvSpPr>
          <p:nvPr/>
        </p:nvSpPr>
        <p:spPr>
          <a:xfrm>
            <a:off x="4648200" y="1524000"/>
            <a:ext cx="4038600" cy="4572000"/>
          </a:xfrm>
          <a:prstGeom prst="rect">
            <a:avLst/>
          </a:prstGeom>
          <a:ln w="19050">
            <a:solidFill>
              <a:srgbClr val="FF0000"/>
            </a:solidFill>
          </a:ln>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Wingdings" pitchFamily="2" charset="2"/>
              <a:buNone/>
            </a:pPr>
            <a:r>
              <a:rPr lang="en-US" b="1" smtClean="0">
                <a:solidFill>
                  <a:srgbClr val="FF0000"/>
                </a:solidFill>
              </a:rPr>
              <a:t>Disadvantages</a:t>
            </a:r>
          </a:p>
          <a:p>
            <a:pPr>
              <a:buClr>
                <a:srgbClr val="FF0000"/>
              </a:buClr>
            </a:pPr>
            <a:r>
              <a:rPr lang="en-US" i="1" smtClean="0">
                <a:solidFill>
                  <a:srgbClr val="FF0000"/>
                </a:solidFill>
              </a:rPr>
              <a:t>Unlimited liability</a:t>
            </a:r>
          </a:p>
          <a:p>
            <a:pPr lvl="1">
              <a:buClr>
                <a:srgbClr val="FF0000"/>
              </a:buClr>
            </a:pPr>
            <a:r>
              <a:rPr lang="en-US" sz="1200" i="1" smtClean="0">
                <a:solidFill>
                  <a:srgbClr val="FF0000"/>
                </a:solidFill>
                <a:ea typeface="ＭＳ Ｐゴシック" charset="0"/>
              </a:rPr>
              <a:t>Any debts or damages incurred by the business are your debts, even if it means selling your home, car or anything else (i.e. </a:t>
            </a:r>
            <a:r>
              <a:rPr lang="en-US" sz="1200" i="1" u="sng" smtClean="0">
                <a:solidFill>
                  <a:srgbClr val="FF0000"/>
                </a:solidFill>
                <a:ea typeface="ＭＳ Ｐゴシック" charset="0"/>
              </a:rPr>
              <a:t>the owner is personally responsible for the debts of the business</a:t>
            </a:r>
            <a:r>
              <a:rPr lang="en-US" sz="1200" i="1" smtClean="0">
                <a:solidFill>
                  <a:srgbClr val="FF0000"/>
                </a:solidFill>
                <a:ea typeface="ＭＳ Ｐゴシック" charset="0"/>
              </a:rPr>
              <a:t>)</a:t>
            </a:r>
            <a:endParaRPr lang="en-US" sz="1200" i="1" smtClean="0">
              <a:solidFill>
                <a:srgbClr val="FF0000"/>
              </a:solidFill>
            </a:endParaRPr>
          </a:p>
          <a:p>
            <a:pPr>
              <a:buClr>
                <a:srgbClr val="FF0000"/>
              </a:buClr>
            </a:pPr>
            <a:r>
              <a:rPr lang="en-US" sz="2400" smtClean="0"/>
              <a:t>Lack of continuity</a:t>
            </a:r>
          </a:p>
          <a:p>
            <a:pPr>
              <a:buClr>
                <a:srgbClr val="FF0000"/>
              </a:buClr>
            </a:pPr>
            <a:r>
              <a:rPr lang="en-US" sz="2400" smtClean="0"/>
              <a:t>Lack of money</a:t>
            </a:r>
          </a:p>
          <a:p>
            <a:pPr>
              <a:buClr>
                <a:srgbClr val="FF0000"/>
              </a:buClr>
            </a:pPr>
            <a:r>
              <a:rPr lang="en-US" sz="2400" smtClean="0"/>
              <a:t>Limited management skills</a:t>
            </a:r>
          </a:p>
          <a:p>
            <a:pPr>
              <a:buClr>
                <a:srgbClr val="FF0000"/>
              </a:buClr>
            </a:pPr>
            <a:r>
              <a:rPr lang="en-US" sz="2400" smtClean="0"/>
              <a:t>Difficulty in hiring employees</a:t>
            </a:r>
            <a:endParaRPr lang="en-US" sz="2400" dirty="0"/>
          </a:p>
        </p:txBody>
      </p:sp>
    </p:spTree>
    <p:extLst>
      <p:ext uri="{BB962C8B-B14F-4D97-AF65-F5344CB8AC3E}">
        <p14:creationId xmlns:p14="http://schemas.microsoft.com/office/powerpoint/2010/main" val="352616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Partnerships</a:t>
            </a:r>
          </a:p>
        </p:txBody>
      </p:sp>
      <p:sp>
        <p:nvSpPr>
          <p:cNvPr id="2" name="Text Placeholder 1"/>
          <p:cNvSpPr>
            <a:spLocks noGrp="1"/>
          </p:cNvSpPr>
          <p:nvPr>
            <p:ph type="body" sz="quarter" idx="10"/>
          </p:nvPr>
        </p:nvSpPr>
        <p:spPr>
          <a:xfrm>
            <a:off x="457200" y="1143000"/>
            <a:ext cx="8229600" cy="5257800"/>
          </a:xfrm>
        </p:spPr>
        <p:txBody>
          <a:bodyPr/>
          <a:lstStyle/>
          <a:p>
            <a:r>
              <a:rPr lang="en-US" sz="2400" b="1" dirty="0" smtClean="0">
                <a:solidFill>
                  <a:srgbClr val="0D9CAC"/>
                </a:solidFill>
              </a:rPr>
              <a:t>Partnership </a:t>
            </a:r>
            <a:r>
              <a:rPr lang="en-US" sz="2400" dirty="0" smtClean="0"/>
              <a:t>– a voluntary association of two or more persons to act as co-owners of a business for profit</a:t>
            </a:r>
            <a:endParaRPr lang="en-US" sz="2400" dirty="0"/>
          </a:p>
          <a:p>
            <a:pPr lvl="1"/>
            <a:r>
              <a:rPr lang="en-US" dirty="0"/>
              <a:t>Example: </a:t>
            </a:r>
            <a:r>
              <a:rPr lang="en-US" dirty="0" smtClean="0"/>
              <a:t>Before becoming incorporated, Procter &amp; Gamble was formed as a partnership.</a:t>
            </a:r>
            <a:endParaRPr lang="en-US" dirty="0"/>
          </a:p>
          <a:p>
            <a:r>
              <a:rPr lang="en-US" sz="2400" dirty="0" smtClean="0"/>
              <a:t>This form of ownership is much less common than the sole proprietorship or the corporation, representing only about 10 percent of all American businesses.</a:t>
            </a:r>
          </a:p>
          <a:p>
            <a:r>
              <a:rPr lang="en-US" sz="2400" dirty="0" smtClean="0"/>
              <a:t>There is no legal maximum on the number of partners a partnership may have</a:t>
            </a:r>
            <a:r>
              <a:rPr lang="en-US" sz="2400" dirty="0" smtClean="0"/>
              <a:t>.</a:t>
            </a:r>
          </a:p>
          <a:p>
            <a:pPr>
              <a:spcAft>
                <a:spcPts val="600"/>
              </a:spcAft>
            </a:pPr>
            <a:r>
              <a:rPr lang="en-US" sz="2400" dirty="0"/>
              <a:t>Large accounting, law, and advertising partnerships                                                    have multiple partners </a:t>
            </a:r>
          </a:p>
          <a:p>
            <a:pPr>
              <a:spcAft>
                <a:spcPts val="600"/>
              </a:spcAft>
            </a:pPr>
            <a:r>
              <a:rPr lang="en-US" sz="2400" dirty="0"/>
              <a:t>Partnerships are usually a pooling of special talents or the result of a sole proprietor taking on a </a:t>
            </a:r>
            <a:r>
              <a:rPr lang="en-US" sz="2400" dirty="0" smtClean="0"/>
              <a:t>partner</a:t>
            </a:r>
            <a:endParaRPr lang="en-US" sz="2400" dirty="0"/>
          </a:p>
        </p:txBody>
      </p:sp>
    </p:spTree>
    <p:extLst>
      <p:ext uri="{BB962C8B-B14F-4D97-AF65-F5344CB8AC3E}">
        <p14:creationId xmlns:p14="http://schemas.microsoft.com/office/powerpoint/2010/main" val="2782733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Types of </a:t>
            </a:r>
            <a:r>
              <a:rPr lang="en-US" sz="3600" dirty="0" smtClean="0"/>
              <a:t>Partners and Partnerships</a:t>
            </a:r>
            <a:endParaRPr lang="en-US" sz="3600" dirty="0" smtClean="0"/>
          </a:p>
        </p:txBody>
      </p:sp>
      <p:sp>
        <p:nvSpPr>
          <p:cNvPr id="2" name="Text Placeholder 1"/>
          <p:cNvSpPr>
            <a:spLocks noGrp="1"/>
          </p:cNvSpPr>
          <p:nvPr>
            <p:ph type="body" sz="quarter" idx="10"/>
          </p:nvPr>
        </p:nvSpPr>
        <p:spPr>
          <a:xfrm>
            <a:off x="228600" y="1219200"/>
            <a:ext cx="8763000" cy="5181600"/>
          </a:xfrm>
        </p:spPr>
        <p:txBody>
          <a:bodyPr/>
          <a:lstStyle/>
          <a:p>
            <a:r>
              <a:rPr lang="en-US" sz="2400" b="1" dirty="0" smtClean="0">
                <a:solidFill>
                  <a:srgbClr val="0D9CAC"/>
                </a:solidFill>
              </a:rPr>
              <a:t>General partner </a:t>
            </a:r>
            <a:r>
              <a:rPr lang="en-US" sz="2400" dirty="0" smtClean="0"/>
              <a:t>– a person who assumes full or shared responsibility for operating a </a:t>
            </a:r>
            <a:r>
              <a:rPr lang="en-US" sz="2400" dirty="0" smtClean="0"/>
              <a:t>business</a:t>
            </a:r>
          </a:p>
          <a:p>
            <a:pPr lvl="1"/>
            <a:r>
              <a:rPr lang="en-US" i="1" dirty="0">
                <a:solidFill>
                  <a:srgbClr val="FF0000"/>
                </a:solidFill>
              </a:rPr>
              <a:t>General partnership</a:t>
            </a:r>
            <a:r>
              <a:rPr lang="en-US" dirty="0"/>
              <a:t>: a business co-owned by two or more general partners who are liable for everything the business does</a:t>
            </a:r>
          </a:p>
          <a:p>
            <a:r>
              <a:rPr lang="en-US" sz="2400" b="1" dirty="0" smtClean="0">
                <a:solidFill>
                  <a:srgbClr val="0D9CAC"/>
                </a:solidFill>
              </a:rPr>
              <a:t>Limited </a:t>
            </a:r>
            <a:r>
              <a:rPr lang="en-US" sz="2400" b="1" dirty="0">
                <a:solidFill>
                  <a:srgbClr val="0D9CAC"/>
                </a:solidFill>
              </a:rPr>
              <a:t>partner </a:t>
            </a:r>
            <a:r>
              <a:rPr lang="en-US" sz="2400" dirty="0" smtClean="0"/>
              <a:t>– a person who invests money in a business but has no management responsibility or responsibility or liability for losses beyond the amount he or she invested in the </a:t>
            </a:r>
            <a:r>
              <a:rPr lang="en-US" sz="2400" dirty="0" smtClean="0"/>
              <a:t>partnership</a:t>
            </a:r>
          </a:p>
          <a:p>
            <a:pPr lvl="1"/>
            <a:r>
              <a:rPr lang="en-US" i="1" dirty="0">
                <a:solidFill>
                  <a:srgbClr val="FF0000"/>
                </a:solidFill>
              </a:rPr>
              <a:t>Limited partnership</a:t>
            </a:r>
            <a:r>
              <a:rPr lang="en-US" dirty="0"/>
              <a:t>: a business co-owned by one or more general partners who manage the business and limited partners who invest money in it (but have no personal liability)</a:t>
            </a:r>
          </a:p>
          <a:p>
            <a:endParaRPr lang="en-US" dirty="0"/>
          </a:p>
        </p:txBody>
      </p:sp>
    </p:spTree>
    <p:extLst>
      <p:ext uri="{BB962C8B-B14F-4D97-AF65-F5344CB8AC3E}">
        <p14:creationId xmlns:p14="http://schemas.microsoft.com/office/powerpoint/2010/main" val="2554025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Partnership Agreement</a:t>
            </a:r>
          </a:p>
        </p:txBody>
      </p:sp>
      <p:sp>
        <p:nvSpPr>
          <p:cNvPr id="2" name="Text Placeholder 1"/>
          <p:cNvSpPr>
            <a:spLocks noGrp="1"/>
          </p:cNvSpPr>
          <p:nvPr>
            <p:ph type="body" sz="quarter" idx="10"/>
          </p:nvPr>
        </p:nvSpPr>
        <p:spPr/>
        <p:txBody>
          <a:bodyPr/>
          <a:lstStyle/>
          <a:p>
            <a:pPr marL="342900" lvl="2" indent="-342900">
              <a:buClr>
                <a:srgbClr val="9E0025"/>
              </a:buClr>
              <a:buSzPct val="80000"/>
            </a:pPr>
            <a:r>
              <a:rPr lang="en-US" sz="2800" dirty="0" smtClean="0"/>
              <a:t>Articles of partnership – an agreement listing and explaining the terms of the partnership</a:t>
            </a:r>
          </a:p>
          <a:p>
            <a:pPr marL="342900" lvl="2" indent="-342900">
              <a:buClr>
                <a:srgbClr val="9E0025"/>
              </a:buClr>
              <a:buSzPct val="80000"/>
            </a:pPr>
            <a:r>
              <a:rPr lang="en-US" sz="2800" dirty="0" smtClean="0"/>
              <a:t>The partnership agreement should state:</a:t>
            </a:r>
          </a:p>
          <a:p>
            <a:pPr lvl="1"/>
            <a:r>
              <a:rPr lang="en-US" dirty="0" smtClean="0"/>
              <a:t>Who will make the final decisions</a:t>
            </a:r>
          </a:p>
          <a:p>
            <a:pPr lvl="1"/>
            <a:r>
              <a:rPr lang="en-US" dirty="0" smtClean="0"/>
              <a:t>What each partner’s duties will be</a:t>
            </a:r>
          </a:p>
          <a:p>
            <a:pPr lvl="1"/>
            <a:r>
              <a:rPr lang="en-US" dirty="0" smtClean="0"/>
              <a:t>The investment each partner will make</a:t>
            </a:r>
          </a:p>
          <a:p>
            <a:pPr lvl="1"/>
            <a:r>
              <a:rPr lang="en-US" dirty="0" smtClean="0"/>
              <a:t>How much profit or loss each partner receives or is responsible for</a:t>
            </a:r>
          </a:p>
          <a:p>
            <a:pPr lvl="1"/>
            <a:r>
              <a:rPr lang="en-US" dirty="0" smtClean="0"/>
              <a:t>What happens if a partner wants to dissolve the partnership or dies</a:t>
            </a:r>
          </a:p>
        </p:txBody>
      </p:sp>
    </p:spTree>
    <p:extLst>
      <p:ext uri="{BB962C8B-B14F-4D97-AF65-F5344CB8AC3E}">
        <p14:creationId xmlns:p14="http://schemas.microsoft.com/office/powerpoint/2010/main" val="2775928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12282</TotalTime>
  <Words>2595</Words>
  <Application>Microsoft Macintosh PowerPoint</Application>
  <PresentationFormat>On-screen Show (4:3)</PresentationFormat>
  <Paragraphs>283</Paragraphs>
  <Slides>34</Slides>
  <Notes>26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Pride12e</vt:lpstr>
      <vt:lpstr>Chapter 4  Choosing a Form of Business Ownership</vt:lpstr>
      <vt:lpstr>Major Forms of Business</vt:lpstr>
      <vt:lpstr>FIGURE 4-1 Relative Percentages of Sole Proprietorships, Partnerships,  and Corporations in the United States</vt:lpstr>
      <vt:lpstr>FIGURE 4-2 Total Sales Receipts of Sole Proprietorships, Partnerships,  and Corporations in the United States</vt:lpstr>
      <vt:lpstr>Sole Proprietorships</vt:lpstr>
      <vt:lpstr>Advantages and Disadvantages of Sole Proprietorships</vt:lpstr>
      <vt:lpstr>Partnerships</vt:lpstr>
      <vt:lpstr>Types of Partners and Partnerships</vt:lpstr>
      <vt:lpstr>The Partnership Agreement</vt:lpstr>
      <vt:lpstr>FIGURE 4-3 Articles of Partnership</vt:lpstr>
      <vt:lpstr>Picking the Right Partner</vt:lpstr>
      <vt:lpstr>Advantages and Disadvantages of Partnerships</vt:lpstr>
      <vt:lpstr>Corporations</vt:lpstr>
      <vt:lpstr>Corporate Ownership</vt:lpstr>
      <vt:lpstr>TABLE 4-1 Ten Aspects of Business That May Require Legal Help</vt:lpstr>
      <vt:lpstr>Forming a Corporation: Where to Incorporate?</vt:lpstr>
      <vt:lpstr>Forming a Corporation: The Corporate Charter</vt:lpstr>
      <vt:lpstr>Corporate Structure</vt:lpstr>
      <vt:lpstr>FIGURE 4-4 Hierarchy of Corporate Structure</vt:lpstr>
      <vt:lpstr>Advantages of Corporations</vt:lpstr>
      <vt:lpstr>Disadvantages of Corporations</vt:lpstr>
      <vt:lpstr>TABLE 4-2 Some Advantages and Disadvantages of a Sole Proprietorship, Partnership, and Corporation</vt:lpstr>
      <vt:lpstr>S Corporations</vt:lpstr>
      <vt:lpstr>Limited-Liability Companies</vt:lpstr>
      <vt:lpstr>TABLE 4-3 Some Advantages and Disadvantages of a Regular Corporation, an S Corporation, and a Limited-Liability Company</vt:lpstr>
      <vt:lpstr>Not-for-Profit Corporations</vt:lpstr>
      <vt:lpstr>Joint Ventures</vt:lpstr>
      <vt:lpstr>Syndicates</vt:lpstr>
      <vt:lpstr>Growth from Within</vt:lpstr>
      <vt:lpstr>Growth Through Mergers  and Acquisitions (slide 1 of 2)</vt:lpstr>
      <vt:lpstr>Growth Through Mergers  and Acquisitions (slide 2 of 2)</vt:lpstr>
      <vt:lpstr>FIGURE 4-5 Three Types of Growth by Merger</vt:lpstr>
      <vt:lpstr>Merger and Acquisition Trends  for the Future (slide 1 of 2)</vt:lpstr>
      <vt:lpstr>Merger and Acquisition Trends  for the Future (slide 2 of 2)</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551</cp:revision>
  <cp:lastPrinted>2017-10-03T20:24:51Z</cp:lastPrinted>
  <dcterms:modified xsi:type="dcterms:W3CDTF">2018-09-09T13:19:46Z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