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38"/>
  </p:notesMasterIdLst>
  <p:handoutMasterIdLst>
    <p:handoutMasterId r:id="rId39"/>
  </p:handoutMasterIdLst>
  <p:sldIdLst>
    <p:sldId id="329" r:id="rId2"/>
    <p:sldId id="629" r:id="rId3"/>
    <p:sldId id="338" r:id="rId4"/>
    <p:sldId id="573" r:id="rId5"/>
    <p:sldId id="608" r:id="rId6"/>
    <p:sldId id="576" r:id="rId7"/>
    <p:sldId id="630" r:id="rId8"/>
    <p:sldId id="631" r:id="rId9"/>
    <p:sldId id="578" r:id="rId10"/>
    <p:sldId id="577" r:id="rId11"/>
    <p:sldId id="565" r:id="rId12"/>
    <p:sldId id="546" r:id="rId13"/>
    <p:sldId id="597" r:id="rId14"/>
    <p:sldId id="501" r:id="rId15"/>
    <p:sldId id="632" r:id="rId16"/>
    <p:sldId id="618" r:id="rId17"/>
    <p:sldId id="598" r:id="rId18"/>
    <p:sldId id="502" r:id="rId19"/>
    <p:sldId id="633" r:id="rId20"/>
    <p:sldId id="619" r:id="rId21"/>
    <p:sldId id="600" r:id="rId22"/>
    <p:sldId id="564" r:id="rId23"/>
    <p:sldId id="621" r:id="rId24"/>
    <p:sldId id="622" r:id="rId25"/>
    <p:sldId id="521" r:id="rId26"/>
    <p:sldId id="581" r:id="rId27"/>
    <p:sldId id="624" r:id="rId28"/>
    <p:sldId id="625" r:id="rId29"/>
    <p:sldId id="566" r:id="rId30"/>
    <p:sldId id="627" r:id="rId31"/>
    <p:sldId id="628" r:id="rId32"/>
    <p:sldId id="603" r:id="rId33"/>
    <p:sldId id="549" r:id="rId34"/>
    <p:sldId id="626" r:id="rId35"/>
    <p:sldId id="606" r:id="rId36"/>
    <p:sldId id="550" r:id="rId37"/>
  </p:sldIdLst>
  <p:sldSz cx="9144000" cy="6858000" type="screen4x3"/>
  <p:notesSz cx="7010400" cy="9296400"/>
  <p:custDataLst>
    <p:tags r:id="rId4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816">
          <p15:clr>
            <a:srgbClr val="A4A3A4"/>
          </p15:clr>
        </p15:guide>
        <p15:guide id="2" pos="672">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e Dauksewicz" initials="" lastIdx="1" clrIdx="0"/>
  <p:cmAuthor id="1" name="Windows User" initials="JD" lastIdx="28" clrIdx="1"/>
  <p:cmAuthor id="2" name="Tianna" initials="T" lastIdx="59" clrIdx="2"/>
  <p:cmAuthor id="3" name="Shay Carpenter" initials="SC" lastIdx="6" clrIdx="3">
    <p:extLst/>
  </p:cmAuthor>
  <p:cmAuthor id="4" name="LKauffman" initials="LK" lastIdx="2"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676"/>
    <a:srgbClr val="F4DFDA"/>
    <a:srgbClr val="E9C4BB"/>
    <a:srgbClr val="9E0025"/>
    <a:srgbClr val="E2DFEF"/>
    <a:srgbClr val="CBC5E1"/>
    <a:srgbClr val="48348E"/>
    <a:srgbClr val="C3D2E9"/>
    <a:srgbClr val="DCEBE9"/>
    <a:srgbClr val="BFDA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07" autoAdjust="0"/>
    <p:restoredTop sz="87637" autoAdjust="0"/>
  </p:normalViewPr>
  <p:slideViewPr>
    <p:cSldViewPr>
      <p:cViewPr varScale="1">
        <p:scale>
          <a:sx n="85" d="100"/>
          <a:sy n="85" d="100"/>
        </p:scale>
        <p:origin x="-1024" y="-112"/>
      </p:cViewPr>
      <p:guideLst>
        <p:guide orient="horz" pos="816"/>
        <p:guide pos="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14" d="100"/>
        <a:sy n="214" d="100"/>
      </p:scale>
      <p:origin x="0" y="0"/>
    </p:cViewPr>
  </p:sorterViewPr>
  <p:notesViewPr>
    <p:cSldViewPr>
      <p:cViewPr varScale="1">
        <p:scale>
          <a:sx n="85" d="100"/>
          <a:sy n="85" d="100"/>
        </p:scale>
        <p:origin x="-315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tags" Target="tags/tag1.xml"/><Relationship Id="rId42" Type="http://schemas.openxmlformats.org/officeDocument/2006/relationships/commentAuthors" Target="commentAuthors.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5123"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5124"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5125"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52EE4F1B-DBE0-4F1E-B412-49CA4B7A2779}" type="slidenum">
              <a:rPr lang="en-US"/>
              <a:pPr>
                <a:defRPr/>
              </a:pPr>
              <a:t>‹#›</a:t>
            </a:fld>
            <a:endParaRPr lang="en-US" dirty="0"/>
          </a:p>
        </p:txBody>
      </p:sp>
    </p:spTree>
    <p:extLst>
      <p:ext uri="{BB962C8B-B14F-4D97-AF65-F5344CB8AC3E}">
        <p14:creationId xmlns:p14="http://schemas.microsoft.com/office/powerpoint/2010/main" val="456030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0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AFE087C7-FDD8-4C89-8735-B20DA0D4D5C6}" type="slidenum">
              <a:rPr lang="en-US"/>
              <a:pPr>
                <a:defRPr/>
              </a:pPr>
              <a:t>‹#›</a:t>
            </a:fld>
            <a:endParaRPr lang="en-US" dirty="0"/>
          </a:p>
        </p:txBody>
      </p:sp>
    </p:spTree>
    <p:extLst>
      <p:ext uri="{BB962C8B-B14F-4D97-AF65-F5344CB8AC3E}">
        <p14:creationId xmlns:p14="http://schemas.microsoft.com/office/powerpoint/2010/main" val="39822872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07189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13</a:t>
            </a:fld>
            <a:endParaRPr lang="en-US" dirty="0"/>
          </a:p>
        </p:txBody>
      </p:sp>
    </p:spTree>
    <p:extLst>
      <p:ext uri="{BB962C8B-B14F-4D97-AF65-F5344CB8AC3E}">
        <p14:creationId xmlns:p14="http://schemas.microsoft.com/office/powerpoint/2010/main" val="1893550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14</a:t>
            </a:fld>
            <a:endParaRPr lang="en-US" dirty="0"/>
          </a:p>
        </p:txBody>
      </p:sp>
    </p:spTree>
    <p:extLst>
      <p:ext uri="{BB962C8B-B14F-4D97-AF65-F5344CB8AC3E}">
        <p14:creationId xmlns:p14="http://schemas.microsoft.com/office/powerpoint/2010/main" val="3093354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15</a:t>
            </a:fld>
            <a:endParaRPr lang="en-US" dirty="0"/>
          </a:p>
        </p:txBody>
      </p:sp>
    </p:spTree>
    <p:extLst>
      <p:ext uri="{BB962C8B-B14F-4D97-AF65-F5344CB8AC3E}">
        <p14:creationId xmlns:p14="http://schemas.microsoft.com/office/powerpoint/2010/main" val="3093354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17</a:t>
            </a:fld>
            <a:endParaRPr lang="en-US" dirty="0"/>
          </a:p>
        </p:txBody>
      </p:sp>
    </p:spTree>
    <p:extLst>
      <p:ext uri="{BB962C8B-B14F-4D97-AF65-F5344CB8AC3E}">
        <p14:creationId xmlns:p14="http://schemas.microsoft.com/office/powerpoint/2010/main" val="3484421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18</a:t>
            </a:fld>
            <a:endParaRPr lang="en-US" dirty="0"/>
          </a:p>
        </p:txBody>
      </p:sp>
    </p:spTree>
    <p:extLst>
      <p:ext uri="{BB962C8B-B14F-4D97-AF65-F5344CB8AC3E}">
        <p14:creationId xmlns:p14="http://schemas.microsoft.com/office/powerpoint/2010/main" val="1905734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19</a:t>
            </a:fld>
            <a:endParaRPr lang="en-US" dirty="0"/>
          </a:p>
        </p:txBody>
      </p:sp>
    </p:spTree>
    <p:extLst>
      <p:ext uri="{BB962C8B-B14F-4D97-AF65-F5344CB8AC3E}">
        <p14:creationId xmlns:p14="http://schemas.microsoft.com/office/powerpoint/2010/main" val="1905734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21</a:t>
            </a:fld>
            <a:endParaRPr lang="en-US" dirty="0"/>
          </a:p>
        </p:txBody>
      </p:sp>
    </p:spTree>
    <p:extLst>
      <p:ext uri="{BB962C8B-B14F-4D97-AF65-F5344CB8AC3E}">
        <p14:creationId xmlns:p14="http://schemas.microsoft.com/office/powerpoint/2010/main" val="871912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22</a:t>
            </a:fld>
            <a:endParaRPr lang="en-US" dirty="0"/>
          </a:p>
        </p:txBody>
      </p:sp>
    </p:spTree>
    <p:extLst>
      <p:ext uri="{BB962C8B-B14F-4D97-AF65-F5344CB8AC3E}">
        <p14:creationId xmlns:p14="http://schemas.microsoft.com/office/powerpoint/2010/main" val="2687964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25</a:t>
            </a:fld>
            <a:endParaRPr lang="en-US" dirty="0"/>
          </a:p>
        </p:txBody>
      </p:sp>
    </p:spTree>
    <p:extLst>
      <p:ext uri="{BB962C8B-B14F-4D97-AF65-F5344CB8AC3E}">
        <p14:creationId xmlns:p14="http://schemas.microsoft.com/office/powerpoint/2010/main" val="1692685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26</a:t>
            </a:fld>
            <a:endParaRPr lang="en-US" dirty="0"/>
          </a:p>
        </p:txBody>
      </p:sp>
    </p:spTree>
    <p:extLst>
      <p:ext uri="{BB962C8B-B14F-4D97-AF65-F5344CB8AC3E}">
        <p14:creationId xmlns:p14="http://schemas.microsoft.com/office/powerpoint/2010/main" val="2783528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a:t>
            </a:fld>
            <a:endParaRPr lang="en-US" dirty="0"/>
          </a:p>
        </p:txBody>
      </p:sp>
    </p:spTree>
    <p:extLst>
      <p:ext uri="{BB962C8B-B14F-4D97-AF65-F5344CB8AC3E}">
        <p14:creationId xmlns:p14="http://schemas.microsoft.com/office/powerpoint/2010/main" val="2242158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29</a:t>
            </a:fld>
            <a:endParaRPr lang="en-US" dirty="0"/>
          </a:p>
        </p:txBody>
      </p:sp>
    </p:spTree>
    <p:extLst>
      <p:ext uri="{BB962C8B-B14F-4D97-AF65-F5344CB8AC3E}">
        <p14:creationId xmlns:p14="http://schemas.microsoft.com/office/powerpoint/2010/main" val="363898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32</a:t>
            </a:fld>
            <a:endParaRPr lang="en-US" dirty="0"/>
          </a:p>
        </p:txBody>
      </p:sp>
    </p:spTree>
    <p:extLst>
      <p:ext uri="{BB962C8B-B14F-4D97-AF65-F5344CB8AC3E}">
        <p14:creationId xmlns:p14="http://schemas.microsoft.com/office/powerpoint/2010/main" val="1333934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33</a:t>
            </a:fld>
            <a:endParaRPr lang="en-US" dirty="0"/>
          </a:p>
        </p:txBody>
      </p:sp>
    </p:spTree>
    <p:extLst>
      <p:ext uri="{BB962C8B-B14F-4D97-AF65-F5344CB8AC3E}">
        <p14:creationId xmlns:p14="http://schemas.microsoft.com/office/powerpoint/2010/main" val="2768149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34</a:t>
            </a:fld>
            <a:endParaRPr lang="en-US" dirty="0"/>
          </a:p>
        </p:txBody>
      </p:sp>
    </p:spTree>
    <p:extLst>
      <p:ext uri="{BB962C8B-B14F-4D97-AF65-F5344CB8AC3E}">
        <p14:creationId xmlns:p14="http://schemas.microsoft.com/office/powerpoint/2010/main" val="2537390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36</a:t>
            </a:fld>
            <a:endParaRPr lang="en-US" dirty="0"/>
          </a:p>
        </p:txBody>
      </p:sp>
    </p:spTree>
    <p:extLst>
      <p:ext uri="{BB962C8B-B14F-4D97-AF65-F5344CB8AC3E}">
        <p14:creationId xmlns:p14="http://schemas.microsoft.com/office/powerpoint/2010/main" val="4174986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a:t>
            </a:fld>
            <a:endParaRPr lang="en-US" dirty="0"/>
          </a:p>
        </p:txBody>
      </p:sp>
    </p:spTree>
    <p:extLst>
      <p:ext uri="{BB962C8B-B14F-4D97-AF65-F5344CB8AC3E}">
        <p14:creationId xmlns:p14="http://schemas.microsoft.com/office/powerpoint/2010/main" val="2242158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6</a:t>
            </a:fld>
            <a:endParaRPr lang="en-US" dirty="0"/>
          </a:p>
        </p:txBody>
      </p:sp>
    </p:spTree>
    <p:extLst>
      <p:ext uri="{BB962C8B-B14F-4D97-AF65-F5344CB8AC3E}">
        <p14:creationId xmlns:p14="http://schemas.microsoft.com/office/powerpoint/2010/main" val="648748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7</a:t>
            </a:fld>
            <a:endParaRPr lang="en-US" dirty="0"/>
          </a:p>
        </p:txBody>
      </p:sp>
    </p:spTree>
    <p:extLst>
      <p:ext uri="{BB962C8B-B14F-4D97-AF65-F5344CB8AC3E}">
        <p14:creationId xmlns:p14="http://schemas.microsoft.com/office/powerpoint/2010/main" val="64874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8</a:t>
            </a:fld>
            <a:endParaRPr lang="en-US" dirty="0"/>
          </a:p>
        </p:txBody>
      </p:sp>
    </p:spTree>
    <p:extLst>
      <p:ext uri="{BB962C8B-B14F-4D97-AF65-F5344CB8AC3E}">
        <p14:creationId xmlns:p14="http://schemas.microsoft.com/office/powerpoint/2010/main" val="578145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9</a:t>
            </a:fld>
            <a:endParaRPr lang="en-US" dirty="0"/>
          </a:p>
        </p:txBody>
      </p:sp>
    </p:spTree>
    <p:extLst>
      <p:ext uri="{BB962C8B-B14F-4D97-AF65-F5344CB8AC3E}">
        <p14:creationId xmlns:p14="http://schemas.microsoft.com/office/powerpoint/2010/main" val="30979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10</a:t>
            </a:fld>
            <a:endParaRPr lang="en-US" dirty="0"/>
          </a:p>
        </p:txBody>
      </p:sp>
    </p:spTree>
    <p:extLst>
      <p:ext uri="{BB962C8B-B14F-4D97-AF65-F5344CB8AC3E}">
        <p14:creationId xmlns:p14="http://schemas.microsoft.com/office/powerpoint/2010/main" val="578145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12</a:t>
            </a:fld>
            <a:endParaRPr lang="en-US" dirty="0"/>
          </a:p>
        </p:txBody>
      </p:sp>
    </p:spTree>
    <p:extLst>
      <p:ext uri="{BB962C8B-B14F-4D97-AF65-F5344CB8AC3E}">
        <p14:creationId xmlns:p14="http://schemas.microsoft.com/office/powerpoint/2010/main" val="1865261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57800" y="1752600"/>
            <a:ext cx="3657600" cy="3124200"/>
          </a:xfrm>
        </p:spPr>
        <p:txBody>
          <a:bodyPr/>
          <a:lstStyle>
            <a:lvl1pPr>
              <a:defRPr sz="3200" b="1" i="0" spc="-100">
                <a:solidFill>
                  <a:schemeClr val="tx1"/>
                </a:solidFill>
                <a:latin typeface="+mj-lt"/>
                <a:cs typeface="Arial Black" pitchFamily="34" charset="0"/>
              </a:defRPr>
            </a:lvl1pPr>
          </a:lstStyle>
          <a:p>
            <a:r>
              <a:rPr lang="en-US" dirty="0" smtClean="0"/>
              <a:t>Click to edit Master title style</a:t>
            </a:r>
            <a:endParaRPr lang="en-US" dirty="0"/>
          </a:p>
        </p:txBody>
      </p:sp>
      <p:pic>
        <p:nvPicPr>
          <p:cNvPr id="4" name="Picture 2" descr="C:\Users\Shay\AppData\Local\Microsoft\Windows\Temporary Internet Files\Content.IE5\7NRDZIBY\Article_9781337386920_HIRES_en[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762001"/>
            <a:ext cx="4343398" cy="5458218"/>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chemeClr val="tx1"/>
                </a:solidFill>
                <a:effectLst/>
              </a:defRPr>
            </a:lvl1pPr>
          </a:lstStyle>
          <a:p>
            <a:r>
              <a:rPr lang="en-US" dirty="0" smtClean="0"/>
              <a:t>Click to edit Master title style</a:t>
            </a:r>
            <a:endParaRPr lang="en-US" dirty="0"/>
          </a:p>
        </p:txBody>
      </p:sp>
      <p:sp>
        <p:nvSpPr>
          <p:cNvPr id="9" name="Content Placeholder 8"/>
          <p:cNvSpPr>
            <a:spLocks noGrp="1"/>
          </p:cNvSpPr>
          <p:nvPr>
            <p:ph sz="quarter" idx="10"/>
          </p:nvPr>
        </p:nvSpPr>
        <p:spPr>
          <a:xfrm>
            <a:off x="457200" y="1600200"/>
            <a:ext cx="8229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a:xfrm>
            <a:off x="457200" y="152400"/>
            <a:ext cx="8229600" cy="990600"/>
          </a:xfrm>
          <a:noFill/>
          <a:ln cap="rnd"/>
          <a:effectLst>
            <a:softEdge rad="63500"/>
          </a:effectLst>
        </p:spPr>
        <p:txBody>
          <a:bodyPr/>
          <a:lstStyle>
            <a:lvl1pPr>
              <a:defRPr sz="3600">
                <a:solidFill>
                  <a:srgbClr val="133676"/>
                </a:solidFill>
                <a:effectLst/>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57200" y="1524000"/>
            <a:ext cx="8229600" cy="4876800"/>
          </a:xfrm>
        </p:spPr>
        <p:txBody>
          <a:bodyPr/>
          <a:lstStyle>
            <a:lvl1pPr marL="342900" indent="-342900">
              <a:buFont typeface="Wingdings" panose="05000000000000000000" pitchFamily="2" charset="2"/>
              <a:buChar char="§"/>
              <a:defRPr/>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409246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0"/>
            <a:ext cx="8077200" cy="4800600"/>
          </a:xfrm>
        </p:spPr>
        <p:txBody>
          <a:bodyPr/>
          <a:lstStyle>
            <a:lvl1pPr marL="342900" indent="-342900">
              <a:lnSpc>
                <a:spcPct val="90000"/>
              </a:lnSpc>
              <a:buClr>
                <a:srgbClr val="006600"/>
              </a:buClr>
              <a:buSzPct val="100000"/>
              <a:defRPr lang="en-US" sz="2800" dirty="0" smtClean="0">
                <a:solidFill>
                  <a:schemeClr val="tx1"/>
                </a:solidFill>
                <a:latin typeface="+mn-lt"/>
                <a:ea typeface="+mn-ea"/>
                <a:cs typeface="+mn-cs"/>
              </a:defRPr>
            </a:lvl1pPr>
            <a:lvl2pPr marL="742950" indent="-285750">
              <a:lnSpc>
                <a:spcPct val="90000"/>
              </a:lnSpc>
              <a:buClr>
                <a:srgbClr val="FFCC00"/>
              </a:buClr>
              <a:defRPr lang="en-US" sz="2400" dirty="0" smtClean="0">
                <a:solidFill>
                  <a:schemeClr val="tx1"/>
                </a:solidFill>
                <a:latin typeface="+mn-lt"/>
              </a:defRPr>
            </a:lvl2pPr>
            <a:lvl3pPr marL="1143000" indent="-228600">
              <a:buClr>
                <a:srgbClr val="7030A0"/>
              </a:buClr>
              <a:buFont typeface="Wingdings" panose="05000000000000000000" pitchFamily="2" charset="2"/>
              <a:buChar char="§"/>
              <a:defRPr lang="en-US" sz="2000" dirty="0" smtClean="0">
                <a:solidFill>
                  <a:schemeClr val="tx1"/>
                </a:solidFill>
                <a:latin typeface="+mn-lt"/>
              </a:defRPr>
            </a:lvl3pPr>
            <a:lvl4pPr marL="1600200" indent="-228600">
              <a:defRPr lang="en-US" sz="1800" dirty="0" smtClean="0">
                <a:solidFill>
                  <a:schemeClr val="tx1"/>
                </a:solidFill>
                <a:latin typeface="+mn-lt"/>
              </a:defRPr>
            </a:lvl4pPr>
            <a:lvl5pPr>
              <a:defRPr sz="1600"/>
            </a:lvl5pPr>
          </a:lstStyle>
          <a:p>
            <a:pPr marL="342900" lvl="0" indent="-342900" algn="l" rtl="0" eaLnBrk="1" fontAlgn="base" hangingPunct="1">
              <a:spcBef>
                <a:spcPct val="20000"/>
              </a:spcBef>
              <a:spcAft>
                <a:spcPct val="0"/>
              </a:spcAft>
              <a:buClr>
                <a:srgbClr val="9E0025"/>
              </a:buClr>
              <a:buSzPct val="80000"/>
              <a:buFont typeface="Wingdings" pitchFamily="2" charset="2"/>
              <a:buChar char="§"/>
            </a:pPr>
            <a:r>
              <a:rPr lang="en-US" dirty="0" smtClean="0"/>
              <a:t>Click to edit Master text styles</a:t>
            </a:r>
          </a:p>
          <a:p>
            <a:pPr marL="742950" lvl="1" indent="-285750" algn="l" rtl="0" eaLnBrk="1" fontAlgn="base" hangingPunct="1">
              <a:spcBef>
                <a:spcPct val="20000"/>
              </a:spcBef>
              <a:spcAft>
                <a:spcPct val="0"/>
              </a:spcAft>
              <a:buClr>
                <a:srgbClr val="133676"/>
              </a:buClr>
              <a:buFont typeface="Arial" charset="0"/>
              <a:buChar char="•"/>
            </a:pPr>
            <a:r>
              <a:rPr lang="en-US" dirty="0" smtClean="0"/>
              <a:t>Second level</a:t>
            </a:r>
          </a:p>
          <a:p>
            <a:pPr marL="1143000" lvl="2" indent="-228600" algn="l" rtl="0" eaLnBrk="1" fontAlgn="base" hangingPunct="1">
              <a:spcBef>
                <a:spcPct val="20000"/>
              </a:spcBef>
              <a:spcAft>
                <a:spcPct val="0"/>
              </a:spcAft>
              <a:buClr>
                <a:srgbClr val="07632F"/>
              </a:buClr>
              <a:buSzPct val="100000"/>
              <a:buFont typeface="Wingdings" panose="05000000000000000000" pitchFamily="2" charset="2"/>
              <a:buChar char="§"/>
            </a:pPr>
            <a:r>
              <a:rPr lang="en-US" dirty="0" smtClean="0"/>
              <a:t>Third level</a:t>
            </a:r>
          </a:p>
          <a:p>
            <a:pPr marL="1600200" lvl="3" indent="-228600" algn="l" rtl="0" eaLnBrk="1" fontAlgn="base" hangingPunct="1">
              <a:spcBef>
                <a:spcPct val="20000"/>
              </a:spcBef>
              <a:spcAft>
                <a:spcPct val="0"/>
              </a:spcAft>
              <a:buFont typeface="Arial" charset="0"/>
              <a:buChar char="-"/>
            </a:pPr>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982352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rgbClr val="828E95"/>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0"/>
            <a:ext cx="8077200" cy="4800600"/>
          </a:xfrm>
        </p:spPr>
        <p:txBody>
          <a:bodyPr/>
          <a:lstStyle>
            <a:lvl1pPr marL="342900" indent="-342900">
              <a:lnSpc>
                <a:spcPct val="90000"/>
              </a:lnSpc>
              <a:buClr>
                <a:srgbClr val="006600"/>
              </a:buClr>
              <a:buSzPct val="100000"/>
              <a:defRPr lang="en-US" sz="2800" dirty="0" smtClean="0">
                <a:solidFill>
                  <a:schemeClr val="tx1"/>
                </a:solidFill>
                <a:latin typeface="+mn-lt"/>
                <a:ea typeface="+mn-ea"/>
                <a:cs typeface="+mn-cs"/>
              </a:defRPr>
            </a:lvl1pPr>
            <a:lvl2pPr marL="742950" indent="-285750">
              <a:lnSpc>
                <a:spcPct val="90000"/>
              </a:lnSpc>
              <a:buClr>
                <a:srgbClr val="FFCC00"/>
              </a:buClr>
              <a:defRPr lang="en-US" sz="2400" dirty="0" smtClean="0">
                <a:solidFill>
                  <a:schemeClr val="tx1"/>
                </a:solidFill>
                <a:latin typeface="+mn-lt"/>
              </a:defRPr>
            </a:lvl2pPr>
            <a:lvl3pPr marL="1143000" indent="-228600">
              <a:buClr>
                <a:srgbClr val="7030A0"/>
              </a:buClr>
              <a:buFont typeface="Wingdings" panose="05000000000000000000" pitchFamily="2" charset="2"/>
              <a:buChar char="§"/>
              <a:defRPr lang="en-US" sz="2000" dirty="0" smtClean="0">
                <a:solidFill>
                  <a:schemeClr val="tx1"/>
                </a:solidFill>
                <a:latin typeface="+mn-lt"/>
              </a:defRPr>
            </a:lvl3pPr>
            <a:lvl4pPr marL="1600200" indent="-228600">
              <a:defRPr lang="en-US" sz="1800" dirty="0" smtClean="0">
                <a:solidFill>
                  <a:schemeClr val="tx1"/>
                </a:solidFill>
                <a:latin typeface="+mn-lt"/>
              </a:defRPr>
            </a:lvl4pPr>
            <a:lvl5pPr>
              <a:defRPr sz="1600"/>
            </a:lvl5pPr>
          </a:lstStyle>
          <a:p>
            <a:pPr marL="342900" lvl="0" indent="-342900" algn="l" rtl="0" eaLnBrk="1" fontAlgn="base" hangingPunct="1">
              <a:spcBef>
                <a:spcPct val="20000"/>
              </a:spcBef>
              <a:spcAft>
                <a:spcPct val="0"/>
              </a:spcAft>
              <a:buClr>
                <a:srgbClr val="9E0025"/>
              </a:buClr>
              <a:buSzPct val="80000"/>
              <a:buFont typeface="Wingdings" pitchFamily="2" charset="2"/>
              <a:buChar char="§"/>
            </a:pPr>
            <a:r>
              <a:rPr lang="en-US" dirty="0" smtClean="0"/>
              <a:t>Click to edit Master text styles</a:t>
            </a:r>
          </a:p>
          <a:p>
            <a:pPr marL="742950" lvl="1" indent="-285750" algn="l" rtl="0" eaLnBrk="1" fontAlgn="base" hangingPunct="1">
              <a:spcBef>
                <a:spcPct val="20000"/>
              </a:spcBef>
              <a:spcAft>
                <a:spcPct val="0"/>
              </a:spcAft>
              <a:buClr>
                <a:srgbClr val="133676"/>
              </a:buClr>
              <a:buFont typeface="Arial" charset="0"/>
              <a:buChar char="•"/>
            </a:pPr>
            <a:r>
              <a:rPr lang="en-US" dirty="0" smtClean="0"/>
              <a:t>Second level</a:t>
            </a:r>
          </a:p>
          <a:p>
            <a:pPr marL="1143000" lvl="2" indent="-228600" algn="l" rtl="0" eaLnBrk="1" fontAlgn="base" hangingPunct="1">
              <a:spcBef>
                <a:spcPct val="20000"/>
              </a:spcBef>
              <a:spcAft>
                <a:spcPct val="0"/>
              </a:spcAft>
              <a:buClr>
                <a:srgbClr val="07632F"/>
              </a:buClr>
              <a:buSzPct val="100000"/>
              <a:buFont typeface="Wingdings" panose="05000000000000000000" pitchFamily="2" charset="2"/>
              <a:buChar char="§"/>
            </a:pPr>
            <a:r>
              <a:rPr lang="en-US" dirty="0" smtClean="0"/>
              <a:t>Third level</a:t>
            </a:r>
          </a:p>
          <a:p>
            <a:pPr marL="1600200" lvl="3" indent="-228600" algn="l" rtl="0" eaLnBrk="1" fontAlgn="base" hangingPunct="1">
              <a:spcBef>
                <a:spcPct val="20000"/>
              </a:spcBef>
              <a:spcAft>
                <a:spcPct val="0"/>
              </a:spcAft>
              <a:buFont typeface="Arial" charset="0"/>
              <a:buChar char="-"/>
            </a:pPr>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727650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lgn="l">
              <a:tabLst>
                <a:tab pos="2743200" algn="l"/>
              </a:tabLst>
              <a:defRPr sz="2000">
                <a:solidFill>
                  <a:schemeClr val="tx1"/>
                </a:solidFill>
              </a:defRPr>
            </a:lvl1pPr>
          </a:lstStyle>
          <a:p>
            <a:r>
              <a:rPr lang="en-US" dirty="0" smtClean="0"/>
              <a:t>Click to edit Master title style</a:t>
            </a:r>
            <a:endParaRPr lang="en-US" dirty="0"/>
          </a:p>
        </p:txBody>
      </p:sp>
      <p:pic>
        <p:nvPicPr>
          <p:cNvPr id="3" name="Picture 2"/>
          <p:cNvPicPr>
            <a:picLocks noChangeAspect="1"/>
          </p:cNvPicPr>
          <p:nvPr userDrawn="1"/>
        </p:nvPicPr>
        <p:blipFill>
          <a:blip r:embed="rId2"/>
          <a:stretch>
            <a:fillRect/>
          </a:stretch>
        </p:blipFill>
        <p:spPr>
          <a:xfrm>
            <a:off x="76200" y="533400"/>
            <a:ext cx="363278" cy="498764"/>
          </a:xfrm>
          <a:prstGeom prst="rect">
            <a:avLst/>
          </a:prstGeom>
        </p:spPr>
      </p:pic>
      <p:cxnSp>
        <p:nvCxnSpPr>
          <p:cNvPr id="10" name="Straight Connector 9"/>
          <p:cNvCxnSpPr/>
          <p:nvPr userDrawn="1"/>
        </p:nvCxnSpPr>
        <p:spPr>
          <a:xfrm>
            <a:off x="164054" y="1010650"/>
            <a:ext cx="8458200" cy="0"/>
          </a:xfrm>
          <a:prstGeom prst="line">
            <a:avLst/>
          </a:prstGeom>
          <a:ln w="28575">
            <a:solidFill>
              <a:srgbClr val="13367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lgn="l">
              <a:tabLst>
                <a:tab pos="2743200" algn="l"/>
              </a:tabLst>
              <a:defRPr sz="2000">
                <a:solidFill>
                  <a:schemeClr val="tx1"/>
                </a:solidFill>
              </a:defRPr>
            </a:lvl1pPr>
          </a:lstStyle>
          <a:p>
            <a:r>
              <a:rPr lang="en-US" dirty="0"/>
              <a:t>Click to edit Master title style</a:t>
            </a:r>
          </a:p>
        </p:txBody>
      </p:sp>
      <p:pic>
        <p:nvPicPr>
          <p:cNvPr id="3" name="Picture 2"/>
          <p:cNvPicPr>
            <a:picLocks noChangeAspect="1"/>
          </p:cNvPicPr>
          <p:nvPr userDrawn="1"/>
        </p:nvPicPr>
        <p:blipFill>
          <a:blip r:embed="rId2"/>
          <a:stretch>
            <a:fillRect/>
          </a:stretch>
        </p:blipFill>
        <p:spPr>
          <a:xfrm>
            <a:off x="76200" y="304800"/>
            <a:ext cx="363278" cy="727364"/>
          </a:xfrm>
          <a:prstGeom prst="rect">
            <a:avLst/>
          </a:prstGeom>
        </p:spPr>
      </p:pic>
      <p:cxnSp>
        <p:nvCxnSpPr>
          <p:cNvPr id="10" name="Straight Connector 9"/>
          <p:cNvCxnSpPr/>
          <p:nvPr userDrawn="1"/>
        </p:nvCxnSpPr>
        <p:spPr>
          <a:xfrm>
            <a:off x="164054" y="1010650"/>
            <a:ext cx="8458200" cy="0"/>
          </a:xfrm>
          <a:prstGeom prst="line">
            <a:avLst/>
          </a:prstGeom>
          <a:ln w="28575">
            <a:solidFill>
              <a:srgbClr val="1336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379690"/>
      </p:ext>
    </p:extLst>
  </p:cSld>
  <p:clrMapOvr>
    <a:masterClrMapping/>
  </p:clrMapOvr>
  <p:transition xmlns:p14="http://schemas.microsoft.com/office/powerpoint/2010/mai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p:txBody>
          <a:bodyPr/>
          <a:lstStyle>
            <a:lvl1pPr>
              <a:defRPr sz="3600">
                <a:solidFill>
                  <a:srgbClr val="002060"/>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1524000"/>
            <a:ext cx="3657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5029200" y="1524000"/>
            <a:ext cx="3657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6486481"/>
      </p:ext>
    </p:extLst>
  </p:cSld>
  <p:clrMapOvr>
    <a:masterClrMapping/>
  </p:clrMapOvr>
  <p:transition xmlns:p14="http://schemas.microsoft.com/office/powerpoint/2010/mai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p:txBody>
          <a:bodyPr/>
          <a:lstStyle>
            <a:lvl1pPr>
              <a:defRPr sz="3600">
                <a:solidFill>
                  <a:srgbClr val="002060"/>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5029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2"/>
          </p:nvPr>
        </p:nvSpPr>
        <p:spPr>
          <a:xfrm>
            <a:off x="457200" y="1447800"/>
            <a:ext cx="8229600" cy="762000"/>
          </a:xfrm>
        </p:spPr>
        <p:txBody>
          <a:bodyPr/>
          <a:lstStyle/>
          <a:p>
            <a:pPr lvl="0"/>
            <a:r>
              <a:rPr lang="en-US" dirty="0" smtClean="0"/>
              <a:t>Click to edit Master text styles</a:t>
            </a:r>
          </a:p>
        </p:txBody>
      </p:sp>
    </p:spTree>
    <p:extLst>
      <p:ext uri="{BB962C8B-B14F-4D97-AF65-F5344CB8AC3E}">
        <p14:creationId xmlns:p14="http://schemas.microsoft.com/office/powerpoint/2010/main" val="2907554742"/>
      </p:ext>
    </p:extLst>
  </p:cSld>
  <p:clrMapOvr>
    <a:masterClrMapping/>
  </p:clrMapOvr>
  <p:transition xmlns:p14="http://schemas.microsoft.com/office/powerpoint/2010/main" spd="med">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Rectangle 9" hidden="1"/>
          <p:cNvSpPr/>
          <p:nvPr/>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cxnSp>
        <p:nvCxnSpPr>
          <p:cNvPr id="26" name="Straight Connector 25" hidden="1"/>
          <p:cNvCxnSpPr/>
          <p:nvPr/>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hidden="1"/>
          <p:cNvSpPr/>
          <p:nvPr userDrawn="1"/>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 name="Straight Connector 7" hidden="1"/>
          <p:cNvCxnSpPr/>
          <p:nvPr userDrawn="1"/>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txBox="1">
            <a:spLocks noGrp="1"/>
          </p:cNvSpPr>
          <p:nvPr userDrawn="1"/>
        </p:nvSpPr>
        <p:spPr>
          <a:xfrm>
            <a:off x="685800" y="6477000"/>
            <a:ext cx="7924800" cy="228600"/>
          </a:xfrm>
          <a:prstGeom prst="rect">
            <a:avLst/>
          </a:prstGeom>
          <a:noFill/>
        </p:spPr>
        <p:txBody>
          <a:bodyPr anchor="ctr"/>
          <a:lstStyle/>
          <a:p>
            <a:pPr algn="ctr">
              <a:defRPr/>
            </a:pPr>
            <a:r>
              <a:rPr lang="en-US" sz="800" dirty="0" smtClean="0">
                <a:solidFill>
                  <a:schemeClr val="bg1">
                    <a:lumMod val="50000"/>
                  </a:schemeClr>
                </a:solidFill>
                <a:latin typeface="Arial" panose="020B0604020202020204" pitchFamily="34" charset="0"/>
                <a:cs typeface="Arial" panose="020B0604020202020204" pitchFamily="34" charset="0"/>
              </a:rPr>
              <a:t>© 2019</a:t>
            </a:r>
            <a:r>
              <a:rPr lang="en-US" sz="800" baseline="0" dirty="0" smtClean="0">
                <a:solidFill>
                  <a:schemeClr val="bg1">
                    <a:lumMod val="50000"/>
                  </a:schemeClr>
                </a:solidFill>
                <a:latin typeface="Arial" panose="020B0604020202020204" pitchFamily="34" charset="0"/>
                <a:cs typeface="Arial" panose="020B0604020202020204" pitchFamily="34" charset="0"/>
              </a:rPr>
              <a:t> </a:t>
            </a:r>
            <a:r>
              <a:rPr lang="en-US" sz="800" dirty="0" smtClean="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a:t>
            </a:r>
            <a:r>
              <a:rPr lang="en-US" sz="800" baseline="0" dirty="0" smtClean="0">
                <a:solidFill>
                  <a:schemeClr val="bg1">
                    <a:lumMod val="50000"/>
                  </a:schemeClr>
                </a:solidFill>
                <a:latin typeface="Arial" panose="020B0604020202020204" pitchFamily="34" charset="0"/>
                <a:cs typeface="Arial" panose="020B0604020202020204" pitchFamily="34" charset="0"/>
              </a:rPr>
              <a:t> a publicly accessible website, </a:t>
            </a:r>
            <a:r>
              <a:rPr lang="en-US" sz="800" dirty="0" smtClean="0">
                <a:solidFill>
                  <a:schemeClr val="bg1">
                    <a:lumMod val="50000"/>
                  </a:schemeClr>
                </a:solidFill>
                <a:latin typeface="Arial" panose="020B0604020202020204" pitchFamily="34" charset="0"/>
                <a:cs typeface="Arial" panose="020B0604020202020204" pitchFamily="34" charset="0"/>
              </a:rPr>
              <a:t>in whole or in part.</a:t>
            </a:r>
            <a:endParaRPr lang="en-US" sz="800" dirty="0">
              <a:solidFill>
                <a:schemeClr val="bg1">
                  <a:lumMod val="50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4" r:id="rId3"/>
    <p:sldLayoutId id="2147483803" r:id="rId4"/>
    <p:sldLayoutId id="2147483802" r:id="rId5"/>
    <p:sldLayoutId id="2147483778" r:id="rId6"/>
    <p:sldLayoutId id="2147483806" r:id="rId7"/>
    <p:sldLayoutId id="2147483805" r:id="rId8"/>
    <p:sldLayoutId id="2147483807" r:id="rId9"/>
  </p:sldLayoutIdLst>
  <p:transition xmlns:p14="http://schemas.microsoft.com/office/powerpoint/2010/main" spd="med">
    <p:wipe dir="r"/>
  </p:transition>
  <p:timing>
    <p:tnLst>
      <p:par>
        <p:cTn xmlns:p14="http://schemas.microsoft.com/office/powerpoint/2010/main" id="1" dur="indefinite" restart="never" nodeType="tmRoot"/>
      </p:par>
    </p:tnLst>
  </p:timing>
  <p:hf sldNum="0" hdr="0" ft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ctr" rtl="0" eaLnBrk="1" fontAlgn="base" hangingPunct="1">
        <a:spcBef>
          <a:spcPct val="0"/>
        </a:spcBef>
        <a:spcAft>
          <a:spcPct val="0"/>
        </a:spcAft>
        <a:defRPr sz="2800" b="1">
          <a:solidFill>
            <a:schemeClr val="bg1"/>
          </a:solidFill>
          <a:latin typeface="Arial" charset="0"/>
        </a:defRPr>
      </a:lvl2pPr>
      <a:lvl3pPr algn="ctr" rtl="0" eaLnBrk="1" fontAlgn="base" hangingPunct="1">
        <a:spcBef>
          <a:spcPct val="0"/>
        </a:spcBef>
        <a:spcAft>
          <a:spcPct val="0"/>
        </a:spcAft>
        <a:defRPr sz="2800" b="1">
          <a:solidFill>
            <a:schemeClr val="bg1"/>
          </a:solidFill>
          <a:latin typeface="Arial" charset="0"/>
        </a:defRPr>
      </a:lvl3pPr>
      <a:lvl4pPr algn="ctr" rtl="0" eaLnBrk="1" fontAlgn="base" hangingPunct="1">
        <a:spcBef>
          <a:spcPct val="0"/>
        </a:spcBef>
        <a:spcAft>
          <a:spcPct val="0"/>
        </a:spcAft>
        <a:defRPr sz="2800" b="1">
          <a:solidFill>
            <a:schemeClr val="bg1"/>
          </a:solidFill>
          <a:latin typeface="Arial" charset="0"/>
        </a:defRPr>
      </a:lvl4pPr>
      <a:lvl5pPr algn="ctr" rtl="0" eaLnBrk="1" fontAlgn="base" hangingPunct="1">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a:solidFill>
                  <a:srgbClr val="9E0025"/>
                </a:solidFill>
                <a:latin typeface="+mn-lt"/>
                <a:ea typeface="+mn-ea"/>
                <a:cs typeface="+mn-cs"/>
              </a:rPr>
              <a:t>Chapter </a:t>
            </a:r>
            <a:r>
              <a:rPr lang="en-US" sz="3600" dirty="0" smtClean="0">
                <a:solidFill>
                  <a:srgbClr val="9E0025"/>
                </a:solidFill>
                <a:latin typeface="+mn-lt"/>
                <a:ea typeface="+mn-ea"/>
                <a:cs typeface="+mn-cs"/>
              </a:rPr>
              <a:t>11</a:t>
            </a:r>
            <a:r>
              <a:rPr lang="en-US" dirty="0" smtClean="0">
                <a:solidFill>
                  <a:srgbClr val="C00000"/>
                </a:solidFill>
              </a:rPr>
              <a:t/>
            </a:r>
            <a:br>
              <a:rPr lang="en-US" dirty="0" smtClean="0">
                <a:solidFill>
                  <a:srgbClr val="C00000"/>
                </a:solidFill>
              </a:rPr>
            </a:br>
            <a:r>
              <a:rPr lang="en-US" sz="1600" dirty="0" smtClean="0"/>
              <a:t/>
            </a:r>
            <a:br>
              <a:rPr lang="en-US" sz="1600" dirty="0" smtClean="0"/>
            </a:br>
            <a:r>
              <a:rPr lang="en-US" b="0" dirty="0" smtClean="0"/>
              <a:t>Building Customer Relationships Through Effective Marketing</a:t>
            </a:r>
            <a:endParaRPr lang="en-US" b="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Utility: </a:t>
            </a:r>
            <a:br>
              <a:rPr lang="en-US" dirty="0" smtClean="0"/>
            </a:br>
            <a:r>
              <a:rPr lang="en-US" dirty="0" smtClean="0"/>
              <a:t>The Value Added by Marketing</a:t>
            </a:r>
            <a:endParaRPr lang="en-US" sz="2400" dirty="0" smtClean="0"/>
          </a:p>
        </p:txBody>
      </p:sp>
      <p:sp>
        <p:nvSpPr>
          <p:cNvPr id="2" name="Text Placeholder 1"/>
          <p:cNvSpPr>
            <a:spLocks noGrp="1"/>
          </p:cNvSpPr>
          <p:nvPr>
            <p:ph type="body" sz="quarter" idx="10"/>
          </p:nvPr>
        </p:nvSpPr>
        <p:spPr/>
        <p:txBody>
          <a:bodyPr/>
          <a:lstStyle/>
          <a:p>
            <a:r>
              <a:rPr lang="en-US" sz="2400" b="1" dirty="0">
                <a:solidFill>
                  <a:srgbClr val="0D9CAC"/>
                </a:solidFill>
              </a:rPr>
              <a:t>Utility</a:t>
            </a:r>
            <a:r>
              <a:rPr lang="en-US" sz="2400" dirty="0" smtClean="0"/>
              <a:t> – the ability of a good or service to satisfy a human need</a:t>
            </a:r>
          </a:p>
          <a:p>
            <a:r>
              <a:rPr lang="en-US" sz="2400" dirty="0" smtClean="0">
                <a:ea typeface="+mn-ea"/>
                <a:cs typeface="+mn-cs"/>
              </a:rPr>
              <a:t>There are four kinds of utility.</a:t>
            </a:r>
          </a:p>
          <a:p>
            <a:pPr marL="801688" lvl="1" indent="-344488">
              <a:buNone/>
              <a:tabLst>
                <a:tab pos="801688" algn="l"/>
              </a:tabLst>
            </a:pPr>
            <a:r>
              <a:rPr lang="en-US" sz="2000" dirty="0" smtClean="0">
                <a:solidFill>
                  <a:srgbClr val="133676"/>
                </a:solidFill>
                <a:ea typeface="+mn-ea"/>
                <a:cs typeface="+mn-cs"/>
              </a:rPr>
              <a:t>1.	</a:t>
            </a:r>
            <a:r>
              <a:rPr lang="en-US" sz="2000" b="1" dirty="0">
                <a:solidFill>
                  <a:srgbClr val="0D9CAC"/>
                </a:solidFill>
                <a:ea typeface="+mn-ea"/>
                <a:cs typeface="+mn-cs"/>
              </a:rPr>
              <a:t>Form utility </a:t>
            </a:r>
            <a:r>
              <a:rPr lang="en-US" sz="2000" dirty="0" smtClean="0">
                <a:ea typeface="+mn-ea"/>
                <a:cs typeface="+mn-cs"/>
              </a:rPr>
              <a:t>– utility created by converting production inputs into finished products</a:t>
            </a:r>
          </a:p>
          <a:p>
            <a:pPr marL="801688" lvl="1" indent="-344488">
              <a:buNone/>
              <a:tabLst>
                <a:tab pos="801688" algn="l"/>
              </a:tabLst>
            </a:pPr>
            <a:r>
              <a:rPr lang="en-US" sz="2000" dirty="0" smtClean="0">
                <a:solidFill>
                  <a:srgbClr val="133676"/>
                </a:solidFill>
                <a:ea typeface="+mn-ea"/>
                <a:cs typeface="+mn-cs"/>
              </a:rPr>
              <a:t>2.	</a:t>
            </a:r>
            <a:r>
              <a:rPr lang="en-US" sz="2000" b="1" dirty="0">
                <a:solidFill>
                  <a:srgbClr val="0D9CAC"/>
                </a:solidFill>
                <a:ea typeface="+mn-ea"/>
                <a:cs typeface="+mn-cs"/>
              </a:rPr>
              <a:t>Place utility </a:t>
            </a:r>
            <a:r>
              <a:rPr lang="en-US" sz="2000" dirty="0" smtClean="0">
                <a:ea typeface="+mn-ea"/>
                <a:cs typeface="+mn-cs"/>
              </a:rPr>
              <a:t>– utility created by making a product available at a location where customers wish to purchase it</a:t>
            </a:r>
          </a:p>
          <a:p>
            <a:pPr lvl="2"/>
            <a:r>
              <a:rPr lang="en-US" sz="1800" spc="-30" dirty="0" smtClean="0">
                <a:ea typeface="+mn-ea"/>
                <a:cs typeface="+mn-cs"/>
              </a:rPr>
              <a:t>Example: A pair of shoes shipped from a factory to a department store</a:t>
            </a:r>
          </a:p>
          <a:p>
            <a:pPr marL="801688" lvl="1" indent="-344488">
              <a:buNone/>
            </a:pPr>
            <a:r>
              <a:rPr lang="en-US" sz="2000" dirty="0" smtClean="0">
                <a:solidFill>
                  <a:srgbClr val="133676"/>
                </a:solidFill>
                <a:ea typeface="+mn-ea"/>
                <a:cs typeface="+mn-cs"/>
              </a:rPr>
              <a:t>3.	</a:t>
            </a:r>
            <a:r>
              <a:rPr lang="en-US" sz="2000" b="1" dirty="0">
                <a:solidFill>
                  <a:srgbClr val="0D9CAC"/>
                </a:solidFill>
                <a:ea typeface="+mn-ea"/>
                <a:cs typeface="+mn-cs"/>
              </a:rPr>
              <a:t>Time utility </a:t>
            </a:r>
            <a:r>
              <a:rPr lang="en-US" sz="2000" dirty="0" smtClean="0">
                <a:ea typeface="+mn-ea"/>
                <a:cs typeface="+mn-cs"/>
              </a:rPr>
              <a:t>– utility created by making a product available when customers wish to purchase it</a:t>
            </a:r>
          </a:p>
          <a:p>
            <a:pPr lvl="2"/>
            <a:r>
              <a:rPr lang="en-US" sz="1800" dirty="0" smtClean="0">
                <a:ea typeface="+mn-ea"/>
                <a:cs typeface="+mn-cs"/>
              </a:rPr>
              <a:t>Example: Halloween costumes that are manufactured in April but not displayed until September, when consumers start buying them</a:t>
            </a:r>
          </a:p>
          <a:p>
            <a:pPr marL="801688" lvl="1" indent="-344488">
              <a:buNone/>
            </a:pPr>
            <a:r>
              <a:rPr lang="en-US" sz="2000" dirty="0" smtClean="0">
                <a:solidFill>
                  <a:srgbClr val="133676"/>
                </a:solidFill>
                <a:ea typeface="+mn-ea"/>
                <a:cs typeface="+mn-cs"/>
              </a:rPr>
              <a:t>4.	</a:t>
            </a:r>
            <a:r>
              <a:rPr lang="en-US" sz="2000" b="1" dirty="0">
                <a:solidFill>
                  <a:srgbClr val="0D9CAC"/>
                </a:solidFill>
                <a:ea typeface="+mn-ea"/>
                <a:cs typeface="+mn-cs"/>
              </a:rPr>
              <a:t>Possession utility </a:t>
            </a:r>
            <a:r>
              <a:rPr lang="en-US" sz="2000" dirty="0" smtClean="0">
                <a:ea typeface="+mn-ea"/>
                <a:cs typeface="+mn-cs"/>
              </a:rPr>
              <a:t>– utility created by transferring title (or ownership) of a product to a buyer</a:t>
            </a:r>
            <a:endParaRPr lang="en-US" sz="2000" dirty="0">
              <a:ea typeface="+mn-ea"/>
              <a:cs typeface="+mn-cs"/>
            </a:endParaRPr>
          </a:p>
        </p:txBody>
      </p:sp>
    </p:spTree>
    <p:extLst>
      <p:ext uri="{BB962C8B-B14F-4D97-AF65-F5344CB8AC3E}">
        <p14:creationId xmlns:p14="http://schemas.microsoft.com/office/powerpoint/2010/main" val="3818007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smtClean="0">
                <a:solidFill>
                  <a:srgbClr val="888FB8"/>
                </a:solidFill>
              </a:rPr>
              <a:t>FIGURE 11-1</a:t>
            </a:r>
            <a:r>
              <a:rPr lang="en-US" sz="1800" dirty="0" smtClean="0"/>
              <a:t>	Types of Utility</a:t>
            </a:r>
            <a:endParaRPr lang="en-US" sz="1400" dirty="0"/>
          </a:p>
        </p:txBody>
      </p:sp>
      <p:pic>
        <p:nvPicPr>
          <p:cNvPr id="2" name="Picture 1" descr="The four types of utility are illustrated. Above the illustration, the following text is shown: &quot;Form utility is created by the production process, but marketing creates place, time, and possession utility.&quot;&#10;&#10;There are three columns in the illustration. Above the first column, the following need is stated: &quot;Wanted: One pair of size 8 shoes in Duluth, immediately. Will pay $50.&quot; Below this, each type of utility is listed in four vertically stacked rectangles. The second column has the heading &quot;CAN SATISFY THE NEED WITH:&quot; and the third column has the heading &quot;BUT CANNOT SATISFY THE NEED WITH:&quot;&#10;&#10;The first rectangle in the first column is labeled &quot;Form utility.&quot; An arrow pointing to the right extends from the right side of the rectangle to the second column. Form utility can satisfy the need with &quot;Size 8 shoes,&quot; but cannot satisfy the need with &quot;Size 10 shoes.&quot;&#10;&#10;The second rectangle in the first column is labeled &quot;Place utility.&quot; An arrow pointing to the right extends from the right side of the rectangle to the second column. Place utility can satisfy the need with &quot;Size 8 shoes in Duluth,&quot; but cannot satisfy the need with &quot;Size 8 shoes in Los Angeles.&quot;&#10;&#10;The third rectangle in the first column is labeled &quot;Time utility.&quot; An arrow pointing to the right extends from the right side of the rectangle to the second column. Time utility can satisfy the need with &quot;Size 8 shoes in Duluth available now,&quot; but cannot satisfy the need with &quot;Size 8 shoes in Duluth available next month.&quot;&#10;&#10;The fourth rectangle in the first column is labeled &quot;Possession utility.&quot; An arrow pointing to the right extends from the right side of the rectangle to the second column. Possession utility can satisfy the need with &quot;Size 8 shoes in Duluth available now for $50,&quot; but cannot satisfy the need with &quot;Size 8 shoes in Duluth available now for $80.&quot;" title="Figure 11-1 - Types of Utility"/>
          <p:cNvPicPr>
            <a:picLocks noChangeAspect="1"/>
          </p:cNvPicPr>
          <p:nvPr/>
        </p:nvPicPr>
        <p:blipFill>
          <a:blip r:embed="rId2"/>
          <a:stretch>
            <a:fillRect/>
          </a:stretch>
        </p:blipFill>
        <p:spPr>
          <a:xfrm>
            <a:off x="457200" y="1371600"/>
            <a:ext cx="8229600" cy="4876800"/>
          </a:xfrm>
          <a:prstGeom prst="rect">
            <a:avLst/>
          </a:prstGeom>
        </p:spPr>
      </p:pic>
    </p:spTree>
    <p:extLst>
      <p:ext uri="{BB962C8B-B14F-4D97-AF65-F5344CB8AC3E}">
        <p14:creationId xmlns:p14="http://schemas.microsoft.com/office/powerpoint/2010/main" val="1708094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Markets and Their Classification </a:t>
            </a:r>
            <a:endParaRPr lang="en-US" sz="900" dirty="0" smtClean="0"/>
          </a:p>
        </p:txBody>
      </p:sp>
      <p:sp>
        <p:nvSpPr>
          <p:cNvPr id="5" name="Rectangle 6"/>
          <p:cNvSpPr txBox="1">
            <a:spLocks noChangeArrowheads="1"/>
          </p:cNvSpPr>
          <p:nvPr/>
        </p:nvSpPr>
        <p:spPr>
          <a:xfrm>
            <a:off x="381000" y="1295400"/>
            <a:ext cx="8305800" cy="4953000"/>
          </a:xfrm>
          <a:prstGeom prst="rect">
            <a:avLst/>
          </a:prstGeom>
        </p:spPr>
        <p:txBody>
          <a:bodyPr/>
          <a:lst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400" b="1" dirty="0" smtClean="0">
                <a:solidFill>
                  <a:srgbClr val="0D9CAC"/>
                </a:solidFill>
              </a:rPr>
              <a:t>Market: </a:t>
            </a:r>
            <a:r>
              <a:rPr lang="en-US" sz="2400" dirty="0" smtClean="0"/>
              <a:t>A group of individuals or organizations, or both, that need products in a given category and that have the </a:t>
            </a:r>
            <a:r>
              <a:rPr lang="en-US" sz="2400" dirty="0" smtClean="0">
                <a:solidFill>
                  <a:srgbClr val="008000"/>
                </a:solidFill>
              </a:rPr>
              <a:t>ability</a:t>
            </a:r>
            <a:r>
              <a:rPr lang="en-US" sz="2400" dirty="0" smtClean="0"/>
              <a:t>, </a:t>
            </a:r>
            <a:r>
              <a:rPr lang="en-US" sz="2400" dirty="0" smtClean="0">
                <a:solidFill>
                  <a:srgbClr val="008000"/>
                </a:solidFill>
              </a:rPr>
              <a:t>willingness</a:t>
            </a:r>
            <a:r>
              <a:rPr lang="en-US" sz="2400" dirty="0" smtClean="0"/>
              <a:t>, and </a:t>
            </a:r>
            <a:r>
              <a:rPr lang="en-US" sz="2400" dirty="0" smtClean="0">
                <a:solidFill>
                  <a:srgbClr val="008000"/>
                </a:solidFill>
              </a:rPr>
              <a:t>authority</a:t>
            </a:r>
            <a:r>
              <a:rPr lang="en-US" sz="2400" dirty="0" smtClean="0"/>
              <a:t> to purchase such products</a:t>
            </a:r>
          </a:p>
          <a:p>
            <a:r>
              <a:rPr lang="en-US" sz="2400" dirty="0" smtClean="0">
                <a:solidFill>
                  <a:srgbClr val="FF0000"/>
                </a:solidFill>
              </a:rPr>
              <a:t>Consumer markets: </a:t>
            </a:r>
          </a:p>
          <a:p>
            <a:pPr lvl="1"/>
            <a:r>
              <a:rPr lang="en-US" sz="2400" dirty="0" smtClean="0"/>
              <a:t>Purchasers and/or households members who intend to consume or benefit from the purchased products and who do not buy products to make a profit</a:t>
            </a:r>
          </a:p>
          <a:p>
            <a:r>
              <a:rPr lang="en-US" sz="2400" dirty="0" smtClean="0">
                <a:solidFill>
                  <a:srgbClr val="FF0000"/>
                </a:solidFill>
              </a:rPr>
              <a:t>Business-to-business (industrial) markets: </a:t>
            </a:r>
          </a:p>
          <a:p>
            <a:pPr lvl="1"/>
            <a:r>
              <a:rPr lang="en-US" sz="2400" dirty="0" smtClean="0"/>
              <a:t>Producer, reseller, governmental, and institutional customers that purchase specific kinds of products for use in making other products for resale or for day-to-day operations</a:t>
            </a:r>
            <a:endParaRPr lang="en-US" sz="2400" dirty="0" smtClean="0"/>
          </a:p>
        </p:txBody>
      </p:sp>
    </p:spTree>
    <p:extLst>
      <p:ext uri="{BB962C8B-B14F-4D97-AF65-F5344CB8AC3E}">
        <p14:creationId xmlns:p14="http://schemas.microsoft.com/office/powerpoint/2010/main" val="168905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Developing Marketing Strategies</a:t>
            </a:r>
            <a:endParaRPr lang="en-US" sz="1200" dirty="0" smtClean="0"/>
          </a:p>
        </p:txBody>
      </p:sp>
      <p:sp>
        <p:nvSpPr>
          <p:cNvPr id="2" name="Text Placeholder 1"/>
          <p:cNvSpPr>
            <a:spLocks noGrp="1"/>
          </p:cNvSpPr>
          <p:nvPr>
            <p:ph type="body" sz="quarter" idx="10"/>
          </p:nvPr>
        </p:nvSpPr>
        <p:spPr>
          <a:xfrm>
            <a:off x="228600" y="1371600"/>
            <a:ext cx="5029200" cy="5029200"/>
          </a:xfrm>
        </p:spPr>
        <p:txBody>
          <a:bodyPr/>
          <a:lstStyle/>
          <a:p>
            <a:r>
              <a:rPr lang="en-US" sz="2000" b="1" dirty="0" smtClean="0">
                <a:solidFill>
                  <a:srgbClr val="0D9CAC"/>
                </a:solidFill>
              </a:rPr>
              <a:t>Marketing strategy </a:t>
            </a:r>
            <a:r>
              <a:rPr lang="en-US" sz="2000" dirty="0" smtClean="0"/>
              <a:t>– a plan that will enable an organization to make the best use of its resources and advantages to meet its objectives</a:t>
            </a:r>
          </a:p>
          <a:p>
            <a:pPr lvl="1"/>
            <a:r>
              <a:rPr lang="en-US" sz="2000" dirty="0" smtClean="0">
                <a:ea typeface="+mn-ea"/>
                <a:cs typeface="+mn-cs"/>
              </a:rPr>
              <a:t>Consists of:</a:t>
            </a:r>
          </a:p>
          <a:p>
            <a:pPr marL="1371600" lvl="2" indent="-457200">
              <a:buFont typeface="+mj-lt"/>
              <a:buAutoNum type="arabicPeriod"/>
            </a:pPr>
            <a:r>
              <a:rPr lang="en-US" dirty="0" smtClean="0">
                <a:ea typeface="+mn-ea"/>
                <a:cs typeface="+mn-cs"/>
              </a:rPr>
              <a:t>The selection and analysis of a target market</a:t>
            </a:r>
          </a:p>
          <a:p>
            <a:pPr marL="1371600" lvl="2" indent="-457200">
              <a:buFont typeface="+mj-lt"/>
              <a:buAutoNum type="arabicPeriod"/>
            </a:pPr>
            <a:r>
              <a:rPr lang="en-US" dirty="0" smtClean="0">
                <a:ea typeface="+mn-ea"/>
                <a:cs typeface="+mn-cs"/>
              </a:rPr>
              <a:t>The creation and maintenance of an appropriate </a:t>
            </a:r>
            <a:r>
              <a:rPr lang="en-US" b="1" dirty="0">
                <a:solidFill>
                  <a:srgbClr val="0D9CAC"/>
                </a:solidFill>
                <a:ea typeface="+mn-ea"/>
                <a:cs typeface="+mn-cs"/>
              </a:rPr>
              <a:t>marketing mix</a:t>
            </a:r>
            <a:r>
              <a:rPr lang="en-US" dirty="0" smtClean="0">
                <a:ea typeface="+mn-ea"/>
                <a:cs typeface="+mn-cs"/>
              </a:rPr>
              <a:t>—a combination of product, price, distribution, and promotion developed to satisfy a particular target market</a:t>
            </a:r>
            <a:endParaRPr lang="en-US" dirty="0">
              <a:ea typeface="+mn-ea"/>
              <a:cs typeface="+mn-cs"/>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47800"/>
            <a:ext cx="3124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332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Target Market Selection </a:t>
            </a:r>
            <a:br>
              <a:rPr lang="en-US" sz="3600" dirty="0" smtClean="0"/>
            </a:br>
            <a:r>
              <a:rPr lang="en-US" sz="3600" dirty="0" smtClean="0"/>
              <a:t>and </a:t>
            </a:r>
            <a:r>
              <a:rPr lang="en-US" sz="3600" dirty="0" smtClean="0"/>
              <a:t>Evaluation</a:t>
            </a:r>
            <a:endParaRPr lang="en-US" sz="500" dirty="0" smtClean="0"/>
          </a:p>
        </p:txBody>
      </p:sp>
      <p:sp>
        <p:nvSpPr>
          <p:cNvPr id="6" name="Rectangle 9"/>
          <p:cNvSpPr txBox="1">
            <a:spLocks noChangeArrowheads="1"/>
          </p:cNvSpPr>
          <p:nvPr/>
        </p:nvSpPr>
        <p:spPr>
          <a:xfrm>
            <a:off x="609600" y="1295400"/>
            <a:ext cx="8077200" cy="4800600"/>
          </a:xfrm>
          <a:prstGeom prst="rect">
            <a:avLst/>
          </a:prstGeom>
        </p:spPr>
        <p:txBody>
          <a:bodyPr/>
          <a:lst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b="1" smtClean="0">
                <a:solidFill>
                  <a:srgbClr val="FF0000"/>
                </a:solidFill>
              </a:rPr>
              <a:t>Target market</a:t>
            </a:r>
          </a:p>
          <a:p>
            <a:pPr lvl="1"/>
            <a:r>
              <a:rPr lang="en-US" sz="2400" smtClean="0"/>
              <a:t>A group of individuals, organizations, or both, for which a firm develops and maintains a marketing mix suitable for the specific needs and preferences of that group</a:t>
            </a:r>
          </a:p>
          <a:p>
            <a:r>
              <a:rPr lang="en-US" smtClean="0">
                <a:solidFill>
                  <a:srgbClr val="0000FF"/>
                </a:solidFill>
              </a:rPr>
              <a:t>Market segment </a:t>
            </a:r>
            <a:r>
              <a:rPr lang="en-US" smtClean="0"/>
              <a:t> </a:t>
            </a:r>
          </a:p>
          <a:p>
            <a:pPr lvl="1"/>
            <a:r>
              <a:rPr lang="en-US" sz="2400" smtClean="0"/>
              <a:t>A group of individuals or organizations within a market that share one or more common characteristics</a:t>
            </a:r>
          </a:p>
          <a:p>
            <a:r>
              <a:rPr lang="en-US" smtClean="0">
                <a:solidFill>
                  <a:srgbClr val="0000FF"/>
                </a:solidFill>
              </a:rPr>
              <a:t>Market segmentation</a:t>
            </a:r>
          </a:p>
          <a:p>
            <a:pPr lvl="1"/>
            <a:r>
              <a:rPr lang="en-US" sz="2400" smtClean="0"/>
              <a:t>The process of dividing a market into segments and directing a marketing mix at a particular segment or segments rather than at the total market</a:t>
            </a:r>
            <a:endParaRPr lang="en-US" sz="2400" dirty="0" smtClean="0"/>
          </a:p>
        </p:txBody>
      </p:sp>
    </p:spTree>
    <p:extLst>
      <p:ext uri="{BB962C8B-B14F-4D97-AF65-F5344CB8AC3E}">
        <p14:creationId xmlns:p14="http://schemas.microsoft.com/office/powerpoint/2010/main" val="2664761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A Well-Chosen Market</a:t>
            </a:r>
            <a:endParaRPr lang="en-US" sz="500" dirty="0" smtClean="0"/>
          </a:p>
        </p:txBody>
      </p:sp>
      <p:sp>
        <p:nvSpPr>
          <p:cNvPr id="4" name="Rectangle 8"/>
          <p:cNvSpPr txBox="1">
            <a:spLocks noChangeArrowheads="1"/>
          </p:cNvSpPr>
          <p:nvPr/>
        </p:nvSpPr>
        <p:spPr bwMode="auto">
          <a:xfrm>
            <a:off x="304800" y="1143000"/>
            <a:ext cx="8032750" cy="4938713"/>
          </a:xfrm>
          <a:prstGeom prst="rect">
            <a:avLst/>
          </a:prstGeom>
          <a:noFill/>
          <a:ln w="9525">
            <a:noFill/>
            <a:miter lim="800000"/>
            <a:headEnd/>
            <a:tailEnd/>
          </a:ln>
        </p:spPr>
        <p:txBody>
          <a:bodyPr/>
          <a:lstStyle/>
          <a:p>
            <a:pPr eaLnBrk="0" hangingPunct="0">
              <a:spcBef>
                <a:spcPct val="20000"/>
              </a:spcBef>
              <a:defRPr/>
            </a:pPr>
            <a:endParaRPr lang="en-US" sz="800" b="1" i="1" kern="0" dirty="0">
              <a:solidFill>
                <a:srgbClr val="000000"/>
              </a:solidFill>
              <a:latin typeface="+mn-lt"/>
              <a:ea typeface="+mn-ea"/>
              <a:cs typeface="ＭＳ Ｐゴシック"/>
            </a:endParaRPr>
          </a:p>
          <a:p>
            <a:pPr marL="854075" lvl="1" indent="-396875" eaLnBrk="0" hangingPunct="0">
              <a:spcBef>
                <a:spcPct val="20000"/>
              </a:spcBef>
              <a:spcAft>
                <a:spcPct val="30000"/>
              </a:spcAft>
              <a:buFont typeface="Wingdings" pitchFamily="2" charset="2"/>
              <a:buChar char="Ü"/>
              <a:defRPr/>
            </a:pPr>
            <a:r>
              <a:rPr lang="en-US" sz="4000" kern="0" dirty="0">
                <a:solidFill>
                  <a:srgbClr val="000000"/>
                </a:solidFill>
                <a:latin typeface="+mn-lt"/>
                <a:ea typeface="+mn-ea"/>
                <a:cs typeface="ＭＳ Ｐゴシック"/>
              </a:rPr>
              <a:t>Size: </a:t>
            </a:r>
            <a:r>
              <a:rPr lang="en-US" sz="2000" kern="0" dirty="0">
                <a:solidFill>
                  <a:srgbClr val="000000"/>
                </a:solidFill>
                <a:latin typeface="+mn-lt"/>
                <a:ea typeface="+mn-ea"/>
                <a:cs typeface="ＭＳ Ｐゴシック"/>
              </a:rPr>
              <a:t>There must be enough people in your target group to support a business</a:t>
            </a:r>
          </a:p>
          <a:p>
            <a:pPr marL="854075" lvl="1" indent="-396875" eaLnBrk="0" hangingPunct="0">
              <a:spcBef>
                <a:spcPct val="20000"/>
              </a:spcBef>
              <a:spcAft>
                <a:spcPct val="30000"/>
              </a:spcAft>
              <a:buFont typeface="Wingdings" pitchFamily="2" charset="2"/>
              <a:buChar char="Ü"/>
              <a:defRPr/>
            </a:pPr>
            <a:r>
              <a:rPr lang="en-US" sz="4000" kern="0" dirty="0">
                <a:solidFill>
                  <a:srgbClr val="000000"/>
                </a:solidFill>
                <a:latin typeface="+mn-lt"/>
                <a:ea typeface="+mn-ea"/>
                <a:cs typeface="ＭＳ Ｐゴシック"/>
              </a:rPr>
              <a:t>Profitability: </a:t>
            </a:r>
            <a:r>
              <a:rPr lang="en-US" sz="2000" kern="0" dirty="0">
                <a:solidFill>
                  <a:srgbClr val="000000"/>
                </a:solidFill>
                <a:latin typeface="+mn-lt"/>
                <a:ea typeface="+mn-ea"/>
                <a:cs typeface="ＭＳ Ｐゴシック"/>
              </a:rPr>
              <a:t>The people must be willing and able spend more than the cost of producing and marketing the product</a:t>
            </a:r>
          </a:p>
          <a:p>
            <a:pPr marL="854075" lvl="1" indent="-396875" eaLnBrk="0" hangingPunct="0">
              <a:spcBef>
                <a:spcPct val="20000"/>
              </a:spcBef>
              <a:spcAft>
                <a:spcPct val="30000"/>
              </a:spcAft>
              <a:buFont typeface="Wingdings" pitchFamily="2" charset="2"/>
              <a:buChar char="Ü"/>
              <a:defRPr/>
            </a:pPr>
            <a:r>
              <a:rPr lang="en-US" sz="4000" kern="0" dirty="0">
                <a:solidFill>
                  <a:srgbClr val="000000"/>
                </a:solidFill>
                <a:latin typeface="+mn-lt"/>
                <a:ea typeface="+mn-ea"/>
                <a:cs typeface="ＭＳ Ｐゴシック"/>
              </a:rPr>
              <a:t>Accessibility: </a:t>
            </a:r>
            <a:r>
              <a:rPr lang="en-US" sz="2000" kern="0" dirty="0">
                <a:solidFill>
                  <a:srgbClr val="000000"/>
                </a:solidFill>
                <a:latin typeface="+mn-lt"/>
                <a:ea typeface="+mn-ea"/>
                <a:cs typeface="ＭＳ Ｐゴシック"/>
              </a:rPr>
              <a:t>Your target must be reachable through channels that your business can afford</a:t>
            </a:r>
          </a:p>
          <a:p>
            <a:pPr marL="854075" lvl="1" indent="-396875" eaLnBrk="0" hangingPunct="0">
              <a:spcBef>
                <a:spcPct val="20000"/>
              </a:spcBef>
              <a:spcAft>
                <a:spcPct val="30000"/>
              </a:spcAft>
              <a:buFont typeface="Wingdings" pitchFamily="2" charset="2"/>
              <a:buChar char="Ü"/>
              <a:defRPr/>
            </a:pPr>
            <a:r>
              <a:rPr lang="en-US" sz="4000" kern="0" dirty="0">
                <a:solidFill>
                  <a:srgbClr val="000000"/>
                </a:solidFill>
                <a:latin typeface="+mn-lt"/>
                <a:ea typeface="+mn-ea"/>
                <a:cs typeface="ＭＳ Ｐゴシック"/>
              </a:rPr>
              <a:t>Limited Competition: </a:t>
            </a:r>
            <a:r>
              <a:rPr lang="en-US" sz="2000" kern="0" dirty="0">
                <a:solidFill>
                  <a:srgbClr val="000000"/>
                </a:solidFill>
                <a:latin typeface="+mn-lt"/>
                <a:ea typeface="+mn-ea"/>
                <a:cs typeface="ＭＳ Ｐゴシック"/>
              </a:rPr>
              <a:t>Look for markets with limited competition; a crowded market is tough to crack</a:t>
            </a:r>
          </a:p>
        </p:txBody>
      </p:sp>
    </p:spTree>
    <p:extLst>
      <p:ext uri="{BB962C8B-B14F-4D97-AF65-F5344CB8AC3E}">
        <p14:creationId xmlns:p14="http://schemas.microsoft.com/office/powerpoint/2010/main" val="548146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smtClean="0">
                <a:solidFill>
                  <a:srgbClr val="888FB8"/>
                </a:solidFill>
              </a:rPr>
              <a:t>TABLE 11-3</a:t>
            </a:r>
            <a:r>
              <a:rPr lang="en-US" sz="1800" dirty="0" smtClean="0"/>
              <a:t>	Common Bases of Market Segmentation</a:t>
            </a:r>
            <a:endParaRPr lang="en-US" sz="1100" dirty="0"/>
          </a:p>
        </p:txBody>
      </p:sp>
      <p:graphicFrame>
        <p:nvGraphicFramePr>
          <p:cNvPr id="6" name="Table 5" descr="A table lists common bases of market segmentation for demographic, psychographic, geographic, and behavioristic purposes." title="Table 11-3 - Common Bases of Market Segmentation"/>
          <p:cNvGraphicFramePr>
            <a:graphicFrameLocks noGrp="1"/>
          </p:cNvGraphicFramePr>
          <p:nvPr>
            <p:extLst>
              <p:ext uri="{D42A27DB-BD31-4B8C-83A1-F6EECF244321}">
                <p14:modId xmlns:p14="http://schemas.microsoft.com/office/powerpoint/2010/main" val="2874235278"/>
              </p:ext>
            </p:extLst>
          </p:nvPr>
        </p:nvGraphicFramePr>
        <p:xfrm>
          <a:off x="351577" y="1600200"/>
          <a:ext cx="8352968" cy="4508268"/>
        </p:xfrm>
        <a:graphic>
          <a:graphicData uri="http://schemas.openxmlformats.org/drawingml/2006/table">
            <a:tbl>
              <a:tblPr firstRow="1" bandRow="1">
                <a:tableStyleId>{5940675A-B579-460E-94D1-54222C63F5DA}</a:tableStyleId>
              </a:tblPr>
              <a:tblGrid>
                <a:gridCol w="1392161">
                  <a:extLst>
                    <a:ext uri="{9D8B030D-6E8A-4147-A177-3AD203B41FA5}">
                      <a16:colId xmlns="" xmlns:a16="http://schemas.microsoft.com/office/drawing/2014/main" val="20000"/>
                    </a:ext>
                  </a:extLst>
                </a:gridCol>
                <a:gridCol w="278433"/>
                <a:gridCol w="417648"/>
                <a:gridCol w="696081"/>
                <a:gridCol w="556864"/>
                <a:gridCol w="835297"/>
                <a:gridCol w="835297"/>
                <a:gridCol w="556864"/>
                <a:gridCol w="696081"/>
                <a:gridCol w="417648"/>
                <a:gridCol w="278433"/>
                <a:gridCol w="1392161"/>
              </a:tblGrid>
              <a:tr h="372687">
                <a:tc gridSpan="12">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Demographic</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72687">
                <a:tc>
                  <a:txBody>
                    <a:bodyPr/>
                    <a:lstStyle/>
                    <a:p>
                      <a:pPr marL="287338" indent="-287338">
                        <a:buFont typeface="+mj-lt"/>
                        <a:buNone/>
                        <a:tabLst>
                          <a:tab pos="400050" algn="l"/>
                        </a:tabLst>
                      </a:pPr>
                      <a:r>
                        <a:rPr lang="en-US" sz="1800" b="0" i="0" dirty="0" smtClean="0">
                          <a:latin typeface="Arial" panose="020B0604020202020204" pitchFamily="34" charset="0"/>
                          <a:cs typeface="Arial" panose="020B0604020202020204" pitchFamily="34" charset="0"/>
                        </a:rPr>
                        <a:t>Age</a:t>
                      </a:r>
                      <a:endParaRPr lang="en-US" sz="1800" b="0" i="0" dirty="0">
                        <a:latin typeface="Arial" panose="020B0604020202020204" pitchFamily="34" charset="0"/>
                        <a:cs typeface="Arial" panose="020B0604020202020204" pitchFamily="34" charset="0"/>
                      </a:endParaRPr>
                    </a:p>
                  </a:txBody>
                  <a:tcPr anchor="ctr">
                    <a:solidFill>
                      <a:srgbClr val="DCEBE9"/>
                    </a:solidFill>
                  </a:tcPr>
                </a:tc>
                <a:tc gridSpan="3">
                  <a:txBody>
                    <a:bodyPr/>
                    <a:lstStyle/>
                    <a:p>
                      <a:pPr marL="287338" indent="-287338">
                        <a:buFont typeface="+mj-lt"/>
                        <a:buNone/>
                        <a:tabLst>
                          <a:tab pos="400050" algn="l"/>
                        </a:tabLst>
                      </a:pPr>
                      <a:r>
                        <a:rPr lang="en-US" sz="1800" b="0" i="0" dirty="0" smtClean="0">
                          <a:latin typeface="Arial" panose="020B0604020202020204" pitchFamily="34" charset="0"/>
                          <a:cs typeface="Arial" panose="020B0604020202020204" pitchFamily="34" charset="0"/>
                        </a:rPr>
                        <a:t>Gender</a:t>
                      </a:r>
                      <a:endParaRPr lang="en-US" sz="1800" b="0" i="0" dirty="0">
                        <a:latin typeface="Arial" panose="020B0604020202020204" pitchFamily="34" charset="0"/>
                        <a:cs typeface="Arial" panose="020B0604020202020204" pitchFamily="34" charset="0"/>
                      </a:endParaRPr>
                    </a:p>
                  </a:txBody>
                  <a:tcPr anchor="ctr">
                    <a:solidFill>
                      <a:srgbClr val="DCEBE9"/>
                    </a:solidFill>
                  </a:tcPr>
                </a:tc>
                <a:tc hMerge="1">
                  <a:txBody>
                    <a:bodyPr/>
                    <a:lstStyle/>
                    <a:p>
                      <a:endParaRPr lang="en-US"/>
                    </a:p>
                  </a:txBody>
                  <a:tcPr/>
                </a:tc>
                <a:tc hMerge="1">
                  <a:txBody>
                    <a:bodyPr/>
                    <a:lstStyle/>
                    <a:p>
                      <a:endParaRPr lang="en-US"/>
                    </a:p>
                  </a:txBody>
                  <a:tcPr/>
                </a:tc>
                <a:tc gridSpan="2">
                  <a:txBody>
                    <a:bodyPr/>
                    <a:lstStyle/>
                    <a:p>
                      <a:pPr marL="287338" indent="-287338">
                        <a:buFont typeface="+mj-lt"/>
                        <a:buNone/>
                        <a:tabLst>
                          <a:tab pos="400050" algn="l"/>
                        </a:tabLst>
                      </a:pPr>
                      <a:r>
                        <a:rPr lang="en-US" sz="1800" b="0" i="0" dirty="0" smtClean="0">
                          <a:latin typeface="Arial" panose="020B0604020202020204" pitchFamily="34" charset="0"/>
                          <a:cs typeface="Arial" panose="020B0604020202020204" pitchFamily="34" charset="0"/>
                        </a:rPr>
                        <a:t>Race</a:t>
                      </a:r>
                      <a:endParaRPr lang="en-US" sz="1800" b="0" i="0" dirty="0">
                        <a:latin typeface="Arial" panose="020B0604020202020204" pitchFamily="34" charset="0"/>
                        <a:cs typeface="Arial" panose="020B0604020202020204" pitchFamily="34" charset="0"/>
                      </a:endParaRPr>
                    </a:p>
                  </a:txBody>
                  <a:tcPr anchor="ctr">
                    <a:solidFill>
                      <a:srgbClr val="DCEBE9"/>
                    </a:solidFill>
                  </a:tcPr>
                </a:tc>
                <a:tc hMerge="1">
                  <a:txBody>
                    <a:bodyPr/>
                    <a:lstStyle/>
                    <a:p>
                      <a:endParaRPr lang="en-US"/>
                    </a:p>
                  </a:txBody>
                  <a:tcPr/>
                </a:tc>
                <a:tc gridSpan="2">
                  <a:txBody>
                    <a:bodyPr/>
                    <a:lstStyle/>
                    <a:p>
                      <a:pPr marL="287338" indent="-287338">
                        <a:buFont typeface="+mj-lt"/>
                        <a:buNone/>
                        <a:tabLst>
                          <a:tab pos="400050" algn="l"/>
                        </a:tabLst>
                      </a:pPr>
                      <a:r>
                        <a:rPr lang="en-US" sz="1800" b="0" i="0" dirty="0" smtClean="0">
                          <a:latin typeface="Arial" panose="020B0604020202020204" pitchFamily="34" charset="0"/>
                          <a:cs typeface="Arial" panose="020B0604020202020204" pitchFamily="34" charset="0"/>
                        </a:rPr>
                        <a:t>Ethnicity</a:t>
                      </a:r>
                      <a:endParaRPr lang="en-US" sz="1800" b="0" i="0" dirty="0">
                        <a:latin typeface="Arial" panose="020B0604020202020204" pitchFamily="34" charset="0"/>
                        <a:cs typeface="Arial" panose="020B0604020202020204" pitchFamily="34" charset="0"/>
                      </a:endParaRPr>
                    </a:p>
                  </a:txBody>
                  <a:tcPr anchor="ctr">
                    <a:solidFill>
                      <a:srgbClr val="DCEBE9"/>
                    </a:solidFill>
                  </a:tcPr>
                </a:tc>
                <a:tc hMerge="1">
                  <a:txBody>
                    <a:bodyPr/>
                    <a:lstStyle/>
                    <a:p>
                      <a:endParaRPr lang="en-US"/>
                    </a:p>
                  </a:txBody>
                  <a:tcPr/>
                </a:tc>
                <a:tc gridSpan="3">
                  <a:txBody>
                    <a:bodyPr/>
                    <a:lstStyle/>
                    <a:p>
                      <a:pPr marL="287338" indent="-287338">
                        <a:buFont typeface="+mj-lt"/>
                        <a:buNone/>
                        <a:tabLst>
                          <a:tab pos="400050" algn="l"/>
                        </a:tabLst>
                      </a:pPr>
                      <a:r>
                        <a:rPr lang="en-US" sz="1800" b="0" i="0" dirty="0" smtClean="0">
                          <a:latin typeface="Arial" panose="020B0604020202020204" pitchFamily="34" charset="0"/>
                          <a:cs typeface="Arial" panose="020B0604020202020204" pitchFamily="34" charset="0"/>
                        </a:rPr>
                        <a:t>Income</a:t>
                      </a:r>
                      <a:endParaRPr lang="en-US" sz="1800" b="0" i="0" dirty="0">
                        <a:latin typeface="Arial" panose="020B0604020202020204" pitchFamily="34" charset="0"/>
                        <a:cs typeface="Arial" panose="020B0604020202020204" pitchFamily="34" charset="0"/>
                      </a:endParaRPr>
                    </a:p>
                  </a:txBody>
                  <a:tcPr anchor="ctr">
                    <a:solidFill>
                      <a:srgbClr val="DCEBE9"/>
                    </a:solidFill>
                  </a:tcPr>
                </a:tc>
                <a:tc hMerge="1">
                  <a:txBody>
                    <a:bodyPr/>
                    <a:lstStyle/>
                    <a:p>
                      <a:endParaRPr lang="en-US"/>
                    </a:p>
                  </a:txBody>
                  <a:tcPr/>
                </a:tc>
                <a:tc hMerge="1">
                  <a:txBody>
                    <a:bodyPr/>
                    <a:lstStyle/>
                    <a:p>
                      <a:endParaRPr lang="en-US"/>
                    </a:p>
                  </a:txBody>
                  <a:tcPr/>
                </a:tc>
                <a:tc>
                  <a:txBody>
                    <a:bodyPr/>
                    <a:lstStyle/>
                    <a:p>
                      <a:pPr marL="287338" indent="-287338">
                        <a:buFont typeface="+mj-lt"/>
                        <a:buNone/>
                        <a:tabLst>
                          <a:tab pos="400050" algn="l"/>
                        </a:tabLst>
                      </a:pPr>
                      <a:r>
                        <a:rPr lang="en-US" sz="1800" b="0" i="0" dirty="0" smtClean="0">
                          <a:latin typeface="Arial" panose="020B0604020202020204" pitchFamily="34" charset="0"/>
                          <a:cs typeface="Arial" panose="020B0604020202020204" pitchFamily="34" charset="0"/>
                        </a:rPr>
                        <a:t>Education</a:t>
                      </a:r>
                      <a:endParaRPr lang="en-US" sz="1800" b="0" i="0" dirty="0">
                        <a:latin typeface="Arial" panose="020B0604020202020204" pitchFamily="34" charset="0"/>
                        <a:cs typeface="Arial" panose="020B0604020202020204" pitchFamily="34" charset="0"/>
                      </a:endParaRPr>
                    </a:p>
                  </a:txBody>
                  <a:tcPr anchor="ctr">
                    <a:solidFill>
                      <a:srgbClr val="DCEBE9"/>
                    </a:solidFill>
                  </a:tcPr>
                </a:tc>
              </a:tr>
              <a:tr h="465670">
                <a:tc gridSpan="2">
                  <a:txBody>
                    <a:bodyPr/>
                    <a:lstStyle/>
                    <a:p>
                      <a:pPr marL="287338" indent="-287338">
                        <a:buFont typeface="+mj-lt"/>
                        <a:buNone/>
                        <a:tabLst>
                          <a:tab pos="400050" algn="l"/>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Occupation</a:t>
                      </a:r>
                      <a:endParaRPr lang="en-US" sz="1800" b="0" i="0" dirty="0">
                        <a:latin typeface="Arial" panose="020B0604020202020204" pitchFamily="34" charset="0"/>
                        <a:cs typeface="Arial" panose="020B0604020202020204" pitchFamily="34" charset="0"/>
                      </a:endParaRPr>
                    </a:p>
                  </a:txBody>
                  <a:tcPr anchor="ctr">
                    <a:solidFill>
                      <a:srgbClr val="BFDAD6"/>
                    </a:solidFill>
                  </a:tcPr>
                </a:tc>
                <a:tc hMerge="1">
                  <a:txBody>
                    <a:bodyPr/>
                    <a:lstStyle/>
                    <a:p>
                      <a:pPr marL="287338" indent="-287338">
                        <a:buFont typeface="+mj-lt"/>
                        <a:buNone/>
                        <a:tabLst>
                          <a:tab pos="400050" algn="l"/>
                        </a:tabLst>
                      </a:pPr>
                      <a:endParaRPr lang="en-US" sz="1800" b="0" i="0" dirty="0">
                        <a:latin typeface="Arial" panose="020B0604020202020204" pitchFamily="34" charset="0"/>
                        <a:cs typeface="Arial" panose="020B0604020202020204" pitchFamily="34" charset="0"/>
                      </a:endParaRPr>
                    </a:p>
                  </a:txBody>
                  <a:tcPr anchor="ctr">
                    <a:solidFill>
                      <a:srgbClr val="DCEBE9"/>
                    </a:solidFill>
                  </a:tcPr>
                </a:tc>
                <a:tc gridSpan="3">
                  <a:txBody>
                    <a:bodyPr/>
                    <a:lstStyle/>
                    <a:p>
                      <a:pPr marL="287338" indent="-287338">
                        <a:buFont typeface="+mj-lt"/>
                        <a:buNone/>
                        <a:tabLst>
                          <a:tab pos="400050" algn="l"/>
                        </a:tabLst>
                      </a:pPr>
                      <a:r>
                        <a:rPr lang="en-US" sz="1800" b="0" i="0" dirty="0" smtClean="0">
                          <a:latin typeface="Arial" panose="020B0604020202020204" pitchFamily="34" charset="0"/>
                          <a:cs typeface="Arial" panose="020B0604020202020204" pitchFamily="34" charset="0"/>
                        </a:rPr>
                        <a:t>Family size</a:t>
                      </a:r>
                      <a:endParaRPr lang="en-US" sz="1800" b="0" i="0" dirty="0">
                        <a:latin typeface="Arial" panose="020B0604020202020204" pitchFamily="34" charset="0"/>
                        <a:cs typeface="Arial" panose="020B0604020202020204" pitchFamily="34" charset="0"/>
                      </a:endParaRPr>
                    </a:p>
                  </a:txBody>
                  <a:tcPr anchor="ctr">
                    <a:solidFill>
                      <a:srgbClr val="BFDAD6"/>
                    </a:solidFill>
                  </a:tcPr>
                </a:tc>
                <a:tc hMerge="1">
                  <a:txBody>
                    <a:bodyPr/>
                    <a:lstStyle/>
                    <a:p>
                      <a:endParaRPr lang="en-US"/>
                    </a:p>
                  </a:txBody>
                  <a:tcPr/>
                </a:tc>
                <a:tc hMerge="1">
                  <a:txBody>
                    <a:bodyPr/>
                    <a:lstStyle/>
                    <a:p>
                      <a:pPr marL="287338" indent="-287338">
                        <a:buFont typeface="+mj-lt"/>
                        <a:buNone/>
                        <a:tabLst>
                          <a:tab pos="400050" algn="l"/>
                        </a:tabLst>
                      </a:pPr>
                      <a:endParaRPr lang="en-US" sz="1800" b="0" i="0" dirty="0">
                        <a:latin typeface="Arial" panose="020B0604020202020204" pitchFamily="34" charset="0"/>
                        <a:cs typeface="Arial" panose="020B0604020202020204" pitchFamily="34" charset="0"/>
                      </a:endParaRPr>
                    </a:p>
                  </a:txBody>
                  <a:tcPr anchor="ctr">
                    <a:solidFill>
                      <a:srgbClr val="DCEBE9"/>
                    </a:solidFill>
                  </a:tcPr>
                </a:tc>
                <a:tc gridSpan="2">
                  <a:txBody>
                    <a:bodyPr/>
                    <a:lstStyle/>
                    <a:p>
                      <a:pPr marL="0" indent="0">
                        <a:buFont typeface="+mj-lt"/>
                        <a:buNone/>
                        <a:tabLst>
                          <a:tab pos="400050" algn="l"/>
                        </a:tabLst>
                      </a:pPr>
                      <a:r>
                        <a:rPr lang="en-US" sz="1800" b="0" i="0" dirty="0" smtClean="0">
                          <a:latin typeface="Arial" panose="020B0604020202020204" pitchFamily="34" charset="0"/>
                          <a:cs typeface="Arial" panose="020B0604020202020204" pitchFamily="34" charset="0"/>
                        </a:rPr>
                        <a:t>Family life cycle</a:t>
                      </a:r>
                      <a:endParaRPr lang="en-US" sz="1800" b="0" i="0" dirty="0">
                        <a:latin typeface="Arial" panose="020B0604020202020204" pitchFamily="34" charset="0"/>
                        <a:cs typeface="Arial" panose="020B0604020202020204" pitchFamily="34" charset="0"/>
                      </a:endParaRPr>
                    </a:p>
                  </a:txBody>
                  <a:tcPr anchor="ctr">
                    <a:solidFill>
                      <a:srgbClr val="BFDAD6"/>
                    </a:solidFill>
                  </a:tcPr>
                </a:tc>
                <a:tc hMerge="1">
                  <a:txBody>
                    <a:bodyPr/>
                    <a:lstStyle/>
                    <a:p>
                      <a:pPr marL="287338" indent="-287338">
                        <a:buFont typeface="+mj-lt"/>
                        <a:buNone/>
                        <a:tabLst>
                          <a:tab pos="400050" algn="l"/>
                        </a:tabLst>
                      </a:pPr>
                      <a:endParaRPr lang="en-US" sz="1800" b="0" i="0" dirty="0">
                        <a:latin typeface="Arial" panose="020B0604020202020204" pitchFamily="34" charset="0"/>
                        <a:cs typeface="Arial" panose="020B0604020202020204" pitchFamily="34" charset="0"/>
                      </a:endParaRPr>
                    </a:p>
                  </a:txBody>
                  <a:tcPr anchor="ctr">
                    <a:solidFill>
                      <a:srgbClr val="DCEBE9"/>
                    </a:solidFill>
                  </a:tcPr>
                </a:tc>
                <a:tc gridSpan="3">
                  <a:txBody>
                    <a:bodyPr/>
                    <a:lstStyle/>
                    <a:p>
                      <a:pPr marL="287338" indent="-287338">
                        <a:buFont typeface="+mj-lt"/>
                        <a:buNone/>
                        <a:tabLst>
                          <a:tab pos="400050" algn="l"/>
                        </a:tabLst>
                      </a:pPr>
                      <a:r>
                        <a:rPr lang="en-US" sz="1800" b="0" i="0" dirty="0" smtClean="0">
                          <a:latin typeface="Arial" panose="020B0604020202020204" pitchFamily="34" charset="0"/>
                          <a:cs typeface="Arial" panose="020B0604020202020204" pitchFamily="34" charset="0"/>
                        </a:rPr>
                        <a:t>Religion</a:t>
                      </a:r>
                      <a:endParaRPr lang="en-US" sz="1800" b="0" i="0" dirty="0">
                        <a:latin typeface="Arial" panose="020B0604020202020204" pitchFamily="34" charset="0"/>
                        <a:cs typeface="Arial" panose="020B0604020202020204" pitchFamily="34" charset="0"/>
                      </a:endParaRPr>
                    </a:p>
                  </a:txBody>
                  <a:tcPr anchor="ctr">
                    <a:solidFill>
                      <a:srgbClr val="BFDAD6"/>
                    </a:solidFill>
                  </a:tcPr>
                </a:tc>
                <a:tc hMerge="1">
                  <a:txBody>
                    <a:bodyPr/>
                    <a:lstStyle/>
                    <a:p>
                      <a:pPr marL="287338" indent="-287338">
                        <a:buFont typeface="+mj-lt"/>
                        <a:buNone/>
                        <a:tabLst>
                          <a:tab pos="400050" algn="l"/>
                        </a:tabLst>
                      </a:pPr>
                      <a:endParaRPr lang="en-US" sz="1800" b="0" i="0" dirty="0">
                        <a:latin typeface="Arial" panose="020B0604020202020204" pitchFamily="34" charset="0"/>
                        <a:cs typeface="Arial" panose="020B0604020202020204" pitchFamily="34" charset="0"/>
                      </a:endParaRPr>
                    </a:p>
                  </a:txBody>
                  <a:tcPr anchor="ctr">
                    <a:solidFill>
                      <a:srgbClr val="DCEBE9"/>
                    </a:solidFill>
                  </a:tcPr>
                </a:tc>
                <a:tc hMerge="1">
                  <a:txBody>
                    <a:bodyPr/>
                    <a:lstStyle/>
                    <a:p>
                      <a:endParaRPr lang="en-US"/>
                    </a:p>
                  </a:txBody>
                  <a:tcPr/>
                </a:tc>
                <a:tc gridSpan="2">
                  <a:txBody>
                    <a:bodyPr/>
                    <a:lstStyle/>
                    <a:p>
                      <a:pPr marL="287338" indent="-287338">
                        <a:buFont typeface="+mj-lt"/>
                        <a:buNone/>
                        <a:tabLst>
                          <a:tab pos="400050" algn="l"/>
                        </a:tabLst>
                      </a:pPr>
                      <a:r>
                        <a:rPr lang="en-US" sz="1800" b="0" i="0" dirty="0" smtClean="0">
                          <a:latin typeface="Arial" panose="020B0604020202020204" pitchFamily="34" charset="0"/>
                          <a:cs typeface="Arial" panose="020B0604020202020204" pitchFamily="34" charset="0"/>
                        </a:rPr>
                        <a:t>Social class</a:t>
                      </a:r>
                      <a:endParaRPr lang="en-US" sz="1800" b="0" i="0" dirty="0">
                        <a:latin typeface="Arial" panose="020B0604020202020204" pitchFamily="34" charset="0"/>
                        <a:cs typeface="Arial" panose="020B0604020202020204" pitchFamily="34" charset="0"/>
                      </a:endParaRPr>
                    </a:p>
                  </a:txBody>
                  <a:tcPr anchor="ctr">
                    <a:solidFill>
                      <a:srgbClr val="BFDAD6"/>
                    </a:solidFill>
                  </a:tcPr>
                </a:tc>
                <a:tc hMerge="1">
                  <a:txBody>
                    <a:bodyPr/>
                    <a:lstStyle/>
                    <a:p>
                      <a:pPr marL="287338" indent="-287338">
                        <a:buFont typeface="+mj-lt"/>
                        <a:buNone/>
                        <a:tabLst>
                          <a:tab pos="400050" algn="l"/>
                        </a:tabLst>
                      </a:pPr>
                      <a:endParaRPr lang="en-US" sz="1800" b="0" i="0" dirty="0">
                        <a:latin typeface="Arial" panose="020B0604020202020204" pitchFamily="34" charset="0"/>
                        <a:cs typeface="Arial" panose="020B0604020202020204" pitchFamily="34" charset="0"/>
                      </a:endParaRPr>
                    </a:p>
                  </a:txBody>
                  <a:tcPr anchor="ctr">
                    <a:solidFill>
                      <a:srgbClr val="DCEBE9"/>
                    </a:solidFill>
                  </a:tcPr>
                </a:tc>
                <a:extLst>
                  <a:ext uri="{0D108BD9-81ED-4DB2-BD59-A6C34878D82A}">
                    <a16:rowId xmlns="" xmlns:a16="http://schemas.microsoft.com/office/drawing/2014/main" val="10001"/>
                  </a:ext>
                </a:extLst>
              </a:tr>
              <a:tr h="372687">
                <a:tc gridSpan="12">
                  <a:txBody>
                    <a:bodyPr/>
                    <a:lstStyle/>
                    <a:p>
                      <a:pPr marL="0" indent="-338138" algn="l" defTabSz="914400" rtl="0" eaLnBrk="1" latinLnBrk="0" hangingPunct="1">
                        <a:buFont typeface="+mj-lt"/>
                        <a:buNone/>
                        <a:tabLst/>
                      </a:pPr>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Psychographic</a:t>
                      </a:r>
                      <a:endParaRPr lang="en-US" sz="1800" b="1" i="0" u="none" strike="noStrike" kern="1200" baseline="0" dirty="0">
                        <a:solidFill>
                          <a:schemeClr val="bg1"/>
                        </a:solidFill>
                        <a:latin typeface="Arial" panose="020B0604020202020204" pitchFamily="34" charset="0"/>
                        <a:ea typeface="+mn-ea"/>
                        <a:cs typeface="Arial" panose="020B0604020202020204" pitchFamily="34" charset="0"/>
                      </a:endParaRPr>
                    </a:p>
                  </a:txBody>
                  <a:tcPr anchor="ctr">
                    <a:solidFill>
                      <a:srgbClr val="006AA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372687">
                <a:tc gridSpan="4">
                  <a:txBody>
                    <a:bodyPr/>
                    <a:lstStyle/>
                    <a:p>
                      <a:pPr marL="287338" marR="0" lvl="0" indent="-287338" algn="l" defTabSz="914400" rtl="0" eaLnBrk="1" fontAlgn="auto" latinLnBrk="0" hangingPunct="1">
                        <a:lnSpc>
                          <a:spcPct val="100000"/>
                        </a:lnSpc>
                        <a:spcBef>
                          <a:spcPts val="0"/>
                        </a:spcBef>
                        <a:spcAft>
                          <a:spcPts val="0"/>
                        </a:spcAft>
                        <a:buClrTx/>
                        <a:buSzTx/>
                        <a:buFont typeface="+mj-lt"/>
                        <a:buNone/>
                        <a:tabLst/>
                        <a:defRPr/>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Personality attributes</a:t>
                      </a:r>
                      <a:endParaRPr lang="en-US" sz="1800" b="0" i="0" dirty="0" smtClean="0">
                        <a:latin typeface="Arial" panose="020B0604020202020204" pitchFamily="34" charset="0"/>
                        <a:cs typeface="Arial" panose="020B0604020202020204" pitchFamily="34" charset="0"/>
                      </a:endParaRPr>
                    </a:p>
                  </a:txBody>
                  <a:tcPr anchor="ctr">
                    <a:solidFill>
                      <a:srgbClr val="DEE7F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287338" marR="0" lvl="0" indent="-287338" algn="l" defTabSz="914400" rtl="0" eaLnBrk="1" fontAlgn="auto" latinLnBrk="0" hangingPunct="1">
                        <a:lnSpc>
                          <a:spcPct val="100000"/>
                        </a:lnSpc>
                        <a:spcBef>
                          <a:spcPts val="0"/>
                        </a:spcBef>
                        <a:spcAft>
                          <a:spcPts val="0"/>
                        </a:spcAft>
                        <a:buClrTx/>
                        <a:buSzTx/>
                        <a:buFont typeface="+mj-lt"/>
                        <a:buNone/>
                        <a:tabLst/>
                        <a:defRPr/>
                      </a:pPr>
                      <a:r>
                        <a:rPr lang="en-US" sz="1800" b="0" i="0" dirty="0" smtClean="0">
                          <a:latin typeface="Arial" panose="020B0604020202020204" pitchFamily="34" charset="0"/>
                          <a:cs typeface="Arial" panose="020B0604020202020204" pitchFamily="34" charset="0"/>
                        </a:rPr>
                        <a:t>Motives</a:t>
                      </a:r>
                    </a:p>
                  </a:txBody>
                  <a:tcPr anchor="ctr">
                    <a:solidFill>
                      <a:srgbClr val="DEE7F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b="0" i="0" dirty="0" smtClean="0">
                          <a:latin typeface="Arial" panose="020B0604020202020204" pitchFamily="34" charset="0"/>
                          <a:cs typeface="Arial" panose="020B0604020202020204" pitchFamily="34" charset="0"/>
                        </a:rPr>
                        <a:t>Lifestyles</a:t>
                      </a:r>
                    </a:p>
                  </a:txBody>
                  <a:tcPr anchor="ctr">
                    <a:solidFill>
                      <a:srgbClr val="DEE7F3"/>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54039">
                <a:tc gridSpan="12">
                  <a:txBody>
                    <a:bodyPr/>
                    <a:lstStyle/>
                    <a:p>
                      <a:pPr marL="0" indent="-338138" algn="l" defTabSz="914400" rtl="0" eaLnBrk="1" latinLnBrk="0" hangingPunct="1">
                        <a:buFont typeface="+mj-lt"/>
                        <a:buNone/>
                        <a:tabLst/>
                      </a:pPr>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Geographic</a:t>
                      </a:r>
                      <a:endParaRPr lang="en-US" sz="1800" b="1" i="0" u="none" strike="noStrike" kern="1200" baseline="0" dirty="0">
                        <a:solidFill>
                          <a:schemeClr val="bg1"/>
                        </a:solidFill>
                        <a:latin typeface="Arial" panose="020B0604020202020204" pitchFamily="34" charset="0"/>
                        <a:ea typeface="+mn-ea"/>
                        <a:cs typeface="Arial" panose="020B0604020202020204" pitchFamily="34" charset="0"/>
                      </a:endParaRPr>
                    </a:p>
                  </a:txBody>
                  <a:tcPr anchor="ctr">
                    <a:solidFill>
                      <a:srgbClr val="4834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5670">
                <a:tc gridSpan="3">
                  <a:txBody>
                    <a:bodyPr/>
                    <a:lstStyle/>
                    <a:p>
                      <a:pPr marL="0" indent="0">
                        <a:buFont typeface="+mj-lt"/>
                        <a:buNone/>
                        <a:tabLst/>
                      </a:pPr>
                      <a:r>
                        <a:rPr lang="en-US" sz="1800" b="0" i="0" dirty="0" smtClean="0">
                          <a:solidFill>
                            <a:schemeClr val="tx1"/>
                          </a:solidFill>
                          <a:latin typeface="Arial" panose="020B0604020202020204" pitchFamily="34" charset="0"/>
                          <a:cs typeface="Arial" panose="020B0604020202020204" pitchFamily="34" charset="0"/>
                        </a:rPr>
                        <a:t>Region</a:t>
                      </a:r>
                      <a:endParaRPr lang="en-US" sz="1800" b="0" i="0" dirty="0">
                        <a:solidFill>
                          <a:schemeClr val="tx1"/>
                        </a:solidFill>
                        <a:latin typeface="Arial" panose="020B0604020202020204" pitchFamily="34" charset="0"/>
                        <a:cs typeface="Arial" panose="020B0604020202020204" pitchFamily="34" charset="0"/>
                      </a:endParaRPr>
                    </a:p>
                  </a:txBody>
                  <a:tcPr anchor="ctr">
                    <a:solidFill>
                      <a:srgbClr val="E2DFEF"/>
                    </a:solidFill>
                  </a:tcPr>
                </a:tc>
                <a:tc hMerge="1">
                  <a:txBody>
                    <a:bodyPr/>
                    <a:lstStyle/>
                    <a:p>
                      <a:endParaRPr lang="en-US"/>
                    </a:p>
                  </a:txBody>
                  <a:tcPr/>
                </a:tc>
                <a:tc hMerge="1">
                  <a:txBody>
                    <a:bodyPr/>
                    <a:lstStyle/>
                    <a:p>
                      <a:endParaRPr lang="en-US"/>
                    </a:p>
                  </a:txBody>
                  <a:tcPr/>
                </a:tc>
                <a:tc gridSpan="3">
                  <a:txBody>
                    <a:bodyPr/>
                    <a:lstStyle/>
                    <a:p>
                      <a:pPr marL="0" indent="0">
                        <a:buFont typeface="+mj-lt"/>
                        <a:buNone/>
                        <a:tabLst/>
                      </a:pPr>
                      <a:r>
                        <a:rPr lang="en-US" sz="1800" b="0" i="0" dirty="0" smtClean="0">
                          <a:solidFill>
                            <a:schemeClr val="tx1"/>
                          </a:solidFill>
                          <a:latin typeface="Arial" panose="020B0604020202020204" pitchFamily="34" charset="0"/>
                          <a:cs typeface="Arial" panose="020B0604020202020204" pitchFamily="34" charset="0"/>
                        </a:rPr>
                        <a:t>Urban, suburban, rural</a:t>
                      </a:r>
                      <a:endParaRPr lang="en-US" sz="1800" b="0" i="0" dirty="0">
                        <a:solidFill>
                          <a:schemeClr val="tx1"/>
                        </a:solidFill>
                        <a:latin typeface="Arial" panose="020B0604020202020204" pitchFamily="34" charset="0"/>
                        <a:cs typeface="Arial" panose="020B0604020202020204" pitchFamily="34" charset="0"/>
                      </a:endParaRPr>
                    </a:p>
                  </a:txBody>
                  <a:tcPr anchor="ctr">
                    <a:solidFill>
                      <a:srgbClr val="E2DFEF"/>
                    </a:solidFill>
                  </a:tcPr>
                </a:tc>
                <a:tc hMerge="1">
                  <a:txBody>
                    <a:bodyPr/>
                    <a:lstStyle/>
                    <a:p>
                      <a:pPr marL="0" indent="0">
                        <a:buFont typeface="+mj-lt"/>
                        <a:buNone/>
                        <a:tabLst/>
                      </a:pPr>
                      <a:endParaRPr lang="en-US" sz="1800" b="0" i="0" dirty="0">
                        <a:solidFill>
                          <a:schemeClr val="tx1"/>
                        </a:solidFill>
                        <a:latin typeface="Arial" panose="020B0604020202020204" pitchFamily="34" charset="0"/>
                        <a:cs typeface="Arial" panose="020B0604020202020204" pitchFamily="34" charset="0"/>
                      </a:endParaRPr>
                    </a:p>
                  </a:txBody>
                  <a:tcPr anchor="ctr">
                    <a:solidFill>
                      <a:srgbClr val="E2DFEF"/>
                    </a:solidFill>
                  </a:tcPr>
                </a:tc>
                <a:tc hMerge="1">
                  <a:txBody>
                    <a:bodyPr/>
                    <a:lstStyle/>
                    <a:p>
                      <a:endParaRPr lang="en-US"/>
                    </a:p>
                  </a:txBody>
                  <a:tcPr/>
                </a:tc>
                <a:tc gridSpan="3">
                  <a:txBody>
                    <a:bodyPr/>
                    <a:lstStyle/>
                    <a:p>
                      <a:pPr marL="0" indent="0">
                        <a:buFont typeface="+mj-lt"/>
                        <a:buNone/>
                        <a:tabLst/>
                      </a:pPr>
                      <a:r>
                        <a:rPr lang="en-US" sz="1800" b="0" i="0" dirty="0" smtClean="0">
                          <a:solidFill>
                            <a:schemeClr val="tx1"/>
                          </a:solidFill>
                          <a:latin typeface="Arial" panose="020B0604020202020204" pitchFamily="34" charset="0"/>
                          <a:cs typeface="Arial" panose="020B0604020202020204" pitchFamily="34" charset="0"/>
                        </a:rPr>
                        <a:t>Market density</a:t>
                      </a:r>
                      <a:endParaRPr lang="en-US" sz="1800" b="0" i="0" dirty="0">
                        <a:solidFill>
                          <a:schemeClr val="tx1"/>
                        </a:solidFill>
                        <a:latin typeface="Arial" panose="020B0604020202020204" pitchFamily="34" charset="0"/>
                        <a:cs typeface="Arial" panose="020B0604020202020204" pitchFamily="34" charset="0"/>
                      </a:endParaRPr>
                    </a:p>
                  </a:txBody>
                  <a:tcPr anchor="ctr">
                    <a:solidFill>
                      <a:srgbClr val="E2DFEF"/>
                    </a:solidFill>
                  </a:tcPr>
                </a:tc>
                <a:tc hMerge="1">
                  <a:txBody>
                    <a:bodyPr/>
                    <a:lstStyle/>
                    <a:p>
                      <a:endParaRPr lang="en-US"/>
                    </a:p>
                  </a:txBody>
                  <a:tcPr/>
                </a:tc>
                <a:tc hMerge="1">
                  <a:txBody>
                    <a:bodyPr/>
                    <a:lstStyle/>
                    <a:p>
                      <a:pPr marL="0" indent="0">
                        <a:buFont typeface="+mj-lt"/>
                        <a:buNone/>
                        <a:tabLst/>
                      </a:pPr>
                      <a:endParaRPr lang="en-US" sz="1800" b="0" i="0" dirty="0">
                        <a:solidFill>
                          <a:schemeClr val="tx1"/>
                        </a:solidFill>
                        <a:latin typeface="Arial" panose="020B0604020202020204" pitchFamily="34" charset="0"/>
                        <a:cs typeface="Arial" panose="020B0604020202020204" pitchFamily="34" charset="0"/>
                      </a:endParaRPr>
                    </a:p>
                  </a:txBody>
                  <a:tcPr anchor="ctr">
                    <a:solidFill>
                      <a:srgbClr val="E2DFEF"/>
                    </a:solidFill>
                  </a:tcPr>
                </a:tc>
                <a:tc gridSpan="3">
                  <a:txBody>
                    <a:bodyPr/>
                    <a:lstStyle/>
                    <a:p>
                      <a:pPr marL="0" indent="0">
                        <a:buFont typeface="+mj-lt"/>
                        <a:buNone/>
                        <a:tabLst/>
                      </a:pPr>
                      <a:r>
                        <a:rPr lang="en-US" sz="1800" b="0" i="0" dirty="0" smtClean="0">
                          <a:solidFill>
                            <a:schemeClr val="tx1"/>
                          </a:solidFill>
                          <a:latin typeface="Arial" panose="020B0604020202020204" pitchFamily="34" charset="0"/>
                          <a:cs typeface="Arial" panose="020B0604020202020204" pitchFamily="34" charset="0"/>
                        </a:rPr>
                        <a:t>Climate</a:t>
                      </a:r>
                      <a:endParaRPr lang="en-US" sz="1800" b="0" i="0" dirty="0">
                        <a:solidFill>
                          <a:schemeClr val="tx1"/>
                        </a:solidFill>
                        <a:latin typeface="Arial" panose="020B0604020202020204" pitchFamily="34" charset="0"/>
                        <a:cs typeface="Arial" panose="020B0604020202020204" pitchFamily="34" charset="0"/>
                      </a:endParaRPr>
                    </a:p>
                  </a:txBody>
                  <a:tcPr anchor="ctr">
                    <a:solidFill>
                      <a:srgbClr val="E2DFEF"/>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354039">
                <a:tc gridSpan="3">
                  <a:txBody>
                    <a:bodyPr/>
                    <a:lstStyle/>
                    <a:p>
                      <a:pPr marL="0" indent="0">
                        <a:buFont typeface="+mj-lt"/>
                        <a:buNone/>
                        <a:tabLst/>
                      </a:pPr>
                      <a:r>
                        <a:rPr lang="en-US" sz="1800" b="0" i="0" dirty="0" smtClean="0">
                          <a:solidFill>
                            <a:schemeClr val="tx1"/>
                          </a:solidFill>
                          <a:latin typeface="Arial" panose="020B0604020202020204" pitchFamily="34" charset="0"/>
                          <a:cs typeface="Arial" panose="020B0604020202020204" pitchFamily="34" charset="0"/>
                        </a:rPr>
                        <a:t>Terrain</a:t>
                      </a:r>
                      <a:endParaRPr lang="en-US" sz="1800" b="0" i="0" dirty="0">
                        <a:solidFill>
                          <a:schemeClr val="tx1"/>
                        </a:solidFill>
                        <a:latin typeface="Arial" panose="020B0604020202020204" pitchFamily="34" charset="0"/>
                        <a:cs typeface="Arial" panose="020B0604020202020204" pitchFamily="34" charset="0"/>
                      </a:endParaRPr>
                    </a:p>
                  </a:txBody>
                  <a:tcPr anchor="ctr">
                    <a:solidFill>
                      <a:srgbClr val="CBC5E1"/>
                    </a:solidFill>
                  </a:tcPr>
                </a:tc>
                <a:tc hMerge="1">
                  <a:txBody>
                    <a:bodyPr/>
                    <a:lstStyle/>
                    <a:p>
                      <a:endParaRPr lang="en-US"/>
                    </a:p>
                  </a:txBody>
                  <a:tcPr/>
                </a:tc>
                <a:tc hMerge="1">
                  <a:txBody>
                    <a:bodyPr/>
                    <a:lstStyle/>
                    <a:p>
                      <a:endParaRPr lang="en-US"/>
                    </a:p>
                  </a:txBody>
                  <a:tcPr/>
                </a:tc>
                <a:tc gridSpan="3">
                  <a:txBody>
                    <a:bodyPr/>
                    <a:lstStyle/>
                    <a:p>
                      <a:pPr marL="0" indent="0">
                        <a:buFont typeface="+mj-lt"/>
                        <a:buNone/>
                        <a:tabLst/>
                      </a:pPr>
                      <a:r>
                        <a:rPr lang="en-US" sz="1800" b="0" i="0" dirty="0" smtClean="0">
                          <a:solidFill>
                            <a:schemeClr val="tx1"/>
                          </a:solidFill>
                          <a:latin typeface="Arial" panose="020B0604020202020204" pitchFamily="34" charset="0"/>
                          <a:cs typeface="Arial" panose="020B0604020202020204" pitchFamily="34" charset="0"/>
                        </a:rPr>
                        <a:t>City size</a:t>
                      </a:r>
                      <a:endParaRPr lang="en-US" sz="1800" b="0" i="0" dirty="0">
                        <a:solidFill>
                          <a:schemeClr val="tx1"/>
                        </a:solidFill>
                        <a:latin typeface="Arial" panose="020B0604020202020204" pitchFamily="34" charset="0"/>
                        <a:cs typeface="Arial" panose="020B0604020202020204" pitchFamily="34" charset="0"/>
                      </a:endParaRPr>
                    </a:p>
                  </a:txBody>
                  <a:tcPr anchor="ctr">
                    <a:solidFill>
                      <a:srgbClr val="CBC5E1"/>
                    </a:solidFill>
                  </a:tcPr>
                </a:tc>
                <a:tc hMerge="1">
                  <a:txBody>
                    <a:bodyPr/>
                    <a:lstStyle/>
                    <a:p>
                      <a:pPr marL="0" indent="0">
                        <a:buFont typeface="+mj-lt"/>
                        <a:buNone/>
                        <a:tabLst/>
                      </a:pPr>
                      <a:endParaRPr lang="en-US" sz="1800" b="0" i="0" dirty="0">
                        <a:solidFill>
                          <a:schemeClr val="tx1"/>
                        </a:solidFill>
                        <a:latin typeface="Arial" panose="020B0604020202020204" pitchFamily="34" charset="0"/>
                        <a:cs typeface="Arial" panose="020B0604020202020204" pitchFamily="34" charset="0"/>
                      </a:endParaRPr>
                    </a:p>
                  </a:txBody>
                  <a:tcPr anchor="ctr">
                    <a:solidFill>
                      <a:srgbClr val="E2DFEF"/>
                    </a:solidFill>
                  </a:tcPr>
                </a:tc>
                <a:tc hMerge="1">
                  <a:txBody>
                    <a:bodyPr/>
                    <a:lstStyle/>
                    <a:p>
                      <a:endParaRPr lang="en-US"/>
                    </a:p>
                  </a:txBody>
                  <a:tcPr/>
                </a:tc>
                <a:tc gridSpan="3">
                  <a:txBody>
                    <a:bodyPr/>
                    <a:lstStyle/>
                    <a:p>
                      <a:pPr marL="0" indent="0">
                        <a:buFont typeface="+mj-lt"/>
                        <a:buNone/>
                        <a:tabLst/>
                      </a:pPr>
                      <a:r>
                        <a:rPr lang="en-US" sz="1800" b="0" i="0" dirty="0" smtClean="0">
                          <a:solidFill>
                            <a:schemeClr val="tx1"/>
                          </a:solidFill>
                          <a:latin typeface="Arial" panose="020B0604020202020204" pitchFamily="34" charset="0"/>
                          <a:cs typeface="Arial" panose="020B0604020202020204" pitchFamily="34" charset="0"/>
                        </a:rPr>
                        <a:t>County size</a:t>
                      </a:r>
                      <a:endParaRPr lang="en-US" sz="1800" b="0" i="0" dirty="0">
                        <a:solidFill>
                          <a:schemeClr val="tx1"/>
                        </a:solidFill>
                        <a:latin typeface="Arial" panose="020B0604020202020204" pitchFamily="34" charset="0"/>
                        <a:cs typeface="Arial" panose="020B0604020202020204" pitchFamily="34" charset="0"/>
                      </a:endParaRPr>
                    </a:p>
                  </a:txBody>
                  <a:tcPr anchor="ctr">
                    <a:solidFill>
                      <a:srgbClr val="CBC5E1"/>
                    </a:solidFill>
                  </a:tcPr>
                </a:tc>
                <a:tc hMerge="1">
                  <a:txBody>
                    <a:bodyPr/>
                    <a:lstStyle/>
                    <a:p>
                      <a:endParaRPr lang="en-US"/>
                    </a:p>
                  </a:txBody>
                  <a:tcPr/>
                </a:tc>
                <a:tc hMerge="1">
                  <a:txBody>
                    <a:bodyPr/>
                    <a:lstStyle/>
                    <a:p>
                      <a:pPr marL="0" indent="0">
                        <a:buFont typeface="+mj-lt"/>
                        <a:buNone/>
                        <a:tabLst/>
                      </a:pPr>
                      <a:endParaRPr lang="en-US" sz="1800" b="0" i="0" dirty="0">
                        <a:solidFill>
                          <a:schemeClr val="tx1"/>
                        </a:solidFill>
                        <a:latin typeface="Arial" panose="020B0604020202020204" pitchFamily="34" charset="0"/>
                        <a:cs typeface="Arial" panose="020B0604020202020204" pitchFamily="34" charset="0"/>
                      </a:endParaRPr>
                    </a:p>
                  </a:txBody>
                  <a:tcPr anchor="ctr">
                    <a:solidFill>
                      <a:srgbClr val="E2DFEF"/>
                    </a:solidFill>
                  </a:tcPr>
                </a:tc>
                <a:tc gridSpan="3">
                  <a:txBody>
                    <a:bodyPr/>
                    <a:lstStyle/>
                    <a:p>
                      <a:pPr marL="0" indent="0">
                        <a:buFont typeface="+mj-lt"/>
                        <a:buNone/>
                        <a:tabLst/>
                      </a:pPr>
                      <a:r>
                        <a:rPr lang="en-US" sz="1800" b="0" i="0" dirty="0" smtClean="0">
                          <a:solidFill>
                            <a:schemeClr val="tx1"/>
                          </a:solidFill>
                          <a:latin typeface="Arial" panose="020B0604020202020204" pitchFamily="34" charset="0"/>
                          <a:cs typeface="Arial" panose="020B0604020202020204" pitchFamily="34" charset="0"/>
                        </a:rPr>
                        <a:t>State size</a:t>
                      </a:r>
                      <a:endParaRPr lang="en-US" sz="1800" b="0" i="0" dirty="0">
                        <a:solidFill>
                          <a:schemeClr val="tx1"/>
                        </a:solidFill>
                        <a:latin typeface="Arial" panose="020B0604020202020204" pitchFamily="34" charset="0"/>
                        <a:cs typeface="Arial" panose="020B0604020202020204" pitchFamily="34" charset="0"/>
                      </a:endParaRPr>
                    </a:p>
                  </a:txBody>
                  <a:tcPr anchor="ctr">
                    <a:solidFill>
                      <a:srgbClr val="CBC5E1"/>
                    </a:solidFill>
                  </a:tcPr>
                </a:tc>
                <a:tc hMerge="1">
                  <a:txBody>
                    <a:bodyPr/>
                    <a:lstStyle/>
                    <a:p>
                      <a:endParaRPr lang="en-US"/>
                    </a:p>
                  </a:txBody>
                  <a:tcPr/>
                </a:tc>
                <a:tc hMerge="1">
                  <a:txBody>
                    <a:bodyPr/>
                    <a:lstStyle/>
                    <a:p>
                      <a:endParaRPr lang="en-US"/>
                    </a:p>
                  </a:txBody>
                  <a:tcPr/>
                </a:tc>
              </a:tr>
              <a:tr h="354039">
                <a:tc gridSpan="12">
                  <a:txBody>
                    <a:bodyPr/>
                    <a:lstStyle/>
                    <a:p>
                      <a:pPr marL="0" indent="0">
                        <a:buFont typeface="+mj-lt"/>
                        <a:buNone/>
                        <a:tabLst/>
                      </a:pPr>
                      <a:r>
                        <a:rPr lang="en-US" sz="1800" b="1" i="0" dirty="0" smtClean="0">
                          <a:solidFill>
                            <a:schemeClr val="bg1"/>
                          </a:solidFill>
                          <a:latin typeface="Arial" panose="020B0604020202020204" pitchFamily="34" charset="0"/>
                          <a:cs typeface="Arial" panose="020B0604020202020204" pitchFamily="34" charset="0"/>
                        </a:rPr>
                        <a:t>Behavioristic</a:t>
                      </a:r>
                      <a:endParaRPr lang="en-US" sz="1800" b="1" i="0" dirty="0">
                        <a:solidFill>
                          <a:schemeClr val="bg1"/>
                        </a:solidFill>
                        <a:latin typeface="Arial" panose="020B0604020202020204" pitchFamily="34" charset="0"/>
                        <a:cs typeface="Arial" panose="020B0604020202020204" pitchFamily="34" charset="0"/>
                      </a:endParaRPr>
                    </a:p>
                  </a:txBody>
                  <a:tcPr anchor="ctr">
                    <a:solidFill>
                      <a:srgbClr val="9E002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buFont typeface="+mj-lt"/>
                        <a:buNone/>
                        <a:tabLst/>
                      </a:pPr>
                      <a:endParaRPr lang="en-US" sz="1800" b="0" i="0" dirty="0">
                        <a:solidFill>
                          <a:schemeClr val="tx1"/>
                        </a:solidFill>
                        <a:latin typeface="Arial" panose="020B0604020202020204" pitchFamily="34" charset="0"/>
                        <a:cs typeface="Arial" panose="020B0604020202020204" pitchFamily="34" charset="0"/>
                      </a:endParaRPr>
                    </a:p>
                  </a:txBody>
                  <a:tcPr anchor="ctr">
                    <a:solidFill>
                      <a:srgbClr val="E2DF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buFont typeface="+mj-lt"/>
                        <a:buNone/>
                        <a:tabLst/>
                      </a:pPr>
                      <a:endParaRPr lang="en-US" sz="1800" b="0" i="0" dirty="0">
                        <a:solidFill>
                          <a:schemeClr val="tx1"/>
                        </a:solidFill>
                        <a:latin typeface="Arial" panose="020B0604020202020204" pitchFamily="34" charset="0"/>
                        <a:cs typeface="Arial" panose="020B0604020202020204" pitchFamily="34" charset="0"/>
                      </a:endParaRPr>
                    </a:p>
                  </a:txBody>
                  <a:tcPr anchor="ctr">
                    <a:solidFill>
                      <a:srgbClr val="E2DFE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5670">
                <a:tc gridSpan="2">
                  <a:txBody>
                    <a:bodyPr/>
                    <a:lstStyle/>
                    <a:p>
                      <a:pPr marL="0" indent="0">
                        <a:buFont typeface="+mj-lt"/>
                        <a:buNone/>
                        <a:tabLst/>
                      </a:pPr>
                      <a:r>
                        <a:rPr lang="en-US" sz="1800" b="0" i="0" dirty="0" smtClean="0">
                          <a:solidFill>
                            <a:schemeClr val="tx1"/>
                          </a:solidFill>
                          <a:latin typeface="Arial" panose="020B0604020202020204" pitchFamily="34" charset="0"/>
                          <a:cs typeface="Arial" panose="020B0604020202020204" pitchFamily="34" charset="0"/>
                        </a:rPr>
                        <a:t>Volume usage</a:t>
                      </a:r>
                      <a:endParaRPr lang="en-US" sz="1800" b="0" i="0" dirty="0">
                        <a:solidFill>
                          <a:schemeClr val="tx1"/>
                        </a:solidFill>
                        <a:latin typeface="Arial" panose="020B0604020202020204" pitchFamily="34" charset="0"/>
                        <a:cs typeface="Arial" panose="020B0604020202020204" pitchFamily="34" charset="0"/>
                      </a:endParaRPr>
                    </a:p>
                  </a:txBody>
                  <a:tcPr anchor="ctr">
                    <a:solidFill>
                      <a:srgbClr val="F4DFDA"/>
                    </a:solidFill>
                  </a:tcPr>
                </a:tc>
                <a:tc hMerge="1">
                  <a:txBody>
                    <a:bodyPr/>
                    <a:lstStyle/>
                    <a:p>
                      <a:endParaRPr lang="en-US"/>
                    </a:p>
                  </a:txBody>
                  <a:tcPr/>
                </a:tc>
                <a:tc gridSpan="3">
                  <a:txBody>
                    <a:bodyPr/>
                    <a:lstStyle/>
                    <a:p>
                      <a:pPr marL="0" indent="0">
                        <a:buFont typeface="+mj-lt"/>
                        <a:buNone/>
                        <a:tabLst/>
                      </a:pPr>
                      <a:r>
                        <a:rPr lang="en-US" sz="1800" b="0" i="0" dirty="0" smtClean="0">
                          <a:solidFill>
                            <a:schemeClr val="tx1"/>
                          </a:solidFill>
                          <a:latin typeface="Arial" panose="020B0604020202020204" pitchFamily="34" charset="0"/>
                          <a:cs typeface="Arial" panose="020B0604020202020204" pitchFamily="34" charset="0"/>
                        </a:rPr>
                        <a:t>End use</a:t>
                      </a:r>
                      <a:endParaRPr lang="en-US" sz="1800" b="0" i="0" dirty="0">
                        <a:solidFill>
                          <a:schemeClr val="tx1"/>
                        </a:solidFill>
                        <a:latin typeface="Arial" panose="020B0604020202020204" pitchFamily="34" charset="0"/>
                        <a:cs typeface="Arial" panose="020B0604020202020204" pitchFamily="34" charset="0"/>
                      </a:endParaRPr>
                    </a:p>
                  </a:txBody>
                  <a:tcPr anchor="ctr">
                    <a:solidFill>
                      <a:srgbClr val="F4DFDA"/>
                    </a:solidFill>
                  </a:tcPr>
                </a:tc>
                <a:tc hMerge="1">
                  <a:txBody>
                    <a:bodyPr/>
                    <a:lstStyle/>
                    <a:p>
                      <a:endParaRPr lang="en-US"/>
                    </a:p>
                  </a:txBody>
                  <a:tcPr/>
                </a:tc>
                <a:tc hMerge="1">
                  <a:txBody>
                    <a:bodyPr/>
                    <a:lstStyle/>
                    <a:p>
                      <a:pPr marL="0" indent="0">
                        <a:buFont typeface="+mj-lt"/>
                        <a:buNone/>
                        <a:tabLst/>
                      </a:pPr>
                      <a:endParaRPr lang="en-US" sz="1800" b="0" i="0" dirty="0">
                        <a:solidFill>
                          <a:schemeClr val="tx1"/>
                        </a:solidFill>
                        <a:latin typeface="Arial" panose="020B0604020202020204" pitchFamily="34" charset="0"/>
                        <a:cs typeface="Arial" panose="020B0604020202020204" pitchFamily="34" charset="0"/>
                      </a:endParaRPr>
                    </a:p>
                  </a:txBody>
                  <a:tcPr anchor="ctr">
                    <a:solidFill>
                      <a:srgbClr val="E2DFEF"/>
                    </a:solidFill>
                  </a:tcPr>
                </a:tc>
                <a:tc gridSpan="2">
                  <a:txBody>
                    <a:bodyPr/>
                    <a:lstStyle/>
                    <a:p>
                      <a:pPr marL="0" indent="0">
                        <a:buFont typeface="+mj-lt"/>
                        <a:buNone/>
                        <a:tabLst/>
                      </a:pPr>
                      <a:r>
                        <a:rPr lang="en-US" sz="1800" b="0" i="0" dirty="0" smtClean="0">
                          <a:solidFill>
                            <a:schemeClr val="tx1"/>
                          </a:solidFill>
                          <a:latin typeface="Arial" panose="020B0604020202020204" pitchFamily="34" charset="0"/>
                          <a:cs typeface="Arial" panose="020B0604020202020204" pitchFamily="34" charset="0"/>
                        </a:rPr>
                        <a:t>Benefit</a:t>
                      </a:r>
                      <a:r>
                        <a:rPr lang="en-US" sz="1800" b="0" i="0" baseline="0" dirty="0" smtClean="0">
                          <a:solidFill>
                            <a:schemeClr val="tx1"/>
                          </a:solidFill>
                          <a:latin typeface="Arial" panose="020B0604020202020204" pitchFamily="34" charset="0"/>
                          <a:cs typeface="Arial" panose="020B0604020202020204" pitchFamily="34" charset="0"/>
                        </a:rPr>
                        <a:t> expectations</a:t>
                      </a:r>
                      <a:endParaRPr lang="en-US" sz="1800" b="0" i="0" dirty="0">
                        <a:solidFill>
                          <a:schemeClr val="tx1"/>
                        </a:solidFill>
                        <a:latin typeface="Arial" panose="020B0604020202020204" pitchFamily="34" charset="0"/>
                        <a:cs typeface="Arial" panose="020B0604020202020204" pitchFamily="34" charset="0"/>
                      </a:endParaRPr>
                    </a:p>
                  </a:txBody>
                  <a:tcPr anchor="ctr">
                    <a:solidFill>
                      <a:srgbClr val="F4DFDA"/>
                    </a:solidFill>
                  </a:tcPr>
                </a:tc>
                <a:tc hMerge="1">
                  <a:txBody>
                    <a:bodyPr/>
                    <a:lstStyle/>
                    <a:p>
                      <a:endParaRPr lang="en-US"/>
                    </a:p>
                  </a:txBody>
                  <a:tcPr/>
                </a:tc>
                <a:tc gridSpan="3">
                  <a:txBody>
                    <a:bodyPr/>
                    <a:lstStyle/>
                    <a:p>
                      <a:pPr marL="0" indent="0">
                        <a:buFont typeface="+mj-lt"/>
                        <a:buNone/>
                        <a:tabLst/>
                      </a:pPr>
                      <a:r>
                        <a:rPr lang="en-US" sz="1800" b="0" i="0" dirty="0" smtClean="0">
                          <a:solidFill>
                            <a:schemeClr val="tx1"/>
                          </a:solidFill>
                          <a:latin typeface="Arial" panose="020B0604020202020204" pitchFamily="34" charset="0"/>
                          <a:cs typeface="Arial" panose="020B0604020202020204" pitchFamily="34" charset="0"/>
                        </a:rPr>
                        <a:t>Brand loyalty</a:t>
                      </a:r>
                      <a:endParaRPr lang="en-US" sz="1800" b="0" i="0" dirty="0">
                        <a:solidFill>
                          <a:schemeClr val="tx1"/>
                        </a:solidFill>
                        <a:latin typeface="Arial" panose="020B0604020202020204" pitchFamily="34" charset="0"/>
                        <a:cs typeface="Arial" panose="020B0604020202020204" pitchFamily="34" charset="0"/>
                      </a:endParaRPr>
                    </a:p>
                  </a:txBody>
                  <a:tcPr anchor="ctr">
                    <a:solidFill>
                      <a:srgbClr val="F4DFDA"/>
                    </a:solidFill>
                  </a:tcPr>
                </a:tc>
                <a:tc hMerge="1">
                  <a:txBody>
                    <a:bodyPr/>
                    <a:lstStyle/>
                    <a:p>
                      <a:pPr marL="0" indent="0">
                        <a:buFont typeface="+mj-lt"/>
                        <a:buNone/>
                        <a:tabLst/>
                      </a:pPr>
                      <a:endParaRPr lang="en-US" sz="1800" b="0" i="0" dirty="0">
                        <a:solidFill>
                          <a:schemeClr val="tx1"/>
                        </a:solidFill>
                        <a:latin typeface="Arial" panose="020B0604020202020204" pitchFamily="34" charset="0"/>
                        <a:cs typeface="Arial" panose="020B0604020202020204" pitchFamily="34" charset="0"/>
                      </a:endParaRPr>
                    </a:p>
                  </a:txBody>
                  <a:tcPr anchor="ctr">
                    <a:solidFill>
                      <a:srgbClr val="E2DFEF"/>
                    </a:solidFill>
                  </a:tcPr>
                </a:tc>
                <a:tc hMerge="1">
                  <a:txBody>
                    <a:bodyPr/>
                    <a:lstStyle/>
                    <a:p>
                      <a:endParaRPr lang="en-US"/>
                    </a:p>
                  </a:txBody>
                  <a:tcPr/>
                </a:tc>
                <a:tc gridSpan="2">
                  <a:txBody>
                    <a:bodyPr/>
                    <a:lstStyle/>
                    <a:p>
                      <a:pPr marL="0" indent="0">
                        <a:buFont typeface="+mj-lt"/>
                        <a:buNone/>
                        <a:tabLst/>
                      </a:pPr>
                      <a:r>
                        <a:rPr lang="en-US" sz="1800" b="0" i="0" dirty="0" smtClean="0">
                          <a:solidFill>
                            <a:schemeClr val="tx1"/>
                          </a:solidFill>
                          <a:latin typeface="Arial" panose="020B0604020202020204" pitchFamily="34" charset="0"/>
                          <a:cs typeface="Arial" panose="020B0604020202020204" pitchFamily="34" charset="0"/>
                        </a:rPr>
                        <a:t>Price sensitivity</a:t>
                      </a:r>
                      <a:endParaRPr lang="en-US" sz="1800" b="0" i="0" dirty="0">
                        <a:solidFill>
                          <a:schemeClr val="tx1"/>
                        </a:solidFill>
                        <a:latin typeface="Arial" panose="020B0604020202020204" pitchFamily="34" charset="0"/>
                        <a:cs typeface="Arial" panose="020B0604020202020204" pitchFamily="34" charset="0"/>
                      </a:endParaRPr>
                    </a:p>
                  </a:txBody>
                  <a:tcPr anchor="ctr">
                    <a:solidFill>
                      <a:srgbClr val="F4DFDA"/>
                    </a:solidFill>
                  </a:tcPr>
                </a:tc>
                <a:tc hMerge="1">
                  <a:txBody>
                    <a:bodyPr/>
                    <a:lstStyle/>
                    <a:p>
                      <a:endParaRPr lang="en-US" dirty="0"/>
                    </a:p>
                  </a:txBody>
                  <a:tcPr/>
                </a:tc>
              </a:tr>
            </a:tbl>
          </a:graphicData>
        </a:graphic>
      </p:graphicFrame>
    </p:spTree>
    <p:extLst>
      <p:ext uri="{BB962C8B-B14F-4D97-AF65-F5344CB8AC3E}">
        <p14:creationId xmlns:p14="http://schemas.microsoft.com/office/powerpoint/2010/main" val="2263640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Creating a Marketing Mix </a:t>
            </a:r>
            <a:r>
              <a:rPr lang="en-US" sz="2000" dirty="0" smtClean="0"/>
              <a:t>(slide 1 of 3)</a:t>
            </a:r>
            <a:endParaRPr lang="en-US" sz="900" dirty="0" smtClean="0"/>
          </a:p>
        </p:txBody>
      </p:sp>
      <p:sp>
        <p:nvSpPr>
          <p:cNvPr id="2" name="Text Placeholder 1"/>
          <p:cNvSpPr>
            <a:spLocks noGrp="1"/>
          </p:cNvSpPr>
          <p:nvPr>
            <p:ph type="body" sz="quarter" idx="10"/>
          </p:nvPr>
        </p:nvSpPr>
        <p:spPr/>
        <p:txBody>
          <a:bodyPr/>
          <a:lstStyle/>
          <a:p>
            <a:r>
              <a:rPr lang="en-US" dirty="0" smtClean="0"/>
              <a:t>A business firm controls four important elements of marketing that it combines in a way that reaches the firm’s target market.</a:t>
            </a:r>
          </a:p>
          <a:p>
            <a:pPr marL="801688" lvl="1" indent="-344488">
              <a:buFont typeface="+mj-lt"/>
              <a:buAutoNum type="arabicPeriod"/>
            </a:pPr>
            <a:r>
              <a:rPr lang="en-US" dirty="0" smtClean="0"/>
              <a:t>Product</a:t>
            </a:r>
          </a:p>
          <a:p>
            <a:pPr marL="801688" lvl="1" indent="-344488">
              <a:buFont typeface="+mj-lt"/>
              <a:buAutoNum type="arabicPeriod"/>
            </a:pPr>
            <a:r>
              <a:rPr lang="en-US" dirty="0" smtClean="0"/>
              <a:t>Price</a:t>
            </a:r>
          </a:p>
          <a:p>
            <a:pPr marL="801688" lvl="1" indent="-344488">
              <a:buFont typeface="+mj-lt"/>
              <a:buAutoNum type="arabicPeriod"/>
            </a:pPr>
            <a:r>
              <a:rPr lang="en-US" dirty="0" smtClean="0"/>
              <a:t>Place (Distribution)</a:t>
            </a:r>
            <a:endParaRPr lang="en-US" dirty="0" smtClean="0"/>
          </a:p>
          <a:p>
            <a:pPr marL="801688" lvl="1" indent="-344488">
              <a:buFont typeface="+mj-lt"/>
              <a:buAutoNum type="arabicPeriod"/>
            </a:pPr>
            <a:r>
              <a:rPr lang="en-US" dirty="0" smtClean="0"/>
              <a:t>Promotion</a:t>
            </a:r>
          </a:p>
          <a:p>
            <a:r>
              <a:rPr lang="en-US" dirty="0" smtClean="0"/>
              <a:t>When combined, these four elements form a marketing mix.</a:t>
            </a:r>
          </a:p>
        </p:txBody>
      </p:sp>
    </p:spTree>
    <p:extLst>
      <p:ext uri="{BB962C8B-B14F-4D97-AF65-F5344CB8AC3E}">
        <p14:creationId xmlns:p14="http://schemas.microsoft.com/office/powerpoint/2010/main" val="4172133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Creating a Marketing Mix </a:t>
            </a:r>
            <a:r>
              <a:rPr lang="en-US" sz="2000" dirty="0" smtClean="0"/>
              <a:t>(slide 2 of 3)</a:t>
            </a:r>
            <a:endParaRPr lang="en-US" sz="500" dirty="0" smtClean="0"/>
          </a:p>
        </p:txBody>
      </p:sp>
      <p:sp>
        <p:nvSpPr>
          <p:cNvPr id="2" name="Text Placeholder 1"/>
          <p:cNvSpPr>
            <a:spLocks noGrp="1"/>
          </p:cNvSpPr>
          <p:nvPr>
            <p:ph type="body" sz="quarter" idx="10"/>
          </p:nvPr>
        </p:nvSpPr>
        <p:spPr>
          <a:xfrm>
            <a:off x="304800" y="1371600"/>
            <a:ext cx="8382000" cy="5029200"/>
          </a:xfrm>
        </p:spPr>
        <p:txBody>
          <a:bodyPr/>
          <a:lstStyle/>
          <a:p>
            <a:r>
              <a:rPr lang="en-US" sz="1800" dirty="0" smtClean="0"/>
              <a:t>Ingredients of the marketing mix:</a:t>
            </a:r>
          </a:p>
          <a:p>
            <a:pPr lvl="1"/>
            <a:r>
              <a:rPr lang="en-US" sz="1800" dirty="0" smtClean="0">
                <a:solidFill>
                  <a:srgbClr val="133676"/>
                </a:solidFill>
              </a:rPr>
              <a:t>Product</a:t>
            </a:r>
            <a:r>
              <a:rPr lang="en-US" sz="1800" dirty="0" smtClean="0"/>
              <a:t> – includes decisions about the product’s design, brand name, packaging, and warranties.</a:t>
            </a:r>
          </a:p>
          <a:p>
            <a:pPr lvl="2"/>
            <a:r>
              <a:rPr lang="en-US" sz="1800" dirty="0" smtClean="0"/>
              <a:t>Example: the decisions McDonald’s makes about package designs, sizes of orders, and flavors of sauces</a:t>
            </a:r>
          </a:p>
          <a:p>
            <a:pPr lvl="1"/>
            <a:r>
              <a:rPr lang="en-US" sz="1800" dirty="0" smtClean="0">
                <a:solidFill>
                  <a:srgbClr val="133676"/>
                </a:solidFill>
              </a:rPr>
              <a:t>Pricing </a:t>
            </a:r>
            <a:r>
              <a:rPr lang="en-US" sz="1800" dirty="0" smtClean="0"/>
              <a:t>– concerned with both base prices and </a:t>
            </a:r>
            <a:r>
              <a:rPr lang="en-US" sz="1800" dirty="0" smtClean="0"/>
              <a:t>discounts</a:t>
            </a:r>
          </a:p>
          <a:p>
            <a:pPr lvl="2"/>
            <a:r>
              <a:rPr lang="en-US" sz="1800" dirty="0"/>
              <a:t>Example: rebates offered by automobile manufacturers</a:t>
            </a:r>
          </a:p>
          <a:p>
            <a:pPr lvl="1"/>
            <a:r>
              <a:rPr lang="en-US" sz="1800" dirty="0" smtClean="0">
                <a:solidFill>
                  <a:srgbClr val="133676"/>
                </a:solidFill>
              </a:rPr>
              <a:t>Place (Distribution)  </a:t>
            </a:r>
            <a:r>
              <a:rPr lang="en-US" sz="1800" dirty="0"/>
              <a:t>– involves not only transportation and storage, but also selecting intermediaries</a:t>
            </a:r>
          </a:p>
          <a:p>
            <a:pPr lvl="1"/>
            <a:r>
              <a:rPr lang="en-US" sz="1800" dirty="0">
                <a:solidFill>
                  <a:srgbClr val="133676"/>
                </a:solidFill>
              </a:rPr>
              <a:t>Promotion</a:t>
            </a:r>
            <a:r>
              <a:rPr lang="en-US" sz="1800" dirty="0"/>
              <a:t> – focuses on providing information to target markets</a:t>
            </a:r>
          </a:p>
          <a:p>
            <a:pPr lvl="2"/>
            <a:r>
              <a:rPr lang="en-US" sz="1800" dirty="0"/>
              <a:t>Major forms:</a:t>
            </a:r>
          </a:p>
          <a:p>
            <a:pPr lvl="3"/>
            <a:r>
              <a:rPr lang="en-US" dirty="0"/>
              <a:t>Advertising</a:t>
            </a:r>
          </a:p>
          <a:p>
            <a:pPr lvl="3"/>
            <a:r>
              <a:rPr lang="en-US" dirty="0"/>
              <a:t>Personal selling</a:t>
            </a:r>
          </a:p>
          <a:p>
            <a:pPr lvl="3"/>
            <a:r>
              <a:rPr lang="en-US" dirty="0"/>
              <a:t>Sales promotion</a:t>
            </a:r>
          </a:p>
          <a:p>
            <a:pPr lvl="3"/>
            <a:r>
              <a:rPr lang="en-US" dirty="0"/>
              <a:t>Public relations</a:t>
            </a:r>
          </a:p>
          <a:p>
            <a:pPr lvl="1"/>
            <a:endParaRPr lang="en-US" sz="1800" dirty="0" smtClean="0"/>
          </a:p>
        </p:txBody>
      </p:sp>
    </p:spTree>
    <p:extLst>
      <p:ext uri="{BB962C8B-B14F-4D97-AF65-F5344CB8AC3E}">
        <p14:creationId xmlns:p14="http://schemas.microsoft.com/office/powerpoint/2010/main" val="884708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Marketing Mix </a:t>
            </a:r>
            <a:r>
              <a:rPr lang="mr-IN" sz="3600" dirty="0" smtClean="0"/>
              <a:t>–</a:t>
            </a:r>
            <a:r>
              <a:rPr lang="en-US" sz="3600" dirty="0" smtClean="0"/>
              <a:t> The Four P’s</a:t>
            </a:r>
            <a:endParaRPr lang="en-US" sz="500" dirty="0" smtClean="0"/>
          </a:p>
        </p:txBody>
      </p:sp>
      <p:grpSp>
        <p:nvGrpSpPr>
          <p:cNvPr id="5" name="Group 4"/>
          <p:cNvGrpSpPr/>
          <p:nvPr/>
        </p:nvGrpSpPr>
        <p:grpSpPr>
          <a:xfrm>
            <a:off x="2672334" y="1555774"/>
            <a:ext cx="3938016" cy="871601"/>
            <a:chOff x="2215134" y="111216"/>
            <a:chExt cx="3938016" cy="871601"/>
          </a:xfrm>
        </p:grpSpPr>
        <p:sp>
          <p:nvSpPr>
            <p:cNvPr id="6" name="Round Same Side Corner Rectangle 5"/>
            <p:cNvSpPr/>
            <p:nvPr/>
          </p:nvSpPr>
          <p:spPr>
            <a:xfrm rot="5400000">
              <a:off x="3748341" y="-1421991"/>
              <a:ext cx="871601" cy="3938016"/>
            </a:xfrm>
            <a:prstGeom prst="round2Same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7" name="Round Same Side Corner Rectangle 4"/>
            <p:cNvSpPr/>
            <p:nvPr/>
          </p:nvSpPr>
          <p:spPr>
            <a:xfrm>
              <a:off x="2215134" y="153764"/>
              <a:ext cx="3895468" cy="7865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tx2"/>
                  </a:solidFill>
                </a:rPr>
                <a:t>Product differentiation</a:t>
              </a:r>
              <a:endParaRPr lang="en-US" sz="1600" kern="1200" dirty="0">
                <a:solidFill>
                  <a:schemeClr val="tx2"/>
                </a:solidFill>
              </a:endParaRPr>
            </a:p>
            <a:p>
              <a:pPr marL="171450" lvl="1" indent="-171450" algn="l" defTabSz="711200">
                <a:lnSpc>
                  <a:spcPct val="90000"/>
                </a:lnSpc>
                <a:spcBef>
                  <a:spcPct val="0"/>
                </a:spcBef>
                <a:spcAft>
                  <a:spcPct val="15000"/>
                </a:spcAft>
                <a:buChar char="••"/>
              </a:pPr>
              <a:r>
                <a:rPr lang="en-US" sz="1600" kern="1200" dirty="0" smtClean="0">
                  <a:solidFill>
                    <a:schemeClr val="tx2"/>
                  </a:solidFill>
                </a:rPr>
                <a:t>Brand</a:t>
              </a:r>
              <a:endParaRPr lang="en-US" sz="1600" kern="1200" dirty="0">
                <a:solidFill>
                  <a:schemeClr val="tx2"/>
                </a:solidFill>
              </a:endParaRPr>
            </a:p>
          </p:txBody>
        </p:sp>
      </p:grpSp>
      <p:grpSp>
        <p:nvGrpSpPr>
          <p:cNvPr id="8" name="Group 7"/>
          <p:cNvGrpSpPr/>
          <p:nvPr/>
        </p:nvGrpSpPr>
        <p:grpSpPr>
          <a:xfrm>
            <a:off x="457200" y="1446823"/>
            <a:ext cx="2215134" cy="1089501"/>
            <a:chOff x="0" y="2265"/>
            <a:chExt cx="2215134" cy="1089501"/>
          </a:xfrm>
        </p:grpSpPr>
        <p:sp>
          <p:nvSpPr>
            <p:cNvPr id="9" name="Rounded Rectangle 8"/>
            <p:cNvSpPr/>
            <p:nvPr/>
          </p:nvSpPr>
          <p:spPr>
            <a:xfrm>
              <a:off x="0" y="2265"/>
              <a:ext cx="2215134" cy="1089501"/>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ounded Rectangle 6"/>
            <p:cNvSpPr/>
            <p:nvPr/>
          </p:nvSpPr>
          <p:spPr>
            <a:xfrm>
              <a:off x="53185" y="55450"/>
              <a:ext cx="2108764" cy="9831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Product</a:t>
              </a:r>
              <a:endParaRPr lang="en-US" sz="3200" kern="1200" dirty="0"/>
            </a:p>
          </p:txBody>
        </p:sp>
      </p:grpSp>
      <p:grpSp>
        <p:nvGrpSpPr>
          <p:cNvPr id="11" name="Group 10"/>
          <p:cNvGrpSpPr/>
          <p:nvPr/>
        </p:nvGrpSpPr>
        <p:grpSpPr>
          <a:xfrm>
            <a:off x="2672334" y="2699751"/>
            <a:ext cx="3938016" cy="871601"/>
            <a:chOff x="2215134" y="1255193"/>
            <a:chExt cx="3938016" cy="871601"/>
          </a:xfrm>
        </p:grpSpPr>
        <p:sp>
          <p:nvSpPr>
            <p:cNvPr id="12" name="Round Same Side Corner Rectangle 11"/>
            <p:cNvSpPr/>
            <p:nvPr/>
          </p:nvSpPr>
          <p:spPr>
            <a:xfrm rot="5400000">
              <a:off x="3748341" y="-278014"/>
              <a:ext cx="871601" cy="3938016"/>
            </a:xfrm>
            <a:prstGeom prst="round2SameRect">
              <a:avLst/>
            </a:prstGeom>
          </p:spPr>
          <p:style>
            <a:lnRef idx="2">
              <a:schemeClr val="accent2">
                <a:tint val="40000"/>
                <a:alpha val="90000"/>
                <a:hueOff val="1675273"/>
                <a:satOff val="-1459"/>
                <a:lumOff val="-2"/>
                <a:alphaOff val="0"/>
              </a:schemeClr>
            </a:lnRef>
            <a:fillRef idx="1">
              <a:schemeClr val="accent2">
                <a:tint val="40000"/>
                <a:alpha val="90000"/>
                <a:hueOff val="1675273"/>
                <a:satOff val="-1459"/>
                <a:lumOff val="-2"/>
                <a:alphaOff val="0"/>
              </a:schemeClr>
            </a:fillRef>
            <a:effectRef idx="0">
              <a:schemeClr val="accent2">
                <a:tint val="40000"/>
                <a:alpha val="90000"/>
                <a:hueOff val="1675273"/>
                <a:satOff val="-1459"/>
                <a:lumOff val="-2"/>
                <a:alphaOff val="0"/>
              </a:schemeClr>
            </a:effectRef>
            <a:fontRef idx="minor">
              <a:schemeClr val="dk1">
                <a:hueOff val="0"/>
                <a:satOff val="0"/>
                <a:lumOff val="0"/>
                <a:alphaOff val="0"/>
              </a:schemeClr>
            </a:fontRef>
          </p:style>
        </p:sp>
        <p:sp>
          <p:nvSpPr>
            <p:cNvPr id="13" name="Round Same Side Corner Rectangle 8"/>
            <p:cNvSpPr/>
            <p:nvPr/>
          </p:nvSpPr>
          <p:spPr>
            <a:xfrm>
              <a:off x="2215134" y="1297741"/>
              <a:ext cx="3895468" cy="7865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tx2"/>
                  </a:solidFill>
                </a:rPr>
                <a:t>Cover costs </a:t>
              </a:r>
              <a:endParaRPr lang="en-US" sz="1600" kern="1200" dirty="0">
                <a:solidFill>
                  <a:schemeClr val="tx2"/>
                </a:solidFill>
              </a:endParaRPr>
            </a:p>
            <a:p>
              <a:pPr marL="171450" lvl="1" indent="-171450" algn="l" defTabSz="711200">
                <a:lnSpc>
                  <a:spcPct val="90000"/>
                </a:lnSpc>
                <a:spcBef>
                  <a:spcPct val="0"/>
                </a:spcBef>
                <a:spcAft>
                  <a:spcPct val="15000"/>
                </a:spcAft>
                <a:buChar char="••"/>
              </a:pPr>
              <a:r>
                <a:rPr lang="en-US" sz="1600" kern="1200" dirty="0" smtClean="0">
                  <a:solidFill>
                    <a:schemeClr val="tx2"/>
                  </a:solidFill>
                </a:rPr>
                <a:t>Competitively priced</a:t>
              </a:r>
              <a:endParaRPr lang="en-US" sz="1600" kern="1200" dirty="0">
                <a:solidFill>
                  <a:schemeClr val="tx2"/>
                </a:solidFill>
              </a:endParaRPr>
            </a:p>
          </p:txBody>
        </p:sp>
      </p:grpSp>
      <p:grpSp>
        <p:nvGrpSpPr>
          <p:cNvPr id="14" name="Group 13"/>
          <p:cNvGrpSpPr/>
          <p:nvPr/>
        </p:nvGrpSpPr>
        <p:grpSpPr>
          <a:xfrm>
            <a:off x="457200" y="2590800"/>
            <a:ext cx="2215134" cy="1089501"/>
            <a:chOff x="0" y="1146242"/>
            <a:chExt cx="2215134" cy="1089501"/>
          </a:xfrm>
        </p:grpSpPr>
        <p:sp>
          <p:nvSpPr>
            <p:cNvPr id="15" name="Rounded Rectangle 14"/>
            <p:cNvSpPr/>
            <p:nvPr/>
          </p:nvSpPr>
          <p:spPr>
            <a:xfrm>
              <a:off x="0" y="1146242"/>
              <a:ext cx="2215134" cy="1089501"/>
            </a:xfrm>
            <a:prstGeom prst="roundRect">
              <a:avLst/>
            </a:prstGeom>
          </p:spPr>
          <p:style>
            <a:lnRef idx="2">
              <a:schemeClr val="lt1">
                <a:hueOff val="0"/>
                <a:satOff val="0"/>
                <a:lumOff val="0"/>
                <a:alphaOff val="0"/>
              </a:schemeClr>
            </a:lnRef>
            <a:fillRef idx="1">
              <a:schemeClr val="accent2">
                <a:hueOff val="1560507"/>
                <a:satOff val="-1946"/>
                <a:lumOff val="458"/>
                <a:alphaOff val="0"/>
              </a:schemeClr>
            </a:fillRef>
            <a:effectRef idx="0">
              <a:schemeClr val="accent2">
                <a:hueOff val="1560507"/>
                <a:satOff val="-1946"/>
                <a:lumOff val="458"/>
                <a:alphaOff val="0"/>
              </a:schemeClr>
            </a:effectRef>
            <a:fontRef idx="minor">
              <a:schemeClr val="lt1"/>
            </a:fontRef>
          </p:style>
        </p:sp>
        <p:sp>
          <p:nvSpPr>
            <p:cNvPr id="16" name="Rounded Rectangle 10"/>
            <p:cNvSpPr/>
            <p:nvPr/>
          </p:nvSpPr>
          <p:spPr>
            <a:xfrm>
              <a:off x="53185" y="1199427"/>
              <a:ext cx="2108764" cy="9831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Price</a:t>
              </a:r>
              <a:endParaRPr lang="en-US" sz="3200" kern="1200" dirty="0"/>
            </a:p>
          </p:txBody>
        </p:sp>
      </p:grpSp>
      <p:grpSp>
        <p:nvGrpSpPr>
          <p:cNvPr id="17" name="Group 16"/>
          <p:cNvGrpSpPr/>
          <p:nvPr/>
        </p:nvGrpSpPr>
        <p:grpSpPr>
          <a:xfrm>
            <a:off x="2672334" y="3843726"/>
            <a:ext cx="3938016" cy="871601"/>
            <a:chOff x="2215134" y="2399168"/>
            <a:chExt cx="3938016" cy="871601"/>
          </a:xfrm>
        </p:grpSpPr>
        <p:sp>
          <p:nvSpPr>
            <p:cNvPr id="18" name="Round Same Side Corner Rectangle 17"/>
            <p:cNvSpPr/>
            <p:nvPr/>
          </p:nvSpPr>
          <p:spPr>
            <a:xfrm rot="5400000">
              <a:off x="3748341" y="865961"/>
              <a:ext cx="871601" cy="3938016"/>
            </a:xfrm>
            <a:prstGeom prst="round2SameRect">
              <a:avLst/>
            </a:prstGeom>
          </p:spPr>
          <p:style>
            <a:lnRef idx="2">
              <a:schemeClr val="accent2">
                <a:tint val="40000"/>
                <a:alpha val="90000"/>
                <a:hueOff val="3350546"/>
                <a:satOff val="-2919"/>
                <a:lumOff val="-4"/>
                <a:alphaOff val="0"/>
              </a:schemeClr>
            </a:lnRef>
            <a:fillRef idx="1">
              <a:schemeClr val="accent2">
                <a:tint val="40000"/>
                <a:alpha val="90000"/>
                <a:hueOff val="3350546"/>
                <a:satOff val="-2919"/>
                <a:lumOff val="-4"/>
                <a:alphaOff val="0"/>
              </a:schemeClr>
            </a:fillRef>
            <a:effectRef idx="0">
              <a:schemeClr val="accent2">
                <a:tint val="40000"/>
                <a:alpha val="90000"/>
                <a:hueOff val="3350546"/>
                <a:satOff val="-2919"/>
                <a:lumOff val="-4"/>
                <a:alphaOff val="0"/>
              </a:schemeClr>
            </a:effectRef>
            <a:fontRef idx="minor">
              <a:schemeClr val="dk1">
                <a:hueOff val="0"/>
                <a:satOff val="0"/>
                <a:lumOff val="0"/>
                <a:alphaOff val="0"/>
              </a:schemeClr>
            </a:fontRef>
          </p:style>
        </p:sp>
        <p:sp>
          <p:nvSpPr>
            <p:cNvPr id="19" name="Round Same Side Corner Rectangle 12"/>
            <p:cNvSpPr/>
            <p:nvPr/>
          </p:nvSpPr>
          <p:spPr>
            <a:xfrm>
              <a:off x="2215134" y="2441716"/>
              <a:ext cx="3895468" cy="7865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tx2"/>
                  </a:solidFill>
                </a:rPr>
                <a:t>Inform and persuade customers to buy</a:t>
              </a:r>
              <a:endParaRPr lang="en-US" sz="1600" kern="1200" dirty="0">
                <a:solidFill>
                  <a:schemeClr val="tx2"/>
                </a:solidFill>
              </a:endParaRPr>
            </a:p>
            <a:p>
              <a:pPr marL="171450" lvl="1" indent="-171450" algn="l" defTabSz="711200">
                <a:lnSpc>
                  <a:spcPct val="90000"/>
                </a:lnSpc>
                <a:spcBef>
                  <a:spcPct val="0"/>
                </a:spcBef>
                <a:spcAft>
                  <a:spcPct val="15000"/>
                </a:spcAft>
                <a:buChar char="••"/>
              </a:pPr>
              <a:r>
                <a:rPr lang="en-US" sz="1600" kern="1200" dirty="0" smtClean="0">
                  <a:solidFill>
                    <a:schemeClr val="tx2"/>
                  </a:solidFill>
                </a:rPr>
                <a:t>Build positive customer relationships</a:t>
              </a:r>
              <a:endParaRPr lang="en-US" sz="1600" kern="1200" dirty="0">
                <a:solidFill>
                  <a:schemeClr val="tx2"/>
                </a:solidFill>
              </a:endParaRPr>
            </a:p>
          </p:txBody>
        </p:sp>
      </p:grpSp>
      <p:grpSp>
        <p:nvGrpSpPr>
          <p:cNvPr id="20" name="Group 19"/>
          <p:cNvGrpSpPr/>
          <p:nvPr/>
        </p:nvGrpSpPr>
        <p:grpSpPr>
          <a:xfrm>
            <a:off x="457200" y="3734777"/>
            <a:ext cx="2215134" cy="1089501"/>
            <a:chOff x="0" y="2290219"/>
            <a:chExt cx="2215134" cy="1089501"/>
          </a:xfrm>
        </p:grpSpPr>
        <p:sp>
          <p:nvSpPr>
            <p:cNvPr id="21" name="Rounded Rectangle 20"/>
            <p:cNvSpPr/>
            <p:nvPr/>
          </p:nvSpPr>
          <p:spPr>
            <a:xfrm>
              <a:off x="0" y="2290219"/>
              <a:ext cx="2215134" cy="1089501"/>
            </a:xfrm>
            <a:prstGeom prst="roundRect">
              <a:avLst/>
            </a:prstGeom>
          </p:spPr>
          <p:style>
            <a:lnRef idx="2">
              <a:schemeClr val="lt1">
                <a:hueOff val="0"/>
                <a:satOff val="0"/>
                <a:lumOff val="0"/>
                <a:alphaOff val="0"/>
              </a:schemeClr>
            </a:lnRef>
            <a:fillRef idx="1">
              <a:schemeClr val="accent2">
                <a:hueOff val="3121013"/>
                <a:satOff val="-3893"/>
                <a:lumOff val="915"/>
                <a:alphaOff val="0"/>
              </a:schemeClr>
            </a:fillRef>
            <a:effectRef idx="0">
              <a:schemeClr val="accent2">
                <a:hueOff val="3121013"/>
                <a:satOff val="-3893"/>
                <a:lumOff val="915"/>
                <a:alphaOff val="0"/>
              </a:schemeClr>
            </a:effectRef>
            <a:fontRef idx="minor">
              <a:schemeClr val="lt1"/>
            </a:fontRef>
          </p:style>
        </p:sp>
        <p:sp>
          <p:nvSpPr>
            <p:cNvPr id="22" name="Rounded Rectangle 14"/>
            <p:cNvSpPr/>
            <p:nvPr/>
          </p:nvSpPr>
          <p:spPr>
            <a:xfrm>
              <a:off x="53185" y="2343404"/>
              <a:ext cx="2108764" cy="9831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Promotion</a:t>
              </a:r>
              <a:endParaRPr lang="en-US" sz="3200" kern="1200" dirty="0"/>
            </a:p>
          </p:txBody>
        </p:sp>
      </p:grpSp>
      <p:grpSp>
        <p:nvGrpSpPr>
          <p:cNvPr id="23" name="Group 22"/>
          <p:cNvGrpSpPr/>
          <p:nvPr/>
        </p:nvGrpSpPr>
        <p:grpSpPr>
          <a:xfrm>
            <a:off x="2672334" y="4987703"/>
            <a:ext cx="3938016" cy="871601"/>
            <a:chOff x="2215134" y="3543145"/>
            <a:chExt cx="3938016" cy="871601"/>
          </a:xfrm>
        </p:grpSpPr>
        <p:sp>
          <p:nvSpPr>
            <p:cNvPr id="24" name="Round Same Side Corner Rectangle 23"/>
            <p:cNvSpPr/>
            <p:nvPr/>
          </p:nvSpPr>
          <p:spPr>
            <a:xfrm rot="5400000">
              <a:off x="3748341" y="2009938"/>
              <a:ext cx="871601" cy="3938016"/>
            </a:xfrm>
            <a:prstGeom prst="round2SameRect">
              <a:avLst/>
            </a:prstGeom>
          </p:spPr>
          <p:style>
            <a:lnRef idx="2">
              <a:schemeClr val="accent2">
                <a:tint val="40000"/>
                <a:alpha val="90000"/>
                <a:hueOff val="5025819"/>
                <a:satOff val="-4378"/>
                <a:lumOff val="-6"/>
                <a:alphaOff val="0"/>
              </a:schemeClr>
            </a:lnRef>
            <a:fillRef idx="1">
              <a:schemeClr val="accent2">
                <a:tint val="40000"/>
                <a:alpha val="90000"/>
                <a:hueOff val="5025819"/>
                <a:satOff val="-4378"/>
                <a:lumOff val="-6"/>
                <a:alphaOff val="0"/>
              </a:schemeClr>
            </a:fillRef>
            <a:effectRef idx="0">
              <a:schemeClr val="accent2">
                <a:tint val="40000"/>
                <a:alpha val="90000"/>
                <a:hueOff val="5025819"/>
                <a:satOff val="-4378"/>
                <a:lumOff val="-6"/>
                <a:alphaOff val="0"/>
              </a:schemeClr>
            </a:effectRef>
            <a:fontRef idx="minor">
              <a:schemeClr val="dk1">
                <a:hueOff val="0"/>
                <a:satOff val="0"/>
                <a:lumOff val="0"/>
                <a:alphaOff val="0"/>
              </a:schemeClr>
            </a:fontRef>
          </p:style>
        </p:sp>
        <p:sp>
          <p:nvSpPr>
            <p:cNvPr id="25" name="Round Same Side Corner Rectangle 16"/>
            <p:cNvSpPr/>
            <p:nvPr/>
          </p:nvSpPr>
          <p:spPr>
            <a:xfrm>
              <a:off x="2215134" y="3585693"/>
              <a:ext cx="3895468" cy="7865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tx2"/>
                  </a:solidFill>
                </a:rPr>
                <a:t>Distribution channel</a:t>
              </a:r>
              <a:endParaRPr lang="en-US" sz="1600" kern="1200" dirty="0">
                <a:solidFill>
                  <a:schemeClr val="tx2"/>
                </a:solidFill>
              </a:endParaRPr>
            </a:p>
            <a:p>
              <a:pPr marL="171450" lvl="1" indent="-171450" algn="l" defTabSz="711200">
                <a:lnSpc>
                  <a:spcPct val="90000"/>
                </a:lnSpc>
                <a:spcBef>
                  <a:spcPct val="0"/>
                </a:spcBef>
                <a:spcAft>
                  <a:spcPct val="15000"/>
                </a:spcAft>
                <a:buChar char="••"/>
              </a:pPr>
              <a:r>
                <a:rPr lang="en-US" sz="1600" kern="1200" dirty="0" smtClean="0">
                  <a:solidFill>
                    <a:schemeClr val="tx2"/>
                  </a:solidFill>
                </a:rPr>
                <a:t>Distributors and wholesalers</a:t>
              </a:r>
              <a:endParaRPr lang="en-US" sz="1600" kern="1200" dirty="0">
                <a:solidFill>
                  <a:schemeClr val="tx2"/>
                </a:solidFill>
              </a:endParaRPr>
            </a:p>
          </p:txBody>
        </p:sp>
      </p:grpSp>
      <p:grpSp>
        <p:nvGrpSpPr>
          <p:cNvPr id="26" name="Group 25"/>
          <p:cNvGrpSpPr/>
          <p:nvPr/>
        </p:nvGrpSpPr>
        <p:grpSpPr>
          <a:xfrm>
            <a:off x="457200" y="4878753"/>
            <a:ext cx="2215134" cy="1089501"/>
            <a:chOff x="0" y="3434195"/>
            <a:chExt cx="2215134" cy="1089501"/>
          </a:xfrm>
        </p:grpSpPr>
        <p:sp>
          <p:nvSpPr>
            <p:cNvPr id="27" name="Rounded Rectangle 26"/>
            <p:cNvSpPr/>
            <p:nvPr/>
          </p:nvSpPr>
          <p:spPr>
            <a:xfrm>
              <a:off x="0" y="3434195"/>
              <a:ext cx="2215134" cy="1089501"/>
            </a:xfrm>
            <a:prstGeom prst="roundRect">
              <a:avLst/>
            </a:prstGeom>
          </p:spPr>
          <p:style>
            <a:lnRef idx="2">
              <a:schemeClr val="lt1">
                <a:hueOff val="0"/>
                <a:satOff val="0"/>
                <a:lumOff val="0"/>
                <a:alphaOff val="0"/>
              </a:schemeClr>
            </a:lnRef>
            <a:fillRef idx="1">
              <a:schemeClr val="accent2">
                <a:hueOff val="4681520"/>
                <a:satOff val="-5839"/>
                <a:lumOff val="1373"/>
                <a:alphaOff val="0"/>
              </a:schemeClr>
            </a:fillRef>
            <a:effectRef idx="0">
              <a:schemeClr val="accent2">
                <a:hueOff val="4681520"/>
                <a:satOff val="-5839"/>
                <a:lumOff val="1373"/>
                <a:alphaOff val="0"/>
              </a:schemeClr>
            </a:effectRef>
            <a:fontRef idx="minor">
              <a:schemeClr val="lt1"/>
            </a:fontRef>
          </p:style>
        </p:sp>
        <p:sp>
          <p:nvSpPr>
            <p:cNvPr id="28" name="Rounded Rectangle 18"/>
            <p:cNvSpPr/>
            <p:nvPr/>
          </p:nvSpPr>
          <p:spPr>
            <a:xfrm>
              <a:off x="53185" y="3487380"/>
              <a:ext cx="2108764" cy="9831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Place</a:t>
              </a:r>
              <a:endParaRPr lang="en-US" sz="3200" kern="1200" dirty="0"/>
            </a:p>
          </p:txBody>
        </p:sp>
      </p:grpSp>
      <p:sp>
        <p:nvSpPr>
          <p:cNvPr id="29" name="Text Box 6"/>
          <p:cNvSpPr txBox="1">
            <a:spLocks noChangeArrowheads="1"/>
          </p:cNvSpPr>
          <p:nvPr/>
        </p:nvSpPr>
        <p:spPr bwMode="auto">
          <a:xfrm>
            <a:off x="6705600" y="1600200"/>
            <a:ext cx="2209800" cy="784225"/>
          </a:xfrm>
          <a:prstGeom prst="rect">
            <a:avLst/>
          </a:prstGeom>
          <a:solidFill>
            <a:srgbClr val="FFFF99"/>
          </a:solidFill>
          <a:ln w="9525">
            <a:solidFill>
              <a:schemeClr val="accent4">
                <a:lumMod val="10000"/>
              </a:schemeClr>
            </a:solidFill>
            <a:miter lim="800000"/>
            <a:headEnd/>
            <a:tailEnd/>
          </a:ln>
        </p:spPr>
        <p:txBody>
          <a:bodyPr>
            <a:spAutoFit/>
          </a:bodyPr>
          <a:lstStyle/>
          <a:p>
            <a:pPr algn="ctr" eaLnBrk="0" hangingPunct="0">
              <a:spcBef>
                <a:spcPct val="50000"/>
              </a:spcBef>
              <a:defRPr/>
            </a:pPr>
            <a:r>
              <a:rPr lang="en-US" sz="1000" b="1" u="sng" dirty="0">
                <a:solidFill>
                  <a:schemeClr val="accent4">
                    <a:lumMod val="10000"/>
                  </a:schemeClr>
                </a:solidFill>
                <a:latin typeface="Tahoma" charset="0"/>
                <a:ea typeface="ＭＳ Ｐゴシック" charset="-128"/>
                <a:cs typeface="ＭＳ Ｐゴシック" charset="-128"/>
              </a:rPr>
              <a:t>Product</a:t>
            </a:r>
          </a:p>
          <a:p>
            <a:pPr algn="ctr" eaLnBrk="0" hangingPunct="0">
              <a:spcBef>
                <a:spcPct val="50000"/>
              </a:spcBef>
              <a:defRPr/>
            </a:pPr>
            <a:r>
              <a:rPr lang="en-US" sz="1000" dirty="0">
                <a:solidFill>
                  <a:schemeClr val="accent4">
                    <a:lumMod val="10000"/>
                  </a:schemeClr>
                </a:solidFill>
                <a:latin typeface="Tahoma" charset="0"/>
                <a:ea typeface="ＭＳ Ｐゴシック" charset="-128"/>
                <a:cs typeface="ＭＳ Ｐゴシック" charset="-128"/>
              </a:rPr>
              <a:t>Decisions about product’s design, purpose, brand name, packaging, and warranties</a:t>
            </a:r>
          </a:p>
        </p:txBody>
      </p:sp>
      <p:sp>
        <p:nvSpPr>
          <p:cNvPr id="30" name="Text Box 8"/>
          <p:cNvSpPr txBox="1">
            <a:spLocks noChangeArrowheads="1"/>
          </p:cNvSpPr>
          <p:nvPr/>
        </p:nvSpPr>
        <p:spPr bwMode="auto">
          <a:xfrm>
            <a:off x="6705600" y="3886200"/>
            <a:ext cx="2209800" cy="938213"/>
          </a:xfrm>
          <a:prstGeom prst="rect">
            <a:avLst/>
          </a:prstGeom>
          <a:solidFill>
            <a:srgbClr val="FFFF99"/>
          </a:solidFill>
          <a:ln w="9525">
            <a:solidFill>
              <a:schemeClr val="accent4">
                <a:lumMod val="10000"/>
              </a:schemeClr>
            </a:solidFill>
            <a:miter lim="800000"/>
            <a:headEnd/>
            <a:tailEnd/>
          </a:ln>
        </p:spPr>
        <p:txBody>
          <a:bodyPr>
            <a:spAutoFit/>
          </a:bodyPr>
          <a:lstStyle/>
          <a:p>
            <a:pPr algn="ctr" eaLnBrk="0" hangingPunct="0">
              <a:spcBef>
                <a:spcPct val="50000"/>
              </a:spcBef>
              <a:defRPr/>
            </a:pPr>
            <a:r>
              <a:rPr lang="en-US" sz="1000" b="1" u="sng" dirty="0">
                <a:solidFill>
                  <a:schemeClr val="accent4">
                    <a:lumMod val="10000"/>
                  </a:schemeClr>
                </a:solidFill>
                <a:latin typeface="Tahoma" charset="0"/>
                <a:ea typeface="ＭＳ Ｐゴシック" charset="-128"/>
                <a:cs typeface="ＭＳ Ｐゴシック" charset="-128"/>
              </a:rPr>
              <a:t>Promotion</a:t>
            </a:r>
          </a:p>
          <a:p>
            <a:pPr algn="ctr" eaLnBrk="0" hangingPunct="0">
              <a:spcBef>
                <a:spcPct val="50000"/>
              </a:spcBef>
              <a:defRPr/>
            </a:pPr>
            <a:r>
              <a:rPr lang="en-US" sz="1000" dirty="0">
                <a:solidFill>
                  <a:schemeClr val="accent4">
                    <a:lumMod val="10000"/>
                  </a:schemeClr>
                </a:solidFill>
                <a:latin typeface="Tahoma" charset="0"/>
                <a:ea typeface="ＭＳ Ｐゴシック" charset="-128"/>
                <a:cs typeface="ＭＳ Ｐゴシック" charset="-128"/>
              </a:rPr>
              <a:t>Decisions that sellers use to persuade and communicate to people to buy their products / services</a:t>
            </a:r>
          </a:p>
        </p:txBody>
      </p:sp>
      <p:sp>
        <p:nvSpPr>
          <p:cNvPr id="31" name="Text Box 9"/>
          <p:cNvSpPr txBox="1">
            <a:spLocks noChangeArrowheads="1"/>
          </p:cNvSpPr>
          <p:nvPr/>
        </p:nvSpPr>
        <p:spPr bwMode="auto">
          <a:xfrm>
            <a:off x="6705600" y="5029200"/>
            <a:ext cx="2209800" cy="784225"/>
          </a:xfrm>
          <a:prstGeom prst="rect">
            <a:avLst/>
          </a:prstGeom>
          <a:solidFill>
            <a:srgbClr val="FFFF99"/>
          </a:solidFill>
          <a:ln w="9525">
            <a:solidFill>
              <a:schemeClr val="accent4">
                <a:lumMod val="10000"/>
              </a:schemeClr>
            </a:solidFill>
            <a:miter lim="800000"/>
            <a:headEnd/>
            <a:tailEnd/>
          </a:ln>
          <a:effectLst/>
        </p:spPr>
        <p:txBody>
          <a:bodyPr>
            <a:spAutoFit/>
          </a:bodyPr>
          <a:lstStyle/>
          <a:p>
            <a:pPr algn="ctr" eaLnBrk="0" hangingPunct="0">
              <a:spcBef>
                <a:spcPct val="50000"/>
              </a:spcBef>
              <a:defRPr/>
            </a:pPr>
            <a:r>
              <a:rPr lang="en-US" sz="1000" b="1" u="sng" dirty="0">
                <a:solidFill>
                  <a:schemeClr val="accent4">
                    <a:lumMod val="10000"/>
                  </a:schemeClr>
                </a:solidFill>
                <a:latin typeface="Tahoma" pitchFamily="34" charset="0"/>
                <a:ea typeface="ＭＳ Ｐゴシック" charset="-128"/>
                <a:cs typeface="ＭＳ Ｐゴシック" charset="-128"/>
              </a:rPr>
              <a:t>Place (Distribution)</a:t>
            </a:r>
          </a:p>
          <a:p>
            <a:pPr algn="ctr" eaLnBrk="0" hangingPunct="0">
              <a:spcBef>
                <a:spcPct val="50000"/>
              </a:spcBef>
              <a:defRPr/>
            </a:pPr>
            <a:r>
              <a:rPr lang="en-US" sz="1000" dirty="0">
                <a:solidFill>
                  <a:schemeClr val="accent4">
                    <a:lumMod val="10000"/>
                  </a:schemeClr>
                </a:solidFill>
                <a:latin typeface="Tahoma" pitchFamily="34" charset="0"/>
                <a:ea typeface="ＭＳ Ｐゴシック" charset="-128"/>
                <a:cs typeface="ＭＳ Ｐゴシック" charset="-128"/>
              </a:rPr>
              <a:t>Decisions based on moving products from producers to consumers (marketing channels)</a:t>
            </a:r>
          </a:p>
        </p:txBody>
      </p:sp>
      <p:sp>
        <p:nvSpPr>
          <p:cNvPr id="32" name="Text Box 7"/>
          <p:cNvSpPr txBox="1">
            <a:spLocks noChangeArrowheads="1"/>
          </p:cNvSpPr>
          <p:nvPr/>
        </p:nvSpPr>
        <p:spPr bwMode="auto">
          <a:xfrm>
            <a:off x="6705600" y="2743200"/>
            <a:ext cx="2209800" cy="784225"/>
          </a:xfrm>
          <a:prstGeom prst="rect">
            <a:avLst/>
          </a:prstGeom>
          <a:solidFill>
            <a:srgbClr val="FFFF99"/>
          </a:solidFill>
          <a:ln w="9525">
            <a:solidFill>
              <a:schemeClr val="accent4">
                <a:lumMod val="10000"/>
              </a:schemeClr>
            </a:solidFill>
            <a:miter lim="800000"/>
            <a:headEnd/>
            <a:tailEnd/>
          </a:ln>
        </p:spPr>
        <p:txBody>
          <a:bodyPr>
            <a:spAutoFit/>
          </a:bodyPr>
          <a:lstStyle/>
          <a:p>
            <a:pPr algn="ctr" eaLnBrk="0" hangingPunct="0">
              <a:spcBef>
                <a:spcPct val="50000"/>
              </a:spcBef>
              <a:defRPr/>
            </a:pPr>
            <a:r>
              <a:rPr lang="en-US" sz="1000" b="1" u="sng" dirty="0">
                <a:solidFill>
                  <a:schemeClr val="accent4">
                    <a:lumMod val="10000"/>
                  </a:schemeClr>
                </a:solidFill>
                <a:latin typeface="Tahoma" charset="0"/>
                <a:ea typeface="ＭＳ Ｐゴシック" charset="-128"/>
                <a:cs typeface="ＭＳ Ｐゴシック" charset="-128"/>
              </a:rPr>
              <a:t>Price</a:t>
            </a:r>
          </a:p>
          <a:p>
            <a:pPr algn="ctr" eaLnBrk="0" hangingPunct="0">
              <a:spcBef>
                <a:spcPct val="50000"/>
              </a:spcBef>
              <a:defRPr/>
            </a:pPr>
            <a:r>
              <a:rPr lang="en-US" sz="1000" dirty="0">
                <a:solidFill>
                  <a:schemeClr val="accent4">
                    <a:lumMod val="10000"/>
                  </a:schemeClr>
                </a:solidFill>
                <a:latin typeface="Tahoma" charset="0"/>
                <a:ea typeface="ＭＳ Ｐゴシック" charset="-128"/>
                <a:cs typeface="ＭＳ Ｐゴシック" charset="-128"/>
              </a:rPr>
              <a:t>Decisions based on price setting (what to charge for product) including rebates, and discounts</a:t>
            </a:r>
          </a:p>
        </p:txBody>
      </p:sp>
    </p:spTree>
    <p:extLst>
      <p:ext uri="{BB962C8B-B14F-4D97-AF65-F5344CB8AC3E}">
        <p14:creationId xmlns:p14="http://schemas.microsoft.com/office/powerpoint/2010/main" val="3152106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What is Marketing?</a:t>
            </a:r>
            <a:br>
              <a:rPr lang="en-US" sz="3600" dirty="0" smtClean="0"/>
            </a:br>
            <a:r>
              <a:rPr lang="en-US" sz="2000" i="1" dirty="0" smtClean="0"/>
              <a:t>According to the American Marketing </a:t>
            </a:r>
            <a:r>
              <a:rPr lang="en-US" sz="2000" i="1" dirty="0" err="1" smtClean="0"/>
              <a:t>Associaiton</a:t>
            </a:r>
            <a:r>
              <a:rPr lang="mr-IN" sz="2000" i="1" dirty="0" smtClean="0"/>
              <a:t>…</a:t>
            </a:r>
            <a:endParaRPr lang="en-US" sz="2000" i="1" dirty="0" smtClean="0"/>
          </a:p>
        </p:txBody>
      </p:sp>
      <p:sp>
        <p:nvSpPr>
          <p:cNvPr id="2" name="Text Placeholder 1"/>
          <p:cNvSpPr>
            <a:spLocks noGrp="1"/>
          </p:cNvSpPr>
          <p:nvPr>
            <p:ph type="body" sz="quarter" idx="10"/>
          </p:nvPr>
        </p:nvSpPr>
        <p:spPr/>
        <p:txBody>
          <a:bodyPr/>
          <a:lstStyle/>
          <a:p>
            <a:r>
              <a:rPr lang="en-US" b="1" dirty="0" smtClean="0">
                <a:solidFill>
                  <a:srgbClr val="0D9CAC"/>
                </a:solidFill>
              </a:rPr>
              <a:t>Marketing </a:t>
            </a:r>
            <a:r>
              <a:rPr lang="en-US" dirty="0" smtClean="0"/>
              <a:t>– the activity, set of institutions, and processes for creating, communicating, delivering, and exchanging offerings that have value for customers, clients, partners, and society at large</a:t>
            </a:r>
            <a:endParaRPr lang="en-US" dirty="0"/>
          </a:p>
          <a:p>
            <a:r>
              <a:rPr lang="en-US" b="1" dirty="0" smtClean="0">
                <a:solidFill>
                  <a:srgbClr val="0D9CAC"/>
                </a:solidFill>
              </a:rPr>
              <a:t>Value </a:t>
            </a:r>
            <a:r>
              <a:rPr lang="en-US" dirty="0" smtClean="0"/>
              <a:t>– a customer’s estimation of the worth of a product based on a comparison of its costs and benefits, including quality, relative to other products</a:t>
            </a:r>
            <a:endParaRPr lang="en-US" dirty="0"/>
          </a:p>
        </p:txBody>
      </p:sp>
    </p:spTree>
    <p:extLst>
      <p:ext uri="{BB962C8B-B14F-4D97-AF65-F5344CB8AC3E}">
        <p14:creationId xmlns:p14="http://schemas.microsoft.com/office/powerpoint/2010/main" val="3550686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smtClean="0">
                <a:solidFill>
                  <a:srgbClr val="888FB8"/>
                </a:solidFill>
              </a:rPr>
              <a:t>FIGURE 11-3</a:t>
            </a:r>
            <a:r>
              <a:rPr lang="en-US" sz="1800" dirty="0" smtClean="0"/>
              <a:t>	The Marketing Mix and the Marketing Environment</a:t>
            </a:r>
            <a:endParaRPr lang="en-US" sz="1400" dirty="0"/>
          </a:p>
        </p:txBody>
      </p:sp>
      <p:pic>
        <p:nvPicPr>
          <p:cNvPr id="2" name="Picture 1" descr="The elements of the marketing mix and the marketing environment are shown in illustrative form. Above the illustration is the following text: “The marketing mix consists of elements that the firm controls—product, price, distribution, and promotion. The firm generally has no control over forces in the marketing environment.” &#10;&#10;The illustration shows three concentric circles shaded in different colors. A legend at the bottom-left of the illustration shows a small rectangle shaded blue and labeled &quot;Marketing mix&quot; and a small rectangle shaded green and labeled &quot;Marketing environment.&quot;&#10;&#10;The outermost circle represents the Marketing environment and has the following text within: Economic forces, Political forces, Legal and regulatory forces, Technological forces, Socio-cultural forces, Competitive forces. &#10;&#10;The middle circle represents the Marketing mix and is divided into four equal parts, which are labeled as follows: Product, Distribution, Promotion, Price. &#10;&#10;The innermost circle has the word “Customer” within it." title="Figure 11-3 - The Marketing Mix and the Marketing Environment"/>
          <p:cNvPicPr>
            <a:picLocks noChangeAspect="1"/>
          </p:cNvPicPr>
          <p:nvPr/>
        </p:nvPicPr>
        <p:blipFill>
          <a:blip r:embed="rId2"/>
          <a:stretch>
            <a:fillRect/>
          </a:stretch>
        </p:blipFill>
        <p:spPr>
          <a:xfrm>
            <a:off x="1193103" y="1143000"/>
            <a:ext cx="6757793" cy="5181600"/>
          </a:xfrm>
          <a:prstGeom prst="rect">
            <a:avLst/>
          </a:prstGeom>
        </p:spPr>
      </p:pic>
    </p:spTree>
    <p:extLst>
      <p:ext uri="{BB962C8B-B14F-4D97-AF65-F5344CB8AC3E}">
        <p14:creationId xmlns:p14="http://schemas.microsoft.com/office/powerpoint/2010/main" val="3056530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Marketing Strategy and </a:t>
            </a:r>
            <a:br>
              <a:rPr lang="en-US" sz="3600" dirty="0" smtClean="0"/>
            </a:br>
            <a:r>
              <a:rPr lang="en-US" sz="3600" dirty="0" smtClean="0"/>
              <a:t>the Marketing Environment</a:t>
            </a:r>
            <a:endParaRPr lang="en-US" sz="500" dirty="0" smtClean="0"/>
          </a:p>
        </p:txBody>
      </p:sp>
      <p:sp>
        <p:nvSpPr>
          <p:cNvPr id="2" name="Text Placeholder 1"/>
          <p:cNvSpPr>
            <a:spLocks noGrp="1"/>
          </p:cNvSpPr>
          <p:nvPr>
            <p:ph type="body" sz="quarter" idx="10"/>
          </p:nvPr>
        </p:nvSpPr>
        <p:spPr/>
        <p:txBody>
          <a:bodyPr/>
          <a:lstStyle/>
          <a:p>
            <a:r>
              <a:rPr lang="en-US" sz="2000" dirty="0" smtClean="0"/>
              <a:t>The following forces make up the external </a:t>
            </a:r>
            <a:r>
              <a:rPr lang="en-US" sz="2000" dirty="0" smtClean="0">
                <a:solidFill>
                  <a:srgbClr val="133676"/>
                </a:solidFill>
              </a:rPr>
              <a:t>marketing environment</a:t>
            </a:r>
            <a:r>
              <a:rPr lang="en-US" sz="2000" dirty="0" smtClean="0"/>
              <a:t>:</a:t>
            </a:r>
          </a:p>
          <a:p>
            <a:pPr lvl="1"/>
            <a:r>
              <a:rPr lang="en-US" sz="1800" dirty="0" smtClean="0">
                <a:solidFill>
                  <a:srgbClr val="FF0000"/>
                </a:solidFill>
              </a:rPr>
              <a:t>Economic forces </a:t>
            </a:r>
            <a:r>
              <a:rPr lang="en-US" sz="1800" dirty="0" smtClean="0"/>
              <a:t>– the effects of economic conditions on customers’ ability and willingness to buy</a:t>
            </a:r>
          </a:p>
          <a:p>
            <a:pPr lvl="1"/>
            <a:r>
              <a:rPr lang="en-US" sz="1800" dirty="0" smtClean="0">
                <a:solidFill>
                  <a:srgbClr val="FF0000"/>
                </a:solidFill>
              </a:rPr>
              <a:t>Sociocultural forces </a:t>
            </a:r>
            <a:r>
              <a:rPr lang="en-US" sz="1800" dirty="0" smtClean="0"/>
              <a:t>– influences in a society and its culture that result in changes in attitudes, beliefs, norms, customs, and lifestyles</a:t>
            </a:r>
          </a:p>
          <a:p>
            <a:pPr lvl="1"/>
            <a:r>
              <a:rPr lang="en-US" sz="1800" dirty="0" smtClean="0">
                <a:solidFill>
                  <a:srgbClr val="FF0000"/>
                </a:solidFill>
              </a:rPr>
              <a:t>Political forces </a:t>
            </a:r>
            <a:r>
              <a:rPr lang="en-US" sz="1800" dirty="0" smtClean="0"/>
              <a:t>– influences that arise through the actions of political figures</a:t>
            </a:r>
          </a:p>
          <a:p>
            <a:pPr lvl="1"/>
            <a:r>
              <a:rPr lang="en-US" sz="1800" dirty="0" smtClean="0">
                <a:solidFill>
                  <a:srgbClr val="FF0000"/>
                </a:solidFill>
              </a:rPr>
              <a:t>Competitive forces </a:t>
            </a:r>
            <a:r>
              <a:rPr lang="en-US" sz="1800" dirty="0" smtClean="0"/>
              <a:t>– the actions of competitors, who are in the process of implementing their own marketing plans</a:t>
            </a:r>
          </a:p>
          <a:p>
            <a:pPr lvl="1"/>
            <a:r>
              <a:rPr lang="en-US" sz="1800" dirty="0" smtClean="0">
                <a:solidFill>
                  <a:srgbClr val="FF0000"/>
                </a:solidFill>
              </a:rPr>
              <a:t>Legal and regulatory forces </a:t>
            </a:r>
            <a:r>
              <a:rPr lang="en-US" sz="1800" dirty="0" smtClean="0"/>
              <a:t>– laws that protect consumers and competition and government regulations that affect marketing</a:t>
            </a:r>
          </a:p>
          <a:p>
            <a:pPr lvl="1"/>
            <a:r>
              <a:rPr lang="en-US" sz="1800" dirty="0" smtClean="0">
                <a:solidFill>
                  <a:srgbClr val="FF0000"/>
                </a:solidFill>
              </a:rPr>
              <a:t>Technological forces </a:t>
            </a:r>
            <a:r>
              <a:rPr lang="en-US" sz="1800" dirty="0" smtClean="0"/>
              <a:t>– technological changes that can create new marketing opportunities or cause products to become obsolete rapidly</a:t>
            </a:r>
            <a:endParaRPr lang="en-US" sz="1800" dirty="0"/>
          </a:p>
        </p:txBody>
      </p:sp>
    </p:spTree>
    <p:extLst>
      <p:ext uri="{BB962C8B-B14F-4D97-AF65-F5344CB8AC3E}">
        <p14:creationId xmlns:p14="http://schemas.microsoft.com/office/powerpoint/2010/main" val="2136028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Developing a Marketing Plan</a:t>
            </a:r>
            <a:endParaRPr lang="en-US" sz="900" dirty="0" smtClean="0"/>
          </a:p>
        </p:txBody>
      </p:sp>
      <p:sp>
        <p:nvSpPr>
          <p:cNvPr id="2" name="Text Placeholder 1"/>
          <p:cNvSpPr>
            <a:spLocks noGrp="1"/>
          </p:cNvSpPr>
          <p:nvPr>
            <p:ph type="body" sz="quarter" idx="10"/>
          </p:nvPr>
        </p:nvSpPr>
        <p:spPr/>
        <p:txBody>
          <a:bodyPr/>
          <a:lstStyle/>
          <a:p>
            <a:r>
              <a:rPr lang="en-US" sz="2000" b="1" dirty="0" smtClean="0">
                <a:solidFill>
                  <a:srgbClr val="0D9CAC"/>
                </a:solidFill>
              </a:rPr>
              <a:t>Marketing plan </a:t>
            </a:r>
            <a:r>
              <a:rPr lang="en-US" sz="2000" dirty="0" smtClean="0"/>
              <a:t>– a written document that specifies an organization’s resources, objectives, strategy, and implementation and control efforts to be used in marketing a specific product or product group</a:t>
            </a:r>
          </a:p>
          <a:p>
            <a:pPr lvl="1"/>
            <a:r>
              <a:rPr lang="en-US" sz="1800" dirty="0" smtClean="0"/>
              <a:t>The marketing plan describes the firm’s current position or situation, establishes marketing objectives for the product, and specifies how the organization will attempt to achieve these objectives.</a:t>
            </a:r>
          </a:p>
          <a:p>
            <a:r>
              <a:rPr lang="en-US" sz="2000" dirty="0" smtClean="0"/>
              <a:t>Developing a clear, well-written marketing plan is important.</a:t>
            </a:r>
          </a:p>
          <a:p>
            <a:pPr lvl="1"/>
            <a:r>
              <a:rPr lang="en-US" sz="1800" dirty="0" smtClean="0"/>
              <a:t>Helps establish a unified vision for an organization </a:t>
            </a:r>
          </a:p>
          <a:p>
            <a:pPr lvl="1"/>
            <a:r>
              <a:rPr lang="en-US" sz="1800" dirty="0" smtClean="0"/>
              <a:t>Is used for communication among the firm’s employees</a:t>
            </a:r>
          </a:p>
          <a:p>
            <a:pPr lvl="1"/>
            <a:r>
              <a:rPr lang="en-US" sz="1800" dirty="0" smtClean="0"/>
              <a:t>Covers responsibilities, tasks, and schedules for implementation</a:t>
            </a:r>
          </a:p>
          <a:p>
            <a:pPr lvl="1"/>
            <a:r>
              <a:rPr lang="en-US" sz="1800" dirty="0" smtClean="0"/>
              <a:t>Specifies how resources are to be allocated to achieve marketing objectives</a:t>
            </a:r>
          </a:p>
          <a:p>
            <a:pPr lvl="1"/>
            <a:r>
              <a:rPr lang="en-US" sz="1800" dirty="0" smtClean="0"/>
              <a:t>Helps marketing managers monitor and evaluate the performance of the marketing strategy</a:t>
            </a:r>
          </a:p>
        </p:txBody>
      </p:sp>
    </p:spTree>
    <p:extLst>
      <p:ext uri="{BB962C8B-B14F-4D97-AF65-F5344CB8AC3E}">
        <p14:creationId xmlns:p14="http://schemas.microsoft.com/office/powerpoint/2010/main" val="353873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smtClean="0">
                <a:solidFill>
                  <a:srgbClr val="888FB8"/>
                </a:solidFill>
              </a:rPr>
              <a:t>TABLE 11-4</a:t>
            </a:r>
            <a:r>
              <a:rPr lang="en-US" sz="1800" dirty="0" smtClean="0"/>
              <a:t>	Components of the Marketing Plan </a:t>
            </a:r>
            <a:r>
              <a:rPr lang="en-US" sz="1400" dirty="0" smtClean="0"/>
              <a:t>(slide 1 of 2)</a:t>
            </a:r>
            <a:endParaRPr lang="en-US" sz="1000" dirty="0"/>
          </a:p>
        </p:txBody>
      </p:sp>
      <p:graphicFrame>
        <p:nvGraphicFramePr>
          <p:cNvPr id="5" name="Table 4" descr="A table lists the major components of a marketing plan. A brief summary of what the component is and what the component should highlight are listed.&#10;&#10;The first plan component is “Executive summary.” This component is a “One- to two-page synopsis of the entire marketing plan.” The following two highlights are listed: “1. Stress key points”; “2. Include one to three key points that make the company unique.”&#10;&#10;The second plan component is “Environmental analysis.” This component is “Information about the company’s current situation with respect to the marketing environment.” The following three highlights are listed: “1. Assessment of marketing environment factors”; “2. Assessment of target market(s)”; “3. Assessment of current marketing objectives and performance.”&#10;&#10;The third plan component is “SWOT analysis.” This component is an “Assessment of the organization’s strengths, weaknesses, opportunities, and threats.” The following four highlights are listed: “1. Strengths of the company”; “2. Weaknesses of the company”; “3. Opportunities in the environment and industry”; “4. Threats in the environment and industry.”" title="Table 11-4 - Components of the Marketing Plan"/>
          <p:cNvGraphicFramePr>
            <a:graphicFrameLocks noGrp="1"/>
          </p:cNvGraphicFramePr>
          <p:nvPr>
            <p:extLst>
              <p:ext uri="{D42A27DB-BD31-4B8C-83A1-F6EECF244321}">
                <p14:modId xmlns:p14="http://schemas.microsoft.com/office/powerpoint/2010/main" val="1124523494"/>
              </p:ext>
            </p:extLst>
          </p:nvPr>
        </p:nvGraphicFramePr>
        <p:xfrm>
          <a:off x="422753" y="1371600"/>
          <a:ext cx="8264047" cy="4754879"/>
        </p:xfrm>
        <a:graphic>
          <a:graphicData uri="http://schemas.openxmlformats.org/drawingml/2006/table">
            <a:tbl>
              <a:tblPr firstRow="1" bandRow="1">
                <a:tableStyleId>{5940675A-B579-460E-94D1-54222C63F5DA}</a:tableStyleId>
              </a:tblPr>
              <a:tblGrid>
                <a:gridCol w="2023998">
                  <a:extLst>
                    <a:ext uri="{9D8B030D-6E8A-4147-A177-3AD203B41FA5}">
                      <a16:colId xmlns:a16="http://schemas.microsoft.com/office/drawing/2014/main" xmlns="" val="20000"/>
                    </a:ext>
                  </a:extLst>
                </a:gridCol>
                <a:gridCol w="2590800"/>
                <a:gridCol w="3649249"/>
              </a:tblGrid>
              <a:tr h="314507">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Plan Component</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Component Summary</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Highlights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48348E"/>
                    </a:solidFill>
                  </a:tcPr>
                </a:tc>
                <a:extLst>
                  <a:ext uri="{0D108BD9-81ED-4DB2-BD59-A6C34878D82A}">
                    <a16:rowId xmlns:a16="http://schemas.microsoft.com/office/drawing/2014/main" xmlns="" val="10000"/>
                  </a:ext>
                </a:extLst>
              </a:tr>
              <a:tr h="786267">
                <a:tc>
                  <a:txBody>
                    <a:bodyPr/>
                    <a:lstStyle/>
                    <a:p>
                      <a:pPr marL="0" indent="0">
                        <a:buFont typeface="+mj-lt"/>
                        <a:buNone/>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Executive summary</a:t>
                      </a:r>
                      <a:endParaRPr lang="en-US" sz="1800" b="0" dirty="0">
                        <a:latin typeface="Arial" panose="020B0604020202020204" pitchFamily="34" charset="0"/>
                        <a:cs typeface="Arial" panose="020B0604020202020204" pitchFamily="34" charset="0"/>
                      </a:endParaRPr>
                    </a:p>
                  </a:txBody>
                  <a:tcPr anchor="ctr">
                    <a:solidFill>
                      <a:srgbClr val="DCEBE9"/>
                    </a:solidFill>
                  </a:tcPr>
                </a:tc>
                <a:tc>
                  <a:txBody>
                    <a:bodyPr/>
                    <a:lstStyle/>
                    <a:p>
                      <a:pPr algn="l">
                        <a:tabLst>
                          <a:tab pos="1314450" algn="r"/>
                        </a:tabLst>
                      </a:pPr>
                      <a:r>
                        <a:rPr lang="en-US" sz="1800" dirty="0" smtClean="0">
                          <a:latin typeface="Arial" panose="020B0604020202020204" pitchFamily="34" charset="0"/>
                          <a:cs typeface="Arial" panose="020B0604020202020204" pitchFamily="34" charset="0"/>
                        </a:rPr>
                        <a:t>One- or two-page synopsis of the entire marketing</a:t>
                      </a:r>
                      <a:r>
                        <a:rPr lang="en-US" sz="1800" baseline="0" dirty="0" smtClean="0">
                          <a:latin typeface="Arial" panose="020B0604020202020204" pitchFamily="34" charset="0"/>
                          <a:cs typeface="Arial" panose="020B0604020202020204" pitchFamily="34" charset="0"/>
                        </a:rPr>
                        <a:t> plan</a:t>
                      </a:r>
                      <a:endParaRPr lang="en-US" sz="1800" dirty="0">
                        <a:latin typeface="Arial" panose="020B0604020202020204" pitchFamily="34" charset="0"/>
                        <a:cs typeface="Arial" panose="020B0604020202020204" pitchFamily="34" charset="0"/>
                      </a:endParaRPr>
                    </a:p>
                  </a:txBody>
                  <a:tcPr anchor="ctr">
                    <a:solidFill>
                      <a:srgbClr val="DEE7F3"/>
                    </a:solidFill>
                  </a:tcPr>
                </a:tc>
                <a:tc>
                  <a:txBody>
                    <a:bodyPr/>
                    <a:lstStyle/>
                    <a:p>
                      <a:pPr marL="287338" indent="-287338" algn="l">
                        <a:buFont typeface="+mj-lt"/>
                        <a:buAutoNum type="arabicPeriod"/>
                        <a:tabLst>
                          <a:tab pos="1314450" algn="r"/>
                        </a:tabLst>
                      </a:pPr>
                      <a:r>
                        <a:rPr lang="en-US" sz="1800" dirty="0" smtClean="0">
                          <a:latin typeface="Arial" panose="020B0604020202020204" pitchFamily="34" charset="0"/>
                          <a:cs typeface="Arial" panose="020B0604020202020204" pitchFamily="34" charset="0"/>
                        </a:rPr>
                        <a:t>Stress key points</a:t>
                      </a:r>
                    </a:p>
                    <a:p>
                      <a:pPr marL="287338" indent="-287338" algn="l">
                        <a:buFont typeface="+mj-lt"/>
                        <a:buAutoNum type="arabicPeriod"/>
                        <a:tabLst>
                          <a:tab pos="1314450" algn="r"/>
                        </a:tabLst>
                      </a:pPr>
                      <a:r>
                        <a:rPr lang="en-US" sz="1800" dirty="0" smtClean="0">
                          <a:latin typeface="Arial" panose="020B0604020202020204" pitchFamily="34" charset="0"/>
                          <a:cs typeface="Arial" panose="020B0604020202020204" pitchFamily="34" charset="0"/>
                        </a:rPr>
                        <a:t>Include one to three key points that make the company unique</a:t>
                      </a:r>
                      <a:endParaRPr lang="en-US" sz="1800" dirty="0">
                        <a:latin typeface="Arial" panose="020B0604020202020204" pitchFamily="34" charset="0"/>
                        <a:cs typeface="Arial" panose="020B0604020202020204" pitchFamily="34" charset="0"/>
                      </a:endParaRPr>
                    </a:p>
                  </a:txBody>
                  <a:tcPr anchor="ctr">
                    <a:solidFill>
                      <a:srgbClr val="E2DFEF"/>
                    </a:solidFill>
                  </a:tcPr>
                </a:tc>
                <a:extLst>
                  <a:ext uri="{0D108BD9-81ED-4DB2-BD59-A6C34878D82A}">
                    <a16:rowId xmlns:a16="http://schemas.microsoft.com/office/drawing/2014/main" xmlns="" val="10001"/>
                  </a:ext>
                </a:extLst>
              </a:tr>
              <a:tr h="1520117">
                <a:tc>
                  <a:txBody>
                    <a:bodyPr/>
                    <a:lstStyle/>
                    <a:p>
                      <a:pPr marL="0" indent="0">
                        <a:buFont typeface="+mj-lt"/>
                        <a:buNone/>
                        <a:tabLst/>
                      </a:pPr>
                      <a:r>
                        <a:rPr lang="en-US" sz="1800" b="0" dirty="0" smtClean="0">
                          <a:latin typeface="Arial" panose="020B0604020202020204" pitchFamily="34" charset="0"/>
                          <a:cs typeface="Arial" panose="020B0604020202020204" pitchFamily="34" charset="0"/>
                        </a:rPr>
                        <a:t>Environmental analysis</a:t>
                      </a:r>
                      <a:endParaRPr lang="en-US" sz="1800" b="0" dirty="0">
                        <a:latin typeface="Arial" panose="020B0604020202020204" pitchFamily="34" charset="0"/>
                        <a:cs typeface="Arial" panose="020B0604020202020204" pitchFamily="34" charset="0"/>
                      </a:endParaRPr>
                    </a:p>
                  </a:txBody>
                  <a:tcPr anchor="ctr">
                    <a:solidFill>
                      <a:srgbClr val="BFDAD6"/>
                    </a:solidFill>
                  </a:tcPr>
                </a:tc>
                <a:tc>
                  <a:txBody>
                    <a:bodyPr/>
                    <a:lstStyle/>
                    <a:p>
                      <a:pPr>
                        <a:tabLst>
                          <a:tab pos="1314450" algn="r"/>
                        </a:tabLst>
                      </a:pPr>
                      <a:r>
                        <a:rPr lang="en-US" sz="1800" dirty="0" smtClean="0">
                          <a:latin typeface="Arial" panose="020B0604020202020204" pitchFamily="34" charset="0"/>
                          <a:cs typeface="Arial" panose="020B0604020202020204" pitchFamily="34" charset="0"/>
                        </a:rPr>
                        <a:t>Information about the company’s current situation with respect to the marketing environment</a:t>
                      </a:r>
                      <a:endParaRPr lang="en-US" sz="1800" dirty="0">
                        <a:latin typeface="Arial" panose="020B0604020202020204" pitchFamily="34" charset="0"/>
                        <a:cs typeface="Arial" panose="020B0604020202020204" pitchFamily="34" charset="0"/>
                      </a:endParaRPr>
                    </a:p>
                  </a:txBody>
                  <a:tcPr anchor="ctr">
                    <a:solidFill>
                      <a:srgbClr val="C3D2E9"/>
                    </a:solidFill>
                  </a:tcPr>
                </a:tc>
                <a:tc>
                  <a:txBody>
                    <a:bodyPr/>
                    <a:lstStyle/>
                    <a:p>
                      <a:pPr marL="287338" indent="-287338" algn="l">
                        <a:buFont typeface="+mj-lt"/>
                        <a:buAutoNum type="arabicPeriod"/>
                        <a:tabLst>
                          <a:tab pos="1314450" algn="r"/>
                        </a:tabLst>
                      </a:pPr>
                      <a:r>
                        <a:rPr lang="en-US" sz="1800" dirty="0" smtClean="0">
                          <a:latin typeface="Arial" panose="020B0604020202020204" pitchFamily="34" charset="0"/>
                          <a:cs typeface="Arial" panose="020B0604020202020204" pitchFamily="34" charset="0"/>
                        </a:rPr>
                        <a:t>Assessment of marketing environment factors</a:t>
                      </a:r>
                    </a:p>
                    <a:p>
                      <a:pPr marL="287338" indent="-287338" algn="l">
                        <a:buFont typeface="+mj-lt"/>
                        <a:buAutoNum type="arabicPeriod"/>
                        <a:tabLst>
                          <a:tab pos="1314450" algn="r"/>
                        </a:tabLst>
                      </a:pPr>
                      <a:r>
                        <a:rPr lang="en-US" sz="1800" dirty="0" smtClean="0">
                          <a:latin typeface="Arial" panose="020B0604020202020204" pitchFamily="34" charset="0"/>
                          <a:cs typeface="Arial" panose="020B0604020202020204" pitchFamily="34" charset="0"/>
                        </a:rPr>
                        <a:t>Assessment of target market(s)</a:t>
                      </a:r>
                    </a:p>
                    <a:p>
                      <a:pPr marL="287338" indent="-287338" algn="l">
                        <a:buFont typeface="+mj-lt"/>
                        <a:buAutoNum type="arabicPeriod"/>
                        <a:tabLst>
                          <a:tab pos="1314450" algn="r"/>
                        </a:tabLst>
                      </a:pPr>
                      <a:r>
                        <a:rPr lang="en-US" sz="1800" dirty="0" smtClean="0">
                          <a:latin typeface="Arial" panose="020B0604020202020204" pitchFamily="34" charset="0"/>
                          <a:cs typeface="Arial" panose="020B0604020202020204" pitchFamily="34" charset="0"/>
                        </a:rPr>
                        <a:t>Assessment of current marketing objectives and performance</a:t>
                      </a:r>
                      <a:endParaRPr lang="en-US" sz="1800" dirty="0">
                        <a:latin typeface="Arial" panose="020B0604020202020204" pitchFamily="34" charset="0"/>
                        <a:cs typeface="Arial" panose="020B0604020202020204" pitchFamily="34" charset="0"/>
                      </a:endParaRPr>
                    </a:p>
                  </a:txBody>
                  <a:tcPr anchor="ctr">
                    <a:solidFill>
                      <a:srgbClr val="CBC5E1"/>
                    </a:solidFill>
                  </a:tcPr>
                </a:tc>
                <a:extLst>
                  <a:ext uri="{0D108BD9-81ED-4DB2-BD59-A6C34878D82A}">
                    <a16:rowId xmlns:a16="http://schemas.microsoft.com/office/drawing/2014/main" xmlns="" val="10002"/>
                  </a:ext>
                </a:extLst>
              </a:tr>
              <a:tr h="1493908">
                <a:tc>
                  <a:txBody>
                    <a:bodyPr/>
                    <a:lstStyle/>
                    <a:p>
                      <a:pPr marL="0" indent="0">
                        <a:buFont typeface="+mj-lt"/>
                        <a:buNone/>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SWOT analysis</a:t>
                      </a:r>
                      <a:endParaRPr lang="en-US" sz="1800" b="0" dirty="0">
                        <a:latin typeface="Arial" panose="020B0604020202020204" pitchFamily="34" charset="0"/>
                        <a:cs typeface="Arial" panose="020B0604020202020204" pitchFamily="34" charset="0"/>
                      </a:endParaRPr>
                    </a:p>
                  </a:txBody>
                  <a:tcPr anchor="ctr">
                    <a:solidFill>
                      <a:srgbClr val="DCEBE9"/>
                    </a:solidFill>
                  </a:tcPr>
                </a:tc>
                <a:tc>
                  <a:txBody>
                    <a:bodyPr/>
                    <a:lstStyle/>
                    <a:p>
                      <a:pPr marL="0" algn="l" defTabSz="914400" rtl="0" eaLnBrk="1" latinLnBrk="0" hangingPunct="1">
                        <a:tabLst>
                          <a:tab pos="1314450" algn="r"/>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Assessment of the organization’s strengths, weaknesses, opportunities, and threats</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DEE7F3"/>
                    </a:solidFill>
                  </a:tcPr>
                </a:tc>
                <a:tc>
                  <a:txBody>
                    <a:bodyPr/>
                    <a:lstStyle/>
                    <a:p>
                      <a:pPr marL="287338" indent="-287338" algn="l" defTabSz="914400" rtl="0" eaLnBrk="1" latinLnBrk="0" hangingPunct="1">
                        <a:buFont typeface="+mj-lt"/>
                        <a:buAutoNum type="arabicPeriod"/>
                        <a:tabLst>
                          <a:tab pos="1314450" algn="r"/>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Strengths of the company</a:t>
                      </a:r>
                    </a:p>
                    <a:p>
                      <a:pPr marL="287338" indent="-287338" algn="l" defTabSz="914400" rtl="0" eaLnBrk="1" latinLnBrk="0" hangingPunct="1">
                        <a:buFont typeface="+mj-lt"/>
                        <a:buAutoNum type="arabicPeriod"/>
                        <a:tabLst>
                          <a:tab pos="1314450" algn="r"/>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Weaknesses of the company</a:t>
                      </a:r>
                    </a:p>
                    <a:p>
                      <a:pPr marL="287338" indent="-287338" algn="l" defTabSz="914400" rtl="0" eaLnBrk="1" latinLnBrk="0" hangingPunct="1">
                        <a:buFont typeface="+mj-lt"/>
                        <a:buAutoNum type="arabicPeriod"/>
                        <a:tabLst>
                          <a:tab pos="1314450" algn="r"/>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Opportunities in the environment and industry</a:t>
                      </a:r>
                    </a:p>
                    <a:p>
                      <a:pPr marL="287338" indent="-287338" algn="l" defTabSz="914400" rtl="0" eaLnBrk="1" latinLnBrk="0" hangingPunct="1">
                        <a:buFont typeface="+mj-lt"/>
                        <a:buAutoNum type="arabicPeriod"/>
                        <a:tabLst>
                          <a:tab pos="1314450" algn="r"/>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Threats in the environment and industry</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E2DFEF"/>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784238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smtClean="0">
                <a:solidFill>
                  <a:srgbClr val="888FB8"/>
                </a:solidFill>
              </a:rPr>
              <a:t>TABLE 11-4</a:t>
            </a:r>
            <a:r>
              <a:rPr lang="en-US" sz="1800" dirty="0" smtClean="0"/>
              <a:t>	Components of the Marketing Plan </a:t>
            </a:r>
            <a:r>
              <a:rPr lang="en-US" sz="1400" dirty="0" smtClean="0"/>
              <a:t>(slide 2 of 2)</a:t>
            </a:r>
            <a:endParaRPr lang="en-US" sz="1000" dirty="0"/>
          </a:p>
        </p:txBody>
      </p:sp>
      <p:graphicFrame>
        <p:nvGraphicFramePr>
          <p:cNvPr id="6" name="Table 5" descr="A table lists the major components of a marketing plan. A brief summary of what the component is and what the component should highlight are listed.&#10;&#10;The fourth plan component is “Marketing objectives.” This component is a “Specification of the firm’s marketing objectives.” The following two highlights are listed: “1. Qualitative measures of what is to be accomplished”; “2. Quantitative measures of what is to be accomplished.”&#10;&#10;The fifth plan component is “Marketing strategies.” This component is an “Outline of how the firm will achieve its objectives.” The following two highlights are listed: “1. Target market(s)”; “2. Marketing mix.”&#10;&#10;The sixth plan component is “Marketing implementation.” This component is an “Outline of how the firm will implement its marketing strategies. The following three highlights are listed: “1. Marketing organization”; “2. Activities and responsibilities”; “3. Implementation timetable.”&#10;&#10;The seventh plan component is “Performance evaluation.” This component is an “Explanation of how the firm will measure and evaluate the results of the implemented plan.” The following three highlights are listed: “1. Performance standards”; “2. Financial controls”; “3. Monitoring procedures (audits).”" title="Table 11-4 - Components of the Marketing Plan"/>
          <p:cNvGraphicFramePr>
            <a:graphicFrameLocks noGrp="1"/>
          </p:cNvGraphicFramePr>
          <p:nvPr>
            <p:extLst>
              <p:ext uri="{D42A27DB-BD31-4B8C-83A1-F6EECF244321}">
                <p14:modId xmlns:p14="http://schemas.microsoft.com/office/powerpoint/2010/main" val="2647113070"/>
              </p:ext>
            </p:extLst>
          </p:nvPr>
        </p:nvGraphicFramePr>
        <p:xfrm>
          <a:off x="413358" y="1447800"/>
          <a:ext cx="8264047" cy="4571999"/>
        </p:xfrm>
        <a:graphic>
          <a:graphicData uri="http://schemas.openxmlformats.org/drawingml/2006/table">
            <a:tbl>
              <a:tblPr firstRow="1" bandRow="1">
                <a:tableStyleId>{5940675A-B579-460E-94D1-54222C63F5DA}</a:tableStyleId>
              </a:tblPr>
              <a:tblGrid>
                <a:gridCol w="2023998">
                  <a:extLst>
                    <a:ext uri="{9D8B030D-6E8A-4147-A177-3AD203B41FA5}">
                      <a16:colId xmlns:a16="http://schemas.microsoft.com/office/drawing/2014/main" xmlns="" val="20000"/>
                    </a:ext>
                  </a:extLst>
                </a:gridCol>
                <a:gridCol w="2590800"/>
                <a:gridCol w="3649249"/>
              </a:tblGrid>
              <a:tr h="310896">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Plan Component</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Component Summary</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tc>
                  <a:txBody>
                    <a:bodyPr/>
                    <a:lstStyle/>
                    <a:p>
                      <a:pPr algn="l"/>
                      <a:r>
                        <a:rPr lang="en-US" sz="1800" b="1" dirty="0" smtClean="0">
                          <a:solidFill>
                            <a:schemeClr val="bg1"/>
                          </a:solidFill>
                          <a:latin typeface="Arial" panose="020B0604020202020204" pitchFamily="34" charset="0"/>
                          <a:cs typeface="Arial" panose="020B0604020202020204" pitchFamily="34" charset="0"/>
                        </a:rPr>
                        <a:t>Highlights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48348E"/>
                    </a:solidFill>
                  </a:tcPr>
                </a:tc>
                <a:extLst>
                  <a:ext uri="{0D108BD9-81ED-4DB2-BD59-A6C34878D82A}">
                    <a16:rowId xmlns:a16="http://schemas.microsoft.com/office/drawing/2014/main" xmlns="" val="10000"/>
                  </a:ext>
                </a:extLst>
              </a:tr>
              <a:tr h="1010412">
                <a:tc>
                  <a:txBody>
                    <a:bodyPr/>
                    <a:lstStyle/>
                    <a:p>
                      <a:pPr marL="0" indent="0">
                        <a:buFont typeface="+mj-lt"/>
                        <a:buNone/>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Marketing objectives</a:t>
                      </a:r>
                      <a:endParaRPr lang="en-US" sz="1800" b="0" dirty="0">
                        <a:latin typeface="Arial" panose="020B0604020202020204" pitchFamily="34" charset="0"/>
                        <a:cs typeface="Arial" panose="020B0604020202020204" pitchFamily="34" charset="0"/>
                      </a:endParaRPr>
                    </a:p>
                  </a:txBody>
                  <a:tcPr anchor="ctr">
                    <a:solidFill>
                      <a:srgbClr val="BFDAD6"/>
                    </a:solidFill>
                  </a:tcPr>
                </a:tc>
                <a:tc>
                  <a:txBody>
                    <a:bodyPr/>
                    <a:lstStyle/>
                    <a:p>
                      <a:pPr algn="l">
                        <a:tabLst>
                          <a:tab pos="1314450" algn="r"/>
                        </a:tabLst>
                      </a:pPr>
                      <a:r>
                        <a:rPr lang="en-US" sz="1800" dirty="0" smtClean="0">
                          <a:latin typeface="Arial" panose="020B0604020202020204" pitchFamily="34" charset="0"/>
                          <a:cs typeface="Arial" panose="020B0604020202020204" pitchFamily="34" charset="0"/>
                        </a:rPr>
                        <a:t>Specification of the firm’s marketing objectives</a:t>
                      </a:r>
                      <a:endParaRPr lang="en-US" sz="1800" dirty="0">
                        <a:latin typeface="Arial" panose="020B0604020202020204" pitchFamily="34" charset="0"/>
                        <a:cs typeface="Arial" panose="020B0604020202020204" pitchFamily="34" charset="0"/>
                      </a:endParaRPr>
                    </a:p>
                  </a:txBody>
                  <a:tcPr anchor="ctr">
                    <a:solidFill>
                      <a:srgbClr val="C3D2E9"/>
                    </a:solidFill>
                  </a:tcPr>
                </a:tc>
                <a:tc>
                  <a:txBody>
                    <a:bodyPr/>
                    <a:lstStyle/>
                    <a:p>
                      <a:pPr marL="287338" indent="-287338" algn="l">
                        <a:buFont typeface="+mj-lt"/>
                        <a:buAutoNum type="arabicPeriod"/>
                        <a:tabLst>
                          <a:tab pos="1314450" algn="r"/>
                        </a:tabLst>
                      </a:pPr>
                      <a:r>
                        <a:rPr lang="en-US" sz="1800" dirty="0" smtClean="0">
                          <a:latin typeface="Arial" panose="020B0604020202020204" pitchFamily="34" charset="0"/>
                          <a:cs typeface="Arial" panose="020B0604020202020204" pitchFamily="34" charset="0"/>
                        </a:rPr>
                        <a:t>Qualitative measures of what is to be accomplished</a:t>
                      </a:r>
                    </a:p>
                    <a:p>
                      <a:pPr marL="287338" indent="-287338" algn="l">
                        <a:buFont typeface="+mj-lt"/>
                        <a:buAutoNum type="arabicPeriod"/>
                        <a:tabLst>
                          <a:tab pos="1314450" algn="r"/>
                        </a:tabLst>
                      </a:pPr>
                      <a:r>
                        <a:rPr lang="en-US" sz="1800" dirty="0" smtClean="0">
                          <a:latin typeface="Arial" panose="020B0604020202020204" pitchFamily="34" charset="0"/>
                          <a:cs typeface="Arial" panose="020B0604020202020204" pitchFamily="34" charset="0"/>
                        </a:rPr>
                        <a:t>Quantitative</a:t>
                      </a:r>
                      <a:r>
                        <a:rPr lang="en-US" sz="1800" baseline="0" dirty="0" smtClean="0">
                          <a:latin typeface="Arial" panose="020B0604020202020204" pitchFamily="34" charset="0"/>
                          <a:cs typeface="Arial" panose="020B0604020202020204" pitchFamily="34" charset="0"/>
                        </a:rPr>
                        <a:t> measures of what is to be accomplished</a:t>
                      </a:r>
                      <a:endParaRPr lang="en-US" sz="1800" dirty="0">
                        <a:latin typeface="Arial" panose="020B0604020202020204" pitchFamily="34" charset="0"/>
                        <a:cs typeface="Arial" panose="020B0604020202020204" pitchFamily="34" charset="0"/>
                      </a:endParaRPr>
                    </a:p>
                  </a:txBody>
                  <a:tcPr anchor="ctr">
                    <a:solidFill>
                      <a:srgbClr val="CBC5E1"/>
                    </a:solidFill>
                  </a:tcPr>
                </a:tc>
                <a:extLst>
                  <a:ext uri="{0D108BD9-81ED-4DB2-BD59-A6C34878D82A}">
                    <a16:rowId xmlns:a16="http://schemas.microsoft.com/office/drawing/2014/main" xmlns="" val="10001"/>
                  </a:ext>
                </a:extLst>
              </a:tr>
              <a:tr h="777240">
                <a:tc>
                  <a:txBody>
                    <a:bodyPr/>
                    <a:lstStyle/>
                    <a:p>
                      <a:pPr marL="0" indent="0">
                        <a:buFont typeface="+mj-lt"/>
                        <a:buNone/>
                        <a:tabLst/>
                      </a:pPr>
                      <a:r>
                        <a:rPr lang="en-US" sz="1800" b="0" dirty="0" smtClean="0">
                          <a:latin typeface="Arial" panose="020B0604020202020204" pitchFamily="34" charset="0"/>
                          <a:cs typeface="Arial" panose="020B0604020202020204" pitchFamily="34" charset="0"/>
                        </a:rPr>
                        <a:t>Marketing strategies</a:t>
                      </a:r>
                      <a:endParaRPr lang="en-US" sz="1800" b="0" dirty="0">
                        <a:latin typeface="Arial" panose="020B0604020202020204" pitchFamily="34" charset="0"/>
                        <a:cs typeface="Arial" panose="020B0604020202020204" pitchFamily="34" charset="0"/>
                      </a:endParaRPr>
                    </a:p>
                  </a:txBody>
                  <a:tcPr anchor="ctr">
                    <a:solidFill>
                      <a:srgbClr val="DCEBE9"/>
                    </a:solidFill>
                  </a:tcPr>
                </a:tc>
                <a:tc>
                  <a:txBody>
                    <a:bodyPr/>
                    <a:lstStyle/>
                    <a:p>
                      <a:pPr>
                        <a:tabLst>
                          <a:tab pos="1314450" algn="r"/>
                        </a:tabLst>
                      </a:pPr>
                      <a:r>
                        <a:rPr lang="en-US" sz="1800" dirty="0" smtClean="0">
                          <a:latin typeface="Arial" panose="020B0604020202020204" pitchFamily="34" charset="0"/>
                          <a:cs typeface="Arial" panose="020B0604020202020204" pitchFamily="34" charset="0"/>
                        </a:rPr>
                        <a:t>Outline of how the firm will achieve its</a:t>
                      </a:r>
                      <a:r>
                        <a:rPr lang="en-US" sz="1800" baseline="0" dirty="0" smtClean="0">
                          <a:latin typeface="Arial" panose="020B0604020202020204" pitchFamily="34" charset="0"/>
                          <a:cs typeface="Arial" panose="020B0604020202020204" pitchFamily="34" charset="0"/>
                        </a:rPr>
                        <a:t> objectives</a:t>
                      </a:r>
                      <a:endParaRPr lang="en-US" sz="1800" dirty="0">
                        <a:latin typeface="Arial" panose="020B0604020202020204" pitchFamily="34" charset="0"/>
                        <a:cs typeface="Arial" panose="020B0604020202020204" pitchFamily="34" charset="0"/>
                      </a:endParaRPr>
                    </a:p>
                  </a:txBody>
                  <a:tcPr anchor="ctr">
                    <a:solidFill>
                      <a:srgbClr val="DEE7F3"/>
                    </a:solidFill>
                  </a:tcPr>
                </a:tc>
                <a:tc>
                  <a:txBody>
                    <a:bodyPr/>
                    <a:lstStyle/>
                    <a:p>
                      <a:pPr marL="287338" indent="-287338" algn="l">
                        <a:buFont typeface="+mj-lt"/>
                        <a:buAutoNum type="arabicPeriod"/>
                        <a:tabLst>
                          <a:tab pos="1314450" algn="r"/>
                        </a:tabLst>
                      </a:pPr>
                      <a:r>
                        <a:rPr lang="en-US" sz="1800" dirty="0" smtClean="0">
                          <a:latin typeface="Arial" panose="020B0604020202020204" pitchFamily="34" charset="0"/>
                          <a:cs typeface="Arial" panose="020B0604020202020204" pitchFamily="34" charset="0"/>
                        </a:rPr>
                        <a:t>Target market(s)</a:t>
                      </a:r>
                    </a:p>
                    <a:p>
                      <a:pPr marL="287338" indent="-287338" algn="l">
                        <a:buFont typeface="+mj-lt"/>
                        <a:buAutoNum type="arabicPeriod"/>
                        <a:tabLst>
                          <a:tab pos="1314450" algn="r"/>
                        </a:tabLst>
                      </a:pPr>
                      <a:r>
                        <a:rPr lang="en-US" sz="1800" dirty="0" smtClean="0">
                          <a:latin typeface="Arial" panose="020B0604020202020204" pitchFamily="34" charset="0"/>
                          <a:cs typeface="Arial" panose="020B0604020202020204" pitchFamily="34" charset="0"/>
                        </a:rPr>
                        <a:t>Marketing mix</a:t>
                      </a:r>
                      <a:endParaRPr lang="en-US" sz="1800" dirty="0">
                        <a:latin typeface="Arial" panose="020B0604020202020204" pitchFamily="34" charset="0"/>
                        <a:cs typeface="Arial" panose="020B0604020202020204" pitchFamily="34" charset="0"/>
                      </a:endParaRPr>
                    </a:p>
                  </a:txBody>
                  <a:tcPr anchor="ctr">
                    <a:solidFill>
                      <a:srgbClr val="E2DFEF"/>
                    </a:solidFill>
                  </a:tcPr>
                </a:tc>
                <a:extLst>
                  <a:ext uri="{0D108BD9-81ED-4DB2-BD59-A6C34878D82A}">
                    <a16:rowId xmlns:a16="http://schemas.microsoft.com/office/drawing/2014/main" xmlns="" val="10002"/>
                  </a:ext>
                </a:extLst>
              </a:tr>
              <a:tr h="777240">
                <a:tc>
                  <a:txBody>
                    <a:bodyPr/>
                    <a:lstStyle/>
                    <a:p>
                      <a:pPr marL="0" indent="0">
                        <a:buFont typeface="+mj-lt"/>
                        <a:buNone/>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Marketing implementation</a:t>
                      </a:r>
                      <a:endParaRPr lang="en-US" sz="1800" b="0" dirty="0">
                        <a:latin typeface="Arial" panose="020B0604020202020204" pitchFamily="34" charset="0"/>
                        <a:cs typeface="Arial" panose="020B0604020202020204" pitchFamily="34" charset="0"/>
                      </a:endParaRPr>
                    </a:p>
                  </a:txBody>
                  <a:tcPr anchor="ctr">
                    <a:solidFill>
                      <a:srgbClr val="BFDAD6"/>
                    </a:solidFill>
                  </a:tcPr>
                </a:tc>
                <a:tc>
                  <a:txBody>
                    <a:bodyPr/>
                    <a:lstStyle/>
                    <a:p>
                      <a:pPr marL="0" algn="l" defTabSz="914400" rtl="0" eaLnBrk="1" latinLnBrk="0" hangingPunct="1">
                        <a:tabLst>
                          <a:tab pos="1314450" algn="r"/>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Outline of how the firm will implement its marketing strategies</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C3D2E9"/>
                    </a:solidFill>
                  </a:tcPr>
                </a:tc>
                <a:tc>
                  <a:txBody>
                    <a:bodyPr/>
                    <a:lstStyle/>
                    <a:p>
                      <a:pPr marL="287338" indent="-287338" algn="l" defTabSz="914400" rtl="0" eaLnBrk="1" latinLnBrk="0" hangingPunct="1">
                        <a:buFont typeface="+mj-lt"/>
                        <a:buAutoNum type="arabicPeriod"/>
                        <a:tabLst>
                          <a:tab pos="1314450" algn="r"/>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Marketing organization</a:t>
                      </a:r>
                    </a:p>
                    <a:p>
                      <a:pPr marL="287338" indent="-287338" algn="l" defTabSz="914400" rtl="0" eaLnBrk="1" latinLnBrk="0" hangingPunct="1">
                        <a:buFont typeface="+mj-lt"/>
                        <a:buAutoNum type="arabicPeriod"/>
                        <a:tabLst>
                          <a:tab pos="1314450" algn="r"/>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Activities and responsibilities</a:t>
                      </a:r>
                    </a:p>
                    <a:p>
                      <a:pPr marL="287338" indent="-287338" algn="l" defTabSz="914400" rtl="0" eaLnBrk="1" latinLnBrk="0" hangingPunct="1">
                        <a:buFont typeface="+mj-lt"/>
                        <a:buAutoNum type="arabicPeriod"/>
                        <a:tabLst>
                          <a:tab pos="1314450" algn="r"/>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Implementation timetable</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CBC5E1"/>
                    </a:solidFill>
                  </a:tcPr>
                </a:tc>
                <a:extLst>
                  <a:ext uri="{0D108BD9-81ED-4DB2-BD59-A6C34878D82A}">
                    <a16:rowId xmlns:a16="http://schemas.microsoft.com/office/drawing/2014/main" xmlns="" val="10003"/>
                  </a:ext>
                </a:extLst>
              </a:tr>
              <a:tr h="1010412">
                <a:tc>
                  <a:txBody>
                    <a:bodyPr/>
                    <a:lstStyle/>
                    <a:p>
                      <a:pPr marL="0" indent="0">
                        <a:buFont typeface="+mj-lt"/>
                        <a:buNone/>
                        <a:tabLst/>
                      </a:pPr>
                      <a:r>
                        <a:rPr lang="en-US" sz="1800" b="0" dirty="0" smtClean="0">
                          <a:latin typeface="Arial" panose="020B0604020202020204" pitchFamily="34" charset="0"/>
                          <a:cs typeface="Arial" panose="020B0604020202020204" pitchFamily="34" charset="0"/>
                        </a:rPr>
                        <a:t>Performance evaluation</a:t>
                      </a:r>
                      <a:endParaRPr lang="en-US" sz="1800" b="0" dirty="0">
                        <a:latin typeface="Arial" panose="020B0604020202020204" pitchFamily="34" charset="0"/>
                        <a:cs typeface="Arial" panose="020B0604020202020204" pitchFamily="34" charset="0"/>
                      </a:endParaRPr>
                    </a:p>
                  </a:txBody>
                  <a:tcPr anchor="ctr">
                    <a:solidFill>
                      <a:srgbClr val="DCEBE9"/>
                    </a:solidFill>
                  </a:tcPr>
                </a:tc>
                <a:tc>
                  <a:txBody>
                    <a:bodyPr/>
                    <a:lstStyle/>
                    <a:p>
                      <a:pPr marL="0" algn="l" defTabSz="914400" rtl="0" eaLnBrk="1" latinLnBrk="0" hangingPunct="1">
                        <a:tabLst>
                          <a:tab pos="1314450" algn="r"/>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Explanation of how the firm will measure and evaluate the results of the implemented plan</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DEE7F3"/>
                    </a:solidFill>
                  </a:tcPr>
                </a:tc>
                <a:tc>
                  <a:txBody>
                    <a:bodyPr/>
                    <a:lstStyle/>
                    <a:p>
                      <a:pPr marL="287338" indent="-287338" algn="l" defTabSz="914400" rtl="0" eaLnBrk="1" latinLnBrk="0" hangingPunct="1">
                        <a:buFont typeface="+mj-lt"/>
                        <a:buAutoNum type="arabicPeriod"/>
                        <a:tabLst>
                          <a:tab pos="1314450" algn="r"/>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Performance standards</a:t>
                      </a:r>
                    </a:p>
                    <a:p>
                      <a:pPr marL="287338" indent="-287338" algn="l" defTabSz="914400" rtl="0" eaLnBrk="1" latinLnBrk="0" hangingPunct="1">
                        <a:buFont typeface="+mj-lt"/>
                        <a:buAutoNum type="arabicPeriod"/>
                        <a:tabLst>
                          <a:tab pos="1314450" algn="r"/>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Financial controls</a:t>
                      </a:r>
                    </a:p>
                    <a:p>
                      <a:pPr marL="287338" indent="-287338" algn="l" defTabSz="914400" rtl="0" eaLnBrk="1" latinLnBrk="0" hangingPunct="1">
                        <a:buFont typeface="+mj-lt"/>
                        <a:buAutoNum type="arabicPeriod"/>
                        <a:tabLst>
                          <a:tab pos="1314450" algn="r"/>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Monitoring procedures (audits)</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E2DFEF"/>
                    </a:solidFill>
                  </a:tcPr>
                </a:tc>
              </a:tr>
            </a:tbl>
          </a:graphicData>
        </a:graphic>
      </p:graphicFrame>
    </p:spTree>
    <p:extLst>
      <p:ext uri="{BB962C8B-B14F-4D97-AF65-F5344CB8AC3E}">
        <p14:creationId xmlns:p14="http://schemas.microsoft.com/office/powerpoint/2010/main" val="2021745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Marketing Information Systems</a:t>
            </a:r>
            <a:endParaRPr lang="en-US" sz="900" dirty="0" smtClean="0"/>
          </a:p>
        </p:txBody>
      </p:sp>
      <p:sp>
        <p:nvSpPr>
          <p:cNvPr id="2" name="Text Placeholder 1"/>
          <p:cNvSpPr>
            <a:spLocks noGrp="1"/>
          </p:cNvSpPr>
          <p:nvPr>
            <p:ph type="body" sz="quarter" idx="10"/>
          </p:nvPr>
        </p:nvSpPr>
        <p:spPr/>
        <p:txBody>
          <a:bodyPr/>
          <a:lstStyle/>
          <a:p>
            <a:r>
              <a:rPr lang="en-US" sz="2400" b="1" dirty="0" smtClean="0">
                <a:solidFill>
                  <a:srgbClr val="0D9CAC"/>
                </a:solidFill>
              </a:rPr>
              <a:t>Marketing information system </a:t>
            </a:r>
            <a:r>
              <a:rPr lang="en-US" sz="2400" dirty="0" smtClean="0"/>
              <a:t>– a system for managing marketing information that is gathered continually from internal and external sources</a:t>
            </a:r>
          </a:p>
          <a:p>
            <a:pPr lvl="1"/>
            <a:r>
              <a:rPr lang="en-US" sz="2000" dirty="0" smtClean="0"/>
              <a:t>Data from internal sources include sales figures, product and marketing costs, inventory levels, and activities of the sales force.</a:t>
            </a:r>
          </a:p>
          <a:p>
            <a:pPr lvl="1"/>
            <a:r>
              <a:rPr lang="en-US" sz="2000" dirty="0" smtClean="0"/>
              <a:t>Data from external sources relate to the organization’s suppliers, intermediaries, and customers, and also come from competitors’ marketing activities and economic conditions.</a:t>
            </a:r>
          </a:p>
          <a:p>
            <a:pPr lvl="2"/>
            <a:r>
              <a:rPr lang="en-US" sz="1800" dirty="0" smtClean="0"/>
              <a:t>All these data are stored and processed by the marketing information system.</a:t>
            </a:r>
          </a:p>
          <a:p>
            <a:pPr lvl="2"/>
            <a:r>
              <a:rPr lang="en-US" sz="1800" dirty="0" smtClean="0"/>
              <a:t>Marketers then choose the output format most useful for making marketing decisions, such as daily sales reports by territory and product and forecasts of sales or buying trends.</a:t>
            </a:r>
            <a:endParaRPr lang="en-US" sz="1800" dirty="0"/>
          </a:p>
        </p:txBody>
      </p:sp>
    </p:spTree>
    <p:extLst>
      <p:ext uri="{BB962C8B-B14F-4D97-AF65-F5344CB8AC3E}">
        <p14:creationId xmlns:p14="http://schemas.microsoft.com/office/powerpoint/2010/main" val="1235920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Marketing Research</a:t>
            </a:r>
            <a:endParaRPr lang="en-US" sz="1200" dirty="0" smtClean="0"/>
          </a:p>
        </p:txBody>
      </p:sp>
      <p:sp>
        <p:nvSpPr>
          <p:cNvPr id="2" name="Text Placeholder 1"/>
          <p:cNvSpPr>
            <a:spLocks noGrp="1"/>
          </p:cNvSpPr>
          <p:nvPr>
            <p:ph type="body" sz="quarter" idx="10"/>
          </p:nvPr>
        </p:nvSpPr>
        <p:spPr/>
        <p:txBody>
          <a:bodyPr/>
          <a:lstStyle/>
          <a:p>
            <a:pPr marL="342900" lvl="1" indent="-342900">
              <a:buClr>
                <a:srgbClr val="9E0025"/>
              </a:buClr>
              <a:buSzPct val="80000"/>
              <a:buFont typeface="Wingdings" pitchFamily="2" charset="2"/>
              <a:buChar char="§"/>
            </a:pPr>
            <a:r>
              <a:rPr lang="en-US" b="1" dirty="0">
                <a:solidFill>
                  <a:srgbClr val="0D9CAC"/>
                </a:solidFill>
                <a:ea typeface="+mn-ea"/>
                <a:cs typeface="+mn-cs"/>
              </a:rPr>
              <a:t>Marketing research </a:t>
            </a:r>
            <a:r>
              <a:rPr lang="en-US" dirty="0" smtClean="0">
                <a:ea typeface="+mn-ea"/>
                <a:cs typeface="+mn-cs"/>
              </a:rPr>
              <a:t>– the process of systematically gathering, recording, and analyzing data concerning a particular marketing problem</a:t>
            </a:r>
          </a:p>
          <a:p>
            <a:pPr lvl="1">
              <a:buSzPct val="80000"/>
            </a:pPr>
            <a:r>
              <a:rPr lang="en-US" sz="2000" dirty="0"/>
              <a:t>Marketers collect primary data directly from consumers when they </a:t>
            </a:r>
            <a:r>
              <a:rPr lang="en-US" sz="2000" dirty="0" smtClean="0"/>
              <a:t>conduct:</a:t>
            </a:r>
          </a:p>
          <a:p>
            <a:pPr lvl="2">
              <a:buSzPct val="80000"/>
            </a:pPr>
            <a:r>
              <a:rPr lang="en-US" sz="1800" dirty="0" smtClean="0">
                <a:ea typeface="+mn-ea"/>
                <a:cs typeface="+mn-cs"/>
              </a:rPr>
              <a:t>Mail, telephone, personal interview, online, focus group, or social networking surveys</a:t>
            </a:r>
          </a:p>
          <a:p>
            <a:pPr lvl="2">
              <a:buSzPct val="80000"/>
            </a:pPr>
            <a:r>
              <a:rPr lang="en-US" sz="1800" dirty="0" smtClean="0">
                <a:ea typeface="+mn-ea"/>
                <a:cs typeface="+mn-cs"/>
              </a:rPr>
              <a:t>Direct observation of consumer behavior</a:t>
            </a:r>
          </a:p>
          <a:p>
            <a:pPr lvl="1">
              <a:buSzPct val="80000"/>
            </a:pPr>
            <a:r>
              <a:rPr lang="en-US" sz="2000" dirty="0"/>
              <a:t>Marketers collect secondary data from sources compiled inside or outside the firm for purposes other than specific marketing </a:t>
            </a:r>
            <a:r>
              <a:rPr lang="en-US" sz="2000" dirty="0" smtClean="0"/>
              <a:t>research, such as:</a:t>
            </a:r>
          </a:p>
          <a:p>
            <a:pPr lvl="2">
              <a:buSzPct val="80000"/>
            </a:pPr>
            <a:r>
              <a:rPr lang="en-US" sz="1800" dirty="0" smtClean="0"/>
              <a:t>Commercial reports</a:t>
            </a:r>
          </a:p>
          <a:p>
            <a:pPr lvl="2">
              <a:buSzPct val="80000"/>
            </a:pPr>
            <a:r>
              <a:rPr lang="en-US" sz="1800" dirty="0" smtClean="0"/>
              <a:t>Government reports</a:t>
            </a:r>
          </a:p>
          <a:p>
            <a:pPr lvl="2">
              <a:buSzPct val="80000"/>
            </a:pPr>
            <a:r>
              <a:rPr lang="en-US" sz="1800" dirty="0" smtClean="0"/>
              <a:t>Internal databases</a:t>
            </a:r>
            <a:endParaRPr lang="en-US" sz="1800" dirty="0"/>
          </a:p>
        </p:txBody>
      </p:sp>
    </p:spTree>
    <p:extLst>
      <p:ext uri="{BB962C8B-B14F-4D97-AF65-F5344CB8AC3E}">
        <p14:creationId xmlns:p14="http://schemas.microsoft.com/office/powerpoint/2010/main" val="821589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smtClean="0">
                <a:solidFill>
                  <a:srgbClr val="888FB8"/>
                </a:solidFill>
              </a:rPr>
              <a:t>TABLE 11-5</a:t>
            </a:r>
            <a:r>
              <a:rPr lang="en-US" sz="1800" dirty="0" smtClean="0"/>
              <a:t>	The Six Steps of Marketing Research </a:t>
            </a:r>
            <a:r>
              <a:rPr lang="en-US" sz="1400" dirty="0" smtClean="0"/>
              <a:t>(slide 1 of 2)</a:t>
            </a:r>
            <a:endParaRPr lang="en-US" sz="1000" dirty="0"/>
          </a:p>
        </p:txBody>
      </p:sp>
      <p:graphicFrame>
        <p:nvGraphicFramePr>
          <p:cNvPr id="6" name="Table 5" descr="A table shows the six steps of marketing research and a brief description for each step." title="Table 11-5 - The Six Steps of Marketing Research"/>
          <p:cNvGraphicFramePr>
            <a:graphicFrameLocks noGrp="1"/>
          </p:cNvGraphicFramePr>
          <p:nvPr>
            <p:extLst>
              <p:ext uri="{D42A27DB-BD31-4B8C-83A1-F6EECF244321}">
                <p14:modId xmlns:p14="http://schemas.microsoft.com/office/powerpoint/2010/main" val="2029383354"/>
              </p:ext>
            </p:extLst>
          </p:nvPr>
        </p:nvGraphicFramePr>
        <p:xfrm>
          <a:off x="395514" y="1600200"/>
          <a:ext cx="8352971" cy="4389119"/>
        </p:xfrm>
        <a:graphic>
          <a:graphicData uri="http://schemas.openxmlformats.org/drawingml/2006/table">
            <a:tbl>
              <a:tblPr firstRow="1" bandRow="1">
                <a:tableStyleId>{5940675A-B579-460E-94D1-54222C63F5DA}</a:tableStyleId>
              </a:tblPr>
              <a:tblGrid>
                <a:gridCol w="2300301">
                  <a:extLst>
                    <a:ext uri="{9D8B030D-6E8A-4147-A177-3AD203B41FA5}">
                      <a16:colId xmlns:a16="http://schemas.microsoft.com/office/drawing/2014/main" xmlns="" val="20000"/>
                    </a:ext>
                  </a:extLst>
                </a:gridCol>
                <a:gridCol w="6052670">
                  <a:extLst>
                    <a:ext uri="{9D8B030D-6E8A-4147-A177-3AD203B41FA5}">
                      <a16:colId xmlns:a16="http://schemas.microsoft.com/office/drawing/2014/main" xmlns="" val="20001"/>
                    </a:ext>
                  </a:extLst>
                </a:gridCol>
              </a:tblGrid>
              <a:tr h="649378">
                <a:tc>
                  <a:txBody>
                    <a:bodyPr/>
                    <a:lstStyle/>
                    <a:p>
                      <a:pPr marL="282575" indent="-282575">
                        <a:buFont typeface="+mj-lt"/>
                        <a:buAutoNum type="arabicPeriod"/>
                      </a:pPr>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Define the problem.</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The problem is stated clearly and accurately, as it will determine the research issues and approaches, the right questions to ask, and the types of solutions that are acceptable. This is a crucial step that should not be rushed.</a:t>
                      </a:r>
                      <a:endParaRPr lang="en-US" sz="1800" dirty="0">
                        <a:latin typeface="Arial" panose="020B0604020202020204" pitchFamily="34" charset="0"/>
                        <a:cs typeface="Arial" panose="020B0604020202020204" pitchFamily="34" charset="0"/>
                      </a:endParaRPr>
                    </a:p>
                  </a:txBody>
                  <a:tcPr anchor="ctr">
                    <a:solidFill>
                      <a:srgbClr val="BFDAD6"/>
                    </a:solidFill>
                  </a:tcPr>
                </a:tc>
                <a:extLst>
                  <a:ext uri="{0D108BD9-81ED-4DB2-BD59-A6C34878D82A}">
                    <a16:rowId xmlns:a16="http://schemas.microsoft.com/office/drawing/2014/main" xmlns="" val="10001"/>
                  </a:ext>
                </a:extLst>
              </a:tr>
              <a:tr h="649378">
                <a:tc>
                  <a:txBody>
                    <a:bodyPr/>
                    <a:lstStyle/>
                    <a:p>
                      <a:pPr marL="282575" indent="-282575">
                        <a:buFont typeface="+mj-lt"/>
                        <a:buAutoNum type="arabicPeriod" startAt="2"/>
                      </a:pPr>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Make a preliminary investigation.</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tc>
                  <a:txBody>
                    <a:bodyPr/>
                    <a:lstStyle/>
                    <a:p>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The preliminary investigation aims to develop a sharper definition of the problem and a set of tentative answers, which are developed by examining internal information and published data and by talking with persons who have experience with the problem. These answers will be tested by further research.</a:t>
                      </a:r>
                      <a:endParaRPr lang="en-US" sz="18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2"/>
                  </a:ext>
                </a:extLst>
              </a:tr>
              <a:tr h="464751">
                <a:tc>
                  <a:txBody>
                    <a:bodyPr/>
                    <a:lstStyle/>
                    <a:p>
                      <a:pPr marL="282575" indent="-282575">
                        <a:buFont typeface="+mj-lt"/>
                        <a:buAutoNum type="arabicPeriod" startAt="3"/>
                      </a:pPr>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Plan the research.</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48348E"/>
                    </a:solidFill>
                  </a:tcPr>
                </a:tc>
                <a:tc>
                  <a:txBody>
                    <a:bodyPr/>
                    <a:lstStyle/>
                    <a:p>
                      <a:pPr marL="0" algn="l" defTabSz="914400" rtl="0" eaLnBrk="1" latinLnBrk="0" hangingPunct="1"/>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At this stage, researchers know what facts are needed to resolve the identified problem and what facts are available. They make plans on how to gather needed but missing data.</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CBC5E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217005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smtClean="0">
                <a:solidFill>
                  <a:srgbClr val="888FB8"/>
                </a:solidFill>
              </a:rPr>
              <a:t>TABLE 11-5</a:t>
            </a:r>
            <a:r>
              <a:rPr lang="en-US" sz="1800" dirty="0" smtClean="0"/>
              <a:t>	The Six Steps of Marketing Research </a:t>
            </a:r>
            <a:r>
              <a:rPr lang="en-US" sz="1400" dirty="0" smtClean="0"/>
              <a:t>(slide 2 of 2)</a:t>
            </a:r>
            <a:endParaRPr lang="en-US" sz="1000" dirty="0"/>
          </a:p>
        </p:txBody>
      </p:sp>
      <p:graphicFrame>
        <p:nvGraphicFramePr>
          <p:cNvPr id="6" name="Table 5" descr="A table shows the six steps of marketing research and a brief description for each step." title="Table 11-5 - The Six Steps of Marketing Research"/>
          <p:cNvGraphicFramePr>
            <a:graphicFrameLocks noGrp="1"/>
          </p:cNvGraphicFramePr>
          <p:nvPr>
            <p:extLst>
              <p:ext uri="{D42A27DB-BD31-4B8C-83A1-F6EECF244321}">
                <p14:modId xmlns:p14="http://schemas.microsoft.com/office/powerpoint/2010/main" val="4234546778"/>
              </p:ext>
            </p:extLst>
          </p:nvPr>
        </p:nvGraphicFramePr>
        <p:xfrm>
          <a:off x="395514" y="1600200"/>
          <a:ext cx="8352971" cy="4389119"/>
        </p:xfrm>
        <a:graphic>
          <a:graphicData uri="http://schemas.openxmlformats.org/drawingml/2006/table">
            <a:tbl>
              <a:tblPr firstRow="1" bandRow="1">
                <a:tableStyleId>{5940675A-B579-460E-94D1-54222C63F5DA}</a:tableStyleId>
              </a:tblPr>
              <a:tblGrid>
                <a:gridCol w="2300301">
                  <a:extLst>
                    <a:ext uri="{9D8B030D-6E8A-4147-A177-3AD203B41FA5}">
                      <a16:colId xmlns:a16="http://schemas.microsoft.com/office/drawing/2014/main" xmlns="" val="20000"/>
                    </a:ext>
                  </a:extLst>
                </a:gridCol>
                <a:gridCol w="6052670">
                  <a:extLst>
                    <a:ext uri="{9D8B030D-6E8A-4147-A177-3AD203B41FA5}">
                      <a16:colId xmlns:a16="http://schemas.microsoft.com/office/drawing/2014/main" xmlns="" val="20001"/>
                    </a:ext>
                  </a:extLst>
                </a:gridCol>
              </a:tblGrid>
              <a:tr h="513326">
                <a:tc>
                  <a:txBody>
                    <a:bodyPr/>
                    <a:lstStyle/>
                    <a:p>
                      <a:pPr marL="282575" indent="-282575">
                        <a:buFont typeface="+mj-lt"/>
                        <a:buAutoNum type="arabicPeriod" startAt="4"/>
                      </a:pPr>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Gather factual information.</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9E0025"/>
                    </a:solidFill>
                  </a:tcPr>
                </a:tc>
                <a:tc>
                  <a:txBody>
                    <a:bodyPr/>
                    <a:lstStyle/>
                    <a:p>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Once a plan is in place, researchers can collect primary data from surveys and/or observation, and get secondary data from commercial or government data sources. The choice depends on the plan and the available sources of information.</a:t>
                      </a:r>
                      <a:endParaRPr lang="en-US" sz="1800" dirty="0">
                        <a:latin typeface="Arial" panose="020B0604020202020204" pitchFamily="34" charset="0"/>
                        <a:cs typeface="Arial" panose="020B0604020202020204" pitchFamily="34" charset="0"/>
                      </a:endParaRPr>
                    </a:p>
                  </a:txBody>
                  <a:tcPr anchor="ctr">
                    <a:solidFill>
                      <a:srgbClr val="E9C4BB"/>
                    </a:solidFill>
                  </a:tcPr>
                </a:tc>
                <a:extLst>
                  <a:ext uri="{0D108BD9-81ED-4DB2-BD59-A6C34878D82A}">
                    <a16:rowId xmlns:a16="http://schemas.microsoft.com/office/drawing/2014/main" xmlns="" val="10004"/>
                  </a:ext>
                </a:extLst>
              </a:tr>
              <a:tr h="916769">
                <a:tc>
                  <a:txBody>
                    <a:bodyPr/>
                    <a:lstStyle/>
                    <a:p>
                      <a:pPr marL="282575" indent="-282575">
                        <a:buFont typeface="+mj-lt"/>
                        <a:buAutoNum type="arabicPeriod" startAt="5"/>
                      </a:pPr>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Interpret the information.</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Facts by themselves do not always provide a sound solution to a marketing problem. They must be interpreted and analyzed to determine the choices available to management.</a:t>
                      </a:r>
                      <a:endParaRPr lang="en-US" sz="1800" dirty="0">
                        <a:latin typeface="Arial" panose="020B0604020202020204" pitchFamily="34" charset="0"/>
                        <a:cs typeface="Arial" panose="020B0604020202020204" pitchFamily="34" charset="0"/>
                      </a:endParaRPr>
                    </a:p>
                  </a:txBody>
                  <a:tcPr anchor="ctr">
                    <a:solidFill>
                      <a:srgbClr val="BFDAD6"/>
                    </a:solidFill>
                  </a:tcPr>
                </a:tc>
                <a:extLst>
                  <a:ext uri="{0D108BD9-81ED-4DB2-BD59-A6C34878D82A}">
                    <a16:rowId xmlns:a16="http://schemas.microsoft.com/office/drawing/2014/main" xmlns="" val="10005"/>
                  </a:ext>
                </a:extLst>
              </a:tr>
              <a:tr h="916769">
                <a:tc>
                  <a:txBody>
                    <a:bodyPr/>
                    <a:lstStyle/>
                    <a:p>
                      <a:pPr marL="287338" indent="-287338">
                        <a:buFont typeface="+mj-lt"/>
                        <a:buAutoNum type="arabicPeriod" startAt="6"/>
                      </a:pPr>
                      <a:r>
                        <a:rPr lang="en-US" sz="1800" b="1" dirty="0" smtClean="0">
                          <a:solidFill>
                            <a:srgbClr val="FFFFFF"/>
                          </a:solidFill>
                          <a:latin typeface="Arial" panose="020B0604020202020204" pitchFamily="34" charset="0"/>
                          <a:cs typeface="Arial" panose="020B0604020202020204" pitchFamily="34" charset="0"/>
                        </a:rPr>
                        <a:t>Reach a conclusion.</a:t>
                      </a:r>
                      <a:endParaRPr lang="en-US" sz="1800" b="1" dirty="0">
                        <a:solidFill>
                          <a:srgbClr val="FFFFFF"/>
                        </a:solidFill>
                        <a:latin typeface="Arial" panose="020B0604020202020204" pitchFamily="34" charset="0"/>
                        <a:cs typeface="Arial" panose="020B0604020202020204" pitchFamily="34" charset="0"/>
                      </a:endParaRPr>
                    </a:p>
                  </a:txBody>
                  <a:tcPr anchor="ctr">
                    <a:solidFill>
                      <a:srgbClr val="006AA9"/>
                    </a:solidFill>
                  </a:tcPr>
                </a:tc>
                <a:tc>
                  <a:txBody>
                    <a:bodyPr/>
                    <a:lstStyle/>
                    <a:p>
                      <a:r>
                        <a:rPr lang="en-US" sz="1800" dirty="0" smtClean="0">
                          <a:latin typeface="Arial" panose="020B0604020202020204" pitchFamily="34" charset="0"/>
                          <a:cs typeface="Arial" panose="020B0604020202020204" pitchFamily="34" charset="0"/>
                        </a:rPr>
                        <a:t>Once the data have been evaluated, researchers seek to draw conclusions and make recommendations. These may be obvious or not,</a:t>
                      </a:r>
                      <a:r>
                        <a:rPr lang="en-US" sz="1800" baseline="0" dirty="0" smtClean="0">
                          <a:latin typeface="Arial" panose="020B0604020202020204" pitchFamily="34" charset="0"/>
                          <a:cs typeface="Arial" panose="020B0604020202020204" pitchFamily="34" charset="0"/>
                        </a:rPr>
                        <a:t> depending on intangible factors and whether data used were complete. When there are gaps in the data, it is important for researchers to state this.</a:t>
                      </a:r>
                      <a:endParaRPr lang="en-US" sz="1800" dirty="0">
                        <a:latin typeface="Arial" panose="020B0604020202020204" pitchFamily="34" charset="0"/>
                        <a:cs typeface="Arial" panose="020B0604020202020204" pitchFamily="34" charset="0"/>
                      </a:endParaRPr>
                    </a:p>
                  </a:txBody>
                  <a:tcPr anchor="ctr">
                    <a:solidFill>
                      <a:srgbClr val="C3D2E9"/>
                    </a:solidFill>
                  </a:tcPr>
                </a:tc>
              </a:tr>
            </a:tbl>
          </a:graphicData>
        </a:graphic>
      </p:graphicFrame>
    </p:spTree>
    <p:extLst>
      <p:ext uri="{BB962C8B-B14F-4D97-AF65-F5344CB8AC3E}">
        <p14:creationId xmlns:p14="http://schemas.microsoft.com/office/powerpoint/2010/main" val="3697512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Using Technology to Gather and Analyze Marketing Information</a:t>
            </a:r>
            <a:endParaRPr lang="en-US" sz="500" dirty="0" smtClean="0"/>
          </a:p>
        </p:txBody>
      </p:sp>
      <p:sp>
        <p:nvSpPr>
          <p:cNvPr id="2" name="Text Placeholder 1"/>
          <p:cNvSpPr>
            <a:spLocks noGrp="1"/>
          </p:cNvSpPr>
          <p:nvPr>
            <p:ph type="body" sz="quarter" idx="10"/>
          </p:nvPr>
        </p:nvSpPr>
        <p:spPr/>
        <p:txBody>
          <a:bodyPr/>
          <a:lstStyle/>
          <a:p>
            <a:pPr marL="342900" lvl="1" indent="-342900">
              <a:buClr>
                <a:srgbClr val="9E0025"/>
              </a:buClr>
              <a:buSzPct val="80000"/>
              <a:buFont typeface="Wingdings" pitchFamily="2" charset="2"/>
              <a:buChar char="§"/>
            </a:pPr>
            <a:r>
              <a:rPr lang="en-US" dirty="0" smtClean="0">
                <a:ea typeface="+mn-ea"/>
                <a:cs typeface="+mn-cs"/>
              </a:rPr>
              <a:t>Database – a collection of information arranged for easy access and retrieval</a:t>
            </a:r>
          </a:p>
          <a:p>
            <a:pPr lvl="1">
              <a:buSzPct val="80000"/>
            </a:pPr>
            <a:r>
              <a:rPr lang="en-US" sz="2000" dirty="0"/>
              <a:t>Examples: LEXIS-NEXIS, Dun &amp; Bradstreet’s Global Commercial database</a:t>
            </a:r>
          </a:p>
          <a:p>
            <a:pPr marL="342900" lvl="1" indent="-342900">
              <a:buClr>
                <a:srgbClr val="9E0025"/>
              </a:buClr>
              <a:buSzPct val="80000"/>
              <a:buFont typeface="Wingdings" pitchFamily="2" charset="2"/>
              <a:buChar char="§"/>
            </a:pPr>
            <a:r>
              <a:rPr lang="en-US" dirty="0" smtClean="0">
                <a:ea typeface="+mn-ea"/>
                <a:cs typeface="+mn-cs"/>
              </a:rPr>
              <a:t>Single-source data – information provided by a single firm on household demographics, purchases, television-viewing behavior, and responses to promotions such as coupons and free samples</a:t>
            </a:r>
          </a:p>
          <a:p>
            <a:pPr marL="342900" lvl="1" indent="-342900">
              <a:buClr>
                <a:srgbClr val="9E0025"/>
              </a:buClr>
              <a:buSzPct val="80000"/>
              <a:buFont typeface="Wingdings" pitchFamily="2" charset="2"/>
              <a:buChar char="§"/>
            </a:pPr>
            <a:r>
              <a:rPr lang="en-US" dirty="0" smtClean="0">
                <a:ea typeface="+mn-ea"/>
                <a:cs typeface="+mn-cs"/>
              </a:rPr>
              <a:t>Online information services – offer subscribers access to email, Web sites, downloadable files, news, databases, and research materials</a:t>
            </a:r>
          </a:p>
          <a:p>
            <a:pPr marL="342900" lvl="1" indent="-342900">
              <a:buClr>
                <a:srgbClr val="9E0025"/>
              </a:buClr>
              <a:buSzPct val="80000"/>
              <a:buFont typeface="Wingdings" pitchFamily="2" charset="2"/>
              <a:buChar char="§"/>
            </a:pPr>
            <a:r>
              <a:rPr lang="en-US" dirty="0" smtClean="0">
                <a:ea typeface="+mn-ea"/>
                <a:cs typeface="+mn-cs"/>
              </a:rPr>
              <a:t>Internet</a:t>
            </a:r>
          </a:p>
        </p:txBody>
      </p:sp>
    </p:spTree>
    <p:extLst>
      <p:ext uri="{BB962C8B-B14F-4D97-AF65-F5344CB8AC3E}">
        <p14:creationId xmlns:p14="http://schemas.microsoft.com/office/powerpoint/2010/main" val="1189365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2800" dirty="0" smtClean="0"/>
              <a:t>Marketing </a:t>
            </a:r>
            <a:r>
              <a:rPr lang="mr-IN" sz="2800" dirty="0" smtClean="0"/>
              <a:t>–</a:t>
            </a:r>
            <a:r>
              <a:rPr lang="en-US" sz="2800" dirty="0" smtClean="0"/>
              <a:t> A </a:t>
            </a:r>
            <a:r>
              <a:rPr lang="en-US" sz="2800" dirty="0"/>
              <a:t>Better Definition</a:t>
            </a:r>
            <a:r>
              <a:rPr lang="en-US" dirty="0"/>
              <a:t/>
            </a:r>
            <a:br>
              <a:rPr lang="en-US" dirty="0"/>
            </a:br>
            <a:r>
              <a:rPr lang="en-US" sz="1400" i="1" dirty="0">
                <a:solidFill>
                  <a:srgbClr val="FF0000"/>
                </a:solidFill>
              </a:rPr>
              <a:t>Process of planning and executing the conception, pricing, promotion and distribution of ideas, goods and services to facilitate exchanges that satisfy customer needs and organization objectives</a:t>
            </a:r>
            <a:endParaRPr lang="en-US" sz="1400" i="1" dirty="0" smtClean="0">
              <a:solidFill>
                <a:srgbClr val="FF0000"/>
              </a:solidFill>
            </a:endParaRPr>
          </a:p>
        </p:txBody>
      </p:sp>
      <p:sp>
        <p:nvSpPr>
          <p:cNvPr id="5" name="Text Box 6"/>
          <p:cNvSpPr txBox="1">
            <a:spLocks noChangeArrowheads="1"/>
          </p:cNvSpPr>
          <p:nvPr/>
        </p:nvSpPr>
        <p:spPr bwMode="auto">
          <a:xfrm>
            <a:off x="1573060" y="4721295"/>
            <a:ext cx="2907016" cy="707886"/>
          </a:xfrm>
          <a:prstGeom prst="rect">
            <a:avLst/>
          </a:prstGeom>
          <a:solidFill>
            <a:srgbClr val="FFFF00"/>
          </a:solidFill>
          <a:ln w="9525">
            <a:solidFill>
              <a:schemeClr val="accent4">
                <a:lumMod val="10000"/>
              </a:schemeClr>
            </a:solid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2000" b="1" dirty="0">
                <a:solidFill>
                  <a:srgbClr val="2B2C6F"/>
                </a:solidFill>
                <a:latin typeface="+mj-lt"/>
              </a:rPr>
              <a:t>Facilitate Exchanges</a:t>
            </a:r>
          </a:p>
          <a:p>
            <a:pPr algn="ctr" eaLnBrk="1" hangingPunct="1">
              <a:defRPr/>
            </a:pPr>
            <a:r>
              <a:rPr lang="en-US" sz="2000" b="1" dirty="0">
                <a:solidFill>
                  <a:srgbClr val="2B2C6F"/>
                </a:solidFill>
                <a:latin typeface="+mj-lt"/>
              </a:rPr>
              <a:t>(Encourage Purchase)</a:t>
            </a:r>
          </a:p>
        </p:txBody>
      </p:sp>
      <p:sp>
        <p:nvSpPr>
          <p:cNvPr id="6" name="Text Box 7"/>
          <p:cNvSpPr txBox="1">
            <a:spLocks noChangeArrowheads="1"/>
          </p:cNvSpPr>
          <p:nvPr/>
        </p:nvSpPr>
        <p:spPr bwMode="auto">
          <a:xfrm>
            <a:off x="5434806" y="4721295"/>
            <a:ext cx="2365376" cy="707886"/>
          </a:xfrm>
          <a:prstGeom prst="rect">
            <a:avLst/>
          </a:prstGeom>
          <a:solidFill>
            <a:srgbClr val="FFFF00"/>
          </a:solidFill>
          <a:ln w="9525">
            <a:solidFill>
              <a:schemeClr val="accent4">
                <a:lumMod val="10000"/>
              </a:schemeClr>
            </a:solid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2000" b="1" dirty="0">
                <a:solidFill>
                  <a:srgbClr val="2B2C6F"/>
                </a:solidFill>
                <a:effectLst>
                  <a:outerShdw blurRad="38100" dist="38100" dir="2700000" algn="tl">
                    <a:srgbClr val="000000"/>
                  </a:outerShdw>
                </a:effectLst>
                <a:latin typeface="+mj-lt"/>
              </a:rPr>
              <a:t> </a:t>
            </a:r>
            <a:r>
              <a:rPr lang="en-US" sz="2000" b="1" dirty="0">
                <a:solidFill>
                  <a:srgbClr val="2B2C6F"/>
                </a:solidFill>
                <a:latin typeface="+mj-lt"/>
              </a:rPr>
              <a:t>Satisfy Customer</a:t>
            </a:r>
          </a:p>
          <a:p>
            <a:pPr algn="ctr" eaLnBrk="1" hangingPunct="1">
              <a:defRPr/>
            </a:pPr>
            <a:r>
              <a:rPr lang="en-US" sz="2000" b="1" dirty="0">
                <a:solidFill>
                  <a:srgbClr val="2B2C6F"/>
                </a:solidFill>
                <a:latin typeface="+mj-lt"/>
              </a:rPr>
              <a:t>Needs</a:t>
            </a:r>
          </a:p>
        </p:txBody>
      </p:sp>
      <p:sp>
        <p:nvSpPr>
          <p:cNvPr id="7" name="Text Box 8"/>
          <p:cNvSpPr txBox="1">
            <a:spLocks noChangeArrowheads="1"/>
          </p:cNvSpPr>
          <p:nvPr/>
        </p:nvSpPr>
        <p:spPr bwMode="auto">
          <a:xfrm>
            <a:off x="1159668" y="1962220"/>
            <a:ext cx="1189038" cy="461963"/>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b="1" dirty="0">
                <a:solidFill>
                  <a:srgbClr val="2B2C6F"/>
                </a:solidFill>
                <a:latin typeface="+mj-lt"/>
              </a:rPr>
              <a:t>Product</a:t>
            </a:r>
          </a:p>
        </p:txBody>
      </p:sp>
      <p:sp>
        <p:nvSpPr>
          <p:cNvPr id="8" name="Text Box 9"/>
          <p:cNvSpPr txBox="1">
            <a:spLocks noChangeArrowheads="1"/>
          </p:cNvSpPr>
          <p:nvPr/>
        </p:nvSpPr>
        <p:spPr bwMode="auto">
          <a:xfrm>
            <a:off x="3158331" y="1978095"/>
            <a:ext cx="1049337" cy="461963"/>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b="1">
                <a:solidFill>
                  <a:srgbClr val="2B2C6F"/>
                </a:solidFill>
                <a:latin typeface="+mj-lt"/>
              </a:rPr>
              <a:t>Pricing</a:t>
            </a:r>
          </a:p>
        </p:txBody>
      </p:sp>
      <p:sp>
        <p:nvSpPr>
          <p:cNvPr id="9" name="Text Box 10"/>
          <p:cNvSpPr txBox="1">
            <a:spLocks noChangeArrowheads="1"/>
          </p:cNvSpPr>
          <p:nvPr/>
        </p:nvSpPr>
        <p:spPr bwMode="auto">
          <a:xfrm>
            <a:off x="4937918" y="1978095"/>
            <a:ext cx="1549400" cy="461963"/>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b="1">
                <a:solidFill>
                  <a:srgbClr val="2B2C6F"/>
                </a:solidFill>
                <a:latin typeface="+mj-lt"/>
              </a:rPr>
              <a:t>Promotion</a:t>
            </a:r>
          </a:p>
        </p:txBody>
      </p:sp>
      <p:sp>
        <p:nvSpPr>
          <p:cNvPr id="10" name="Text Box 11"/>
          <p:cNvSpPr txBox="1">
            <a:spLocks noChangeArrowheads="1"/>
          </p:cNvSpPr>
          <p:nvPr/>
        </p:nvSpPr>
        <p:spPr bwMode="auto">
          <a:xfrm>
            <a:off x="7123906" y="1978095"/>
            <a:ext cx="860425" cy="461963"/>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b="1">
                <a:solidFill>
                  <a:srgbClr val="2B2C6F"/>
                </a:solidFill>
                <a:latin typeface="+mj-lt"/>
              </a:rPr>
              <a:t>Place</a:t>
            </a:r>
          </a:p>
        </p:txBody>
      </p:sp>
      <p:sp>
        <p:nvSpPr>
          <p:cNvPr id="11" name="Text Box 12"/>
          <p:cNvSpPr txBox="1">
            <a:spLocks noChangeArrowheads="1"/>
          </p:cNvSpPr>
          <p:nvPr/>
        </p:nvSpPr>
        <p:spPr bwMode="auto">
          <a:xfrm>
            <a:off x="1780381" y="3162370"/>
            <a:ext cx="862012" cy="461963"/>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b="1">
                <a:solidFill>
                  <a:srgbClr val="2B2C6F"/>
                </a:solidFill>
                <a:latin typeface="+mj-lt"/>
              </a:rPr>
              <a:t>Ideas</a:t>
            </a:r>
          </a:p>
        </p:txBody>
      </p:sp>
      <p:sp>
        <p:nvSpPr>
          <p:cNvPr id="12" name="Text Box 13"/>
          <p:cNvSpPr txBox="1">
            <a:spLocks noChangeArrowheads="1"/>
          </p:cNvSpPr>
          <p:nvPr/>
        </p:nvSpPr>
        <p:spPr bwMode="auto">
          <a:xfrm>
            <a:off x="4209256" y="3162370"/>
            <a:ext cx="1222375" cy="461963"/>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b="1">
                <a:solidFill>
                  <a:srgbClr val="2B2C6F"/>
                </a:solidFill>
                <a:latin typeface="+mj-lt"/>
              </a:rPr>
              <a:t>Services</a:t>
            </a:r>
          </a:p>
        </p:txBody>
      </p:sp>
      <p:sp>
        <p:nvSpPr>
          <p:cNvPr id="13" name="Text Box 14"/>
          <p:cNvSpPr txBox="1">
            <a:spLocks noChangeArrowheads="1"/>
          </p:cNvSpPr>
          <p:nvPr/>
        </p:nvSpPr>
        <p:spPr bwMode="auto">
          <a:xfrm>
            <a:off x="6858793" y="3162370"/>
            <a:ext cx="1000125" cy="461963"/>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b="1">
                <a:solidFill>
                  <a:srgbClr val="2B2C6F"/>
                </a:solidFill>
                <a:latin typeface="+mj-lt"/>
              </a:rPr>
              <a:t>Goods</a:t>
            </a:r>
          </a:p>
        </p:txBody>
      </p:sp>
      <p:cxnSp>
        <p:nvCxnSpPr>
          <p:cNvPr id="14" name="AutoShape 22"/>
          <p:cNvCxnSpPr>
            <a:cxnSpLocks noChangeShapeType="1"/>
            <a:stCxn id="11" idx="2"/>
            <a:endCxn id="5" idx="0"/>
          </p:cNvCxnSpPr>
          <p:nvPr/>
        </p:nvCxnSpPr>
        <p:spPr bwMode="auto">
          <a:xfrm rot="16200000" flipH="1">
            <a:off x="2070496" y="3765223"/>
            <a:ext cx="1096962" cy="815181"/>
          </a:xfrm>
          <a:prstGeom prst="bentConnector3">
            <a:avLst>
              <a:gd name="adj1" fmla="val 50000"/>
            </a:avLst>
          </a:prstGeom>
          <a:noFill/>
          <a:ln w="9525">
            <a:solidFill>
              <a:schemeClr val="accent4">
                <a:lumMod val="10000"/>
              </a:schemeClr>
            </a:solidFill>
            <a:miter lim="800000"/>
            <a:headEnd/>
            <a:tailEnd type="triangle" w="med" len="med"/>
          </a:ln>
        </p:spPr>
      </p:cxnSp>
      <p:cxnSp>
        <p:nvCxnSpPr>
          <p:cNvPr id="15" name="AutoShape 25"/>
          <p:cNvCxnSpPr>
            <a:cxnSpLocks noChangeShapeType="1"/>
          </p:cNvCxnSpPr>
          <p:nvPr/>
        </p:nvCxnSpPr>
        <p:spPr bwMode="auto">
          <a:xfrm rot="10800000" flipV="1">
            <a:off x="1616868" y="1428820"/>
            <a:ext cx="3511550" cy="549275"/>
          </a:xfrm>
          <a:prstGeom prst="bentConnector2">
            <a:avLst/>
          </a:prstGeom>
          <a:noFill/>
          <a:ln w="9525">
            <a:solidFill>
              <a:schemeClr val="accent4">
                <a:lumMod val="10000"/>
              </a:schemeClr>
            </a:solidFill>
            <a:miter lim="800000"/>
            <a:headEnd/>
            <a:tailEnd/>
          </a:ln>
        </p:spPr>
      </p:cxnSp>
      <p:cxnSp>
        <p:nvCxnSpPr>
          <p:cNvPr id="16" name="AutoShape 26"/>
          <p:cNvCxnSpPr>
            <a:cxnSpLocks noChangeShapeType="1"/>
            <a:endCxn id="10" idx="0"/>
          </p:cNvCxnSpPr>
          <p:nvPr/>
        </p:nvCxnSpPr>
        <p:spPr bwMode="auto">
          <a:xfrm>
            <a:off x="4817268" y="1428820"/>
            <a:ext cx="2736850" cy="549275"/>
          </a:xfrm>
          <a:prstGeom prst="bentConnector2">
            <a:avLst/>
          </a:prstGeom>
          <a:noFill/>
          <a:ln w="9525">
            <a:solidFill>
              <a:schemeClr val="accent4">
                <a:lumMod val="10000"/>
              </a:schemeClr>
            </a:solidFill>
            <a:miter lim="800000"/>
            <a:headEnd/>
            <a:tailEnd/>
          </a:ln>
        </p:spPr>
      </p:cxnSp>
      <p:sp>
        <p:nvSpPr>
          <p:cNvPr id="17" name="Text Box 27"/>
          <p:cNvSpPr txBox="1">
            <a:spLocks noChangeArrowheads="1"/>
          </p:cNvSpPr>
          <p:nvPr/>
        </p:nvSpPr>
        <p:spPr bwMode="auto">
          <a:xfrm>
            <a:off x="3369468" y="4248220"/>
            <a:ext cx="2971800" cy="400050"/>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defRPr/>
            </a:pPr>
            <a:r>
              <a:rPr lang="en-US" sz="2000" i="1" dirty="0">
                <a:solidFill>
                  <a:schemeClr val="accent2">
                    <a:lumMod val="50000"/>
                  </a:schemeClr>
                </a:solidFill>
                <a:latin typeface="+mj-lt"/>
                <a:ea typeface="ＭＳ Ｐゴシック" charset="-128"/>
                <a:cs typeface="ＭＳ Ｐゴシック" charset="-128"/>
              </a:rPr>
              <a:t>2 Important Functions</a:t>
            </a:r>
          </a:p>
        </p:txBody>
      </p:sp>
      <p:cxnSp>
        <p:nvCxnSpPr>
          <p:cNvPr id="18" name="AutoShape 20"/>
          <p:cNvCxnSpPr>
            <a:cxnSpLocks noChangeShapeType="1"/>
          </p:cNvCxnSpPr>
          <p:nvPr/>
        </p:nvCxnSpPr>
        <p:spPr bwMode="auto">
          <a:xfrm rot="16200000" flipH="1">
            <a:off x="4016375" y="-72161"/>
            <a:ext cx="830262" cy="5638800"/>
          </a:xfrm>
          <a:prstGeom prst="bentConnector3">
            <a:avLst>
              <a:gd name="adj1" fmla="val 50000"/>
            </a:avLst>
          </a:prstGeom>
          <a:noFill/>
          <a:ln w="9525">
            <a:solidFill>
              <a:schemeClr val="accent4">
                <a:lumMod val="10000"/>
              </a:schemeClr>
            </a:solidFill>
            <a:miter lim="800000"/>
            <a:headEnd/>
            <a:tailEnd type="triangle" w="med" len="med"/>
          </a:ln>
        </p:spPr>
      </p:cxnSp>
      <p:cxnSp>
        <p:nvCxnSpPr>
          <p:cNvPr id="19" name="AutoShape 18"/>
          <p:cNvCxnSpPr>
            <a:cxnSpLocks noChangeShapeType="1"/>
          </p:cNvCxnSpPr>
          <p:nvPr/>
        </p:nvCxnSpPr>
        <p:spPr bwMode="auto">
          <a:xfrm rot="5400000">
            <a:off x="5669756" y="1368495"/>
            <a:ext cx="814387" cy="2773363"/>
          </a:xfrm>
          <a:prstGeom prst="bentConnector3">
            <a:avLst>
              <a:gd name="adj1" fmla="val 50000"/>
            </a:avLst>
          </a:prstGeom>
          <a:noFill/>
          <a:ln w="9525">
            <a:solidFill>
              <a:schemeClr val="accent4">
                <a:lumMod val="10000"/>
              </a:schemeClr>
            </a:solidFill>
            <a:miter lim="800000"/>
            <a:headEnd/>
            <a:tailEnd type="triangle" w="med" len="med"/>
          </a:ln>
        </p:spPr>
      </p:cxnSp>
      <p:cxnSp>
        <p:nvCxnSpPr>
          <p:cNvPr id="20" name="AutoShape 19"/>
          <p:cNvCxnSpPr>
            <a:cxnSpLocks noChangeShapeType="1"/>
          </p:cNvCxnSpPr>
          <p:nvPr/>
        </p:nvCxnSpPr>
        <p:spPr bwMode="auto">
          <a:xfrm rot="5400000">
            <a:off x="3402012" y="1061314"/>
            <a:ext cx="814387" cy="3387725"/>
          </a:xfrm>
          <a:prstGeom prst="bentConnector3">
            <a:avLst>
              <a:gd name="adj1" fmla="val 50000"/>
            </a:avLst>
          </a:prstGeom>
          <a:noFill/>
          <a:ln w="9525">
            <a:solidFill>
              <a:schemeClr val="accent4">
                <a:lumMod val="10000"/>
              </a:schemeClr>
            </a:solidFill>
            <a:miter lim="800000"/>
            <a:headEnd/>
            <a:tailEnd type="triangle" w="med" len="med"/>
          </a:ln>
        </p:spPr>
      </p:cxnSp>
      <p:cxnSp>
        <p:nvCxnSpPr>
          <p:cNvPr id="21" name="AutoShape 23"/>
          <p:cNvCxnSpPr>
            <a:cxnSpLocks noChangeShapeType="1"/>
          </p:cNvCxnSpPr>
          <p:nvPr/>
        </p:nvCxnSpPr>
        <p:spPr bwMode="auto">
          <a:xfrm rot="16200000" flipH="1">
            <a:off x="5092700" y="3136900"/>
            <a:ext cx="1189037" cy="1925637"/>
          </a:xfrm>
          <a:prstGeom prst="bentConnector3">
            <a:avLst>
              <a:gd name="adj1" fmla="val 50000"/>
            </a:avLst>
          </a:prstGeom>
          <a:noFill/>
          <a:ln w="9525">
            <a:solidFill>
              <a:schemeClr val="accent4">
                <a:lumMod val="10000"/>
              </a:schemeClr>
            </a:solidFill>
            <a:miter lim="800000"/>
            <a:headEnd/>
            <a:tailEnd/>
          </a:ln>
        </p:spPr>
      </p:cxnSp>
      <p:cxnSp>
        <p:nvCxnSpPr>
          <p:cNvPr id="28" name="AutoShape 25"/>
          <p:cNvCxnSpPr>
            <a:cxnSpLocks noChangeShapeType="1"/>
          </p:cNvCxnSpPr>
          <p:nvPr/>
        </p:nvCxnSpPr>
        <p:spPr bwMode="auto">
          <a:xfrm rot="10800000" flipV="1">
            <a:off x="3048000" y="4114800"/>
            <a:ext cx="3511550" cy="549275"/>
          </a:xfrm>
          <a:prstGeom prst="bentConnector2">
            <a:avLst/>
          </a:prstGeom>
          <a:noFill/>
          <a:ln w="9525">
            <a:solidFill>
              <a:schemeClr val="accent4">
                <a:lumMod val="10000"/>
              </a:schemeClr>
            </a:solidFill>
            <a:miter lim="800000"/>
            <a:headEnd/>
            <a:tailEnd/>
          </a:ln>
        </p:spPr>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smtClean="0">
                <a:solidFill>
                  <a:srgbClr val="888FB8"/>
                </a:solidFill>
              </a:rPr>
              <a:t>TABLE 11-6</a:t>
            </a:r>
            <a:r>
              <a:rPr lang="en-US" sz="1800" dirty="0" smtClean="0"/>
              <a:t>	Sources of Secondary Information </a:t>
            </a:r>
            <a:r>
              <a:rPr lang="en-US" sz="1400" dirty="0" smtClean="0"/>
              <a:t>(slide 1 of 2)</a:t>
            </a:r>
            <a:endParaRPr lang="en-US" sz="1100" dirty="0"/>
          </a:p>
        </p:txBody>
      </p:sp>
      <p:graphicFrame>
        <p:nvGraphicFramePr>
          <p:cNvPr id="6" name="Table 5" descr="A table lists a variety of useful resources for secondary information along with each source’s URL. As shown in the table, secondary information can come from government sources; trade associations; general publications, such as newspapers and magazines; and corporate information." title="Table 11-6 - Sources of Secondary Information"/>
          <p:cNvGraphicFramePr>
            <a:graphicFrameLocks noGrp="1"/>
          </p:cNvGraphicFramePr>
          <p:nvPr>
            <p:extLst>
              <p:ext uri="{D42A27DB-BD31-4B8C-83A1-F6EECF244321}">
                <p14:modId xmlns:p14="http://schemas.microsoft.com/office/powerpoint/2010/main" val="338905670"/>
              </p:ext>
            </p:extLst>
          </p:nvPr>
        </p:nvGraphicFramePr>
        <p:xfrm>
          <a:off x="333832" y="1371600"/>
          <a:ext cx="8352968" cy="5090160"/>
        </p:xfrm>
        <a:graphic>
          <a:graphicData uri="http://schemas.openxmlformats.org/drawingml/2006/table">
            <a:tbl>
              <a:tblPr firstRow="1" bandRow="1">
                <a:tableStyleId>{5940675A-B579-460E-94D1-54222C63F5DA}</a:tableStyleId>
              </a:tblPr>
              <a:tblGrid>
                <a:gridCol w="4466768">
                  <a:extLst>
                    <a:ext uri="{9D8B030D-6E8A-4147-A177-3AD203B41FA5}">
                      <a16:colId xmlns="" xmlns:a16="http://schemas.microsoft.com/office/drawing/2014/main" val="20000"/>
                    </a:ext>
                  </a:extLst>
                </a:gridCol>
                <a:gridCol w="3886200"/>
              </a:tblGrid>
              <a:tr h="319314">
                <a:tc gridSpan="2">
                  <a:txBody>
                    <a:bodyPr/>
                    <a:lstStyle/>
                    <a:p>
                      <a:pPr algn="l"/>
                      <a:r>
                        <a:rPr lang="en-US" sz="2000" b="1" i="0" u="none" strike="noStrike" kern="1200" baseline="0" dirty="0" smtClean="0">
                          <a:solidFill>
                            <a:schemeClr val="bg1"/>
                          </a:solidFill>
                          <a:latin typeface="Arial" panose="020B0604020202020204" pitchFamily="34" charset="0"/>
                          <a:ea typeface="+mn-ea"/>
                          <a:cs typeface="Arial" panose="020B0604020202020204" pitchFamily="34" charset="0"/>
                        </a:rPr>
                        <a:t>Government sources</a:t>
                      </a:r>
                      <a:endParaRPr lang="en-US" sz="20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hMerge="1">
                  <a:txBody>
                    <a:bodyPr/>
                    <a:lstStyle/>
                    <a:p>
                      <a:endParaRPr lang="en-US"/>
                    </a:p>
                  </a:txBody>
                  <a:tcPr/>
                </a:tc>
                <a:extLst>
                  <a:ext uri="{0D108BD9-81ED-4DB2-BD59-A6C34878D82A}">
                    <a16:rowId xmlns="" xmlns:a16="http://schemas.microsoft.com/office/drawing/2014/main" val="10000"/>
                  </a:ext>
                </a:extLst>
              </a:tr>
              <a:tr h="319314">
                <a:tc>
                  <a:txBody>
                    <a:bodyPr/>
                    <a:lstStyle/>
                    <a:p>
                      <a:pPr marL="287338" indent="-287338">
                        <a:buFont typeface="+mj-lt"/>
                        <a:buNone/>
                        <a:tabLst>
                          <a:tab pos="400050" algn="l"/>
                        </a:tabLst>
                      </a:pPr>
                      <a:r>
                        <a:rPr lang="en-US" sz="2000" b="1" i="0" u="none" strike="noStrike" kern="1200" baseline="0" dirty="0" smtClean="0">
                          <a:solidFill>
                            <a:schemeClr val="tx1"/>
                          </a:solidFill>
                          <a:latin typeface="Arial" panose="020B0604020202020204" pitchFamily="34" charset="0"/>
                          <a:ea typeface="+mn-ea"/>
                          <a:cs typeface="Arial" panose="020B0604020202020204" pitchFamily="34" charset="0"/>
                        </a:rPr>
                        <a:t>Economic census</a:t>
                      </a:r>
                      <a:endParaRPr lang="en-US" sz="2000" b="1" i="0" dirty="0">
                        <a:latin typeface="Arial" panose="020B0604020202020204" pitchFamily="34" charset="0"/>
                        <a:cs typeface="Arial" panose="020B0604020202020204" pitchFamily="34" charset="0"/>
                      </a:endParaRPr>
                    </a:p>
                  </a:txBody>
                  <a:tcPr anchor="ctr">
                    <a:solidFill>
                      <a:srgbClr val="DCEBE9"/>
                    </a:solidFill>
                  </a:tcPr>
                </a:tc>
                <a:tc>
                  <a:txBody>
                    <a:bodyPr/>
                    <a:lstStyle/>
                    <a:p>
                      <a:pPr marL="287338" indent="-287338">
                        <a:buFont typeface="+mj-lt"/>
                        <a:buNone/>
                        <a:tabLst>
                          <a:tab pos="400050" algn="l"/>
                        </a:tabLst>
                      </a:pPr>
                      <a:r>
                        <a:rPr lang="en-US" sz="2000" b="0" i="0" dirty="0" smtClean="0">
                          <a:latin typeface="Arial" panose="020B0604020202020204" pitchFamily="34" charset="0"/>
                          <a:cs typeface="Arial" panose="020B0604020202020204" pitchFamily="34" charset="0"/>
                        </a:rPr>
                        <a:t>www.census.gov/</a:t>
                      </a:r>
                      <a:endParaRPr lang="en-US" sz="2000" b="0" i="0" dirty="0">
                        <a:latin typeface="Arial" panose="020B0604020202020204" pitchFamily="34" charset="0"/>
                        <a:cs typeface="Arial" panose="020B0604020202020204" pitchFamily="34" charset="0"/>
                      </a:endParaRPr>
                    </a:p>
                  </a:txBody>
                  <a:tcPr anchor="ctr">
                    <a:solidFill>
                      <a:srgbClr val="DCEBE9"/>
                    </a:solidFill>
                  </a:tcPr>
                </a:tc>
                <a:extLst>
                  <a:ext uri="{0D108BD9-81ED-4DB2-BD59-A6C34878D82A}">
                    <a16:rowId xmlns="" xmlns:a16="http://schemas.microsoft.com/office/drawing/2014/main" val="10001"/>
                  </a:ext>
                </a:extLst>
              </a:tr>
              <a:tr h="319314">
                <a:tc>
                  <a:txBody>
                    <a:bodyPr/>
                    <a:lstStyle/>
                    <a:p>
                      <a:pPr marL="0" indent="0">
                        <a:buFont typeface="+mj-lt"/>
                        <a:buNone/>
                        <a:tabLst>
                          <a:tab pos="400050" algn="l"/>
                        </a:tabLst>
                      </a:pPr>
                      <a:r>
                        <a:rPr lang="en-US" sz="2000" b="1" i="0" dirty="0" smtClean="0">
                          <a:latin typeface="Arial" panose="020B0604020202020204" pitchFamily="34" charset="0"/>
                          <a:cs typeface="Arial" panose="020B0604020202020204" pitchFamily="34" charset="0"/>
                        </a:rPr>
                        <a:t>Export.gov—country market research</a:t>
                      </a:r>
                      <a:endParaRPr lang="en-US" sz="2000" b="1" i="0" dirty="0">
                        <a:latin typeface="Arial" panose="020B0604020202020204" pitchFamily="34" charset="0"/>
                        <a:cs typeface="Arial" panose="020B0604020202020204" pitchFamily="34" charset="0"/>
                      </a:endParaRPr>
                    </a:p>
                  </a:txBody>
                  <a:tcPr anchor="ctr">
                    <a:solidFill>
                      <a:srgbClr val="BFDAD6"/>
                    </a:solidFill>
                  </a:tcPr>
                </a:tc>
                <a:tc>
                  <a:txBody>
                    <a:bodyPr/>
                    <a:lstStyle/>
                    <a:p>
                      <a:pPr marL="287338" indent="-287338">
                        <a:buFont typeface="+mj-lt"/>
                        <a:buNone/>
                        <a:tabLst>
                          <a:tab pos="400050" algn="l"/>
                        </a:tabLst>
                      </a:pPr>
                      <a:r>
                        <a:rPr lang="en-US" sz="2000" b="0" i="0" dirty="0" smtClean="0">
                          <a:latin typeface="Arial" panose="020B0604020202020204" pitchFamily="34" charset="0"/>
                          <a:cs typeface="Arial" panose="020B0604020202020204" pitchFamily="34" charset="0"/>
                        </a:rPr>
                        <a:t>https://www.export.gov/ccg</a:t>
                      </a:r>
                      <a:endParaRPr lang="en-US" sz="2000" b="0" i="0" dirty="0">
                        <a:latin typeface="Arial" panose="020B0604020202020204" pitchFamily="34" charset="0"/>
                        <a:cs typeface="Arial" panose="020B0604020202020204" pitchFamily="34" charset="0"/>
                      </a:endParaRPr>
                    </a:p>
                  </a:txBody>
                  <a:tcPr anchor="ctr">
                    <a:solidFill>
                      <a:srgbClr val="BFDAD6"/>
                    </a:solidFill>
                  </a:tcPr>
                </a:tc>
              </a:tr>
              <a:tr h="319314">
                <a:tc>
                  <a:txBody>
                    <a:bodyPr/>
                    <a:lstStyle/>
                    <a:p>
                      <a:pPr marL="0" indent="0">
                        <a:buFont typeface="+mj-lt"/>
                        <a:buNone/>
                        <a:tabLst/>
                      </a:pPr>
                      <a:r>
                        <a:rPr lang="en-US" sz="2000" b="1" i="0" dirty="0" smtClean="0">
                          <a:latin typeface="Arial" panose="020B0604020202020204" pitchFamily="34" charset="0"/>
                          <a:cs typeface="Arial" panose="020B0604020202020204" pitchFamily="34" charset="0"/>
                        </a:rPr>
                        <a:t>National Technical Information Services</a:t>
                      </a:r>
                      <a:endParaRPr lang="en-US" sz="2000" b="1" i="0" dirty="0">
                        <a:latin typeface="Arial" panose="020B0604020202020204" pitchFamily="34" charset="0"/>
                        <a:cs typeface="Arial" panose="020B0604020202020204" pitchFamily="34" charset="0"/>
                      </a:endParaRPr>
                    </a:p>
                  </a:txBody>
                  <a:tcPr anchor="ctr">
                    <a:solidFill>
                      <a:srgbClr val="DCEBE9"/>
                    </a:solidFill>
                  </a:tcPr>
                </a:tc>
                <a:tc>
                  <a:txBody>
                    <a:bodyPr/>
                    <a:lstStyle/>
                    <a:p>
                      <a:pPr marL="287338" indent="-287338">
                        <a:buFont typeface="+mj-lt"/>
                        <a:buNone/>
                        <a:tabLst/>
                      </a:pPr>
                      <a:r>
                        <a:rPr lang="en-US" sz="2000" b="0" i="0" dirty="0" smtClean="0">
                          <a:latin typeface="Arial" panose="020B0604020202020204" pitchFamily="34" charset="0"/>
                          <a:cs typeface="Arial" panose="020B0604020202020204" pitchFamily="34" charset="0"/>
                        </a:rPr>
                        <a:t>www.ntis.gov/</a:t>
                      </a:r>
                      <a:endParaRPr lang="en-US" sz="2000" b="0" i="0" dirty="0">
                        <a:latin typeface="Arial" panose="020B0604020202020204" pitchFamily="34" charset="0"/>
                        <a:cs typeface="Arial" panose="020B0604020202020204" pitchFamily="34" charset="0"/>
                      </a:endParaRPr>
                    </a:p>
                  </a:txBody>
                  <a:tcPr anchor="ctr">
                    <a:solidFill>
                      <a:srgbClr val="DCEBE9"/>
                    </a:solidFill>
                  </a:tcPr>
                </a:tc>
                <a:extLst>
                  <a:ext uri="{0D108BD9-81ED-4DB2-BD59-A6C34878D82A}">
                    <a16:rowId xmlns="" xmlns:a16="http://schemas.microsoft.com/office/drawing/2014/main" val="10002"/>
                  </a:ext>
                </a:extLst>
              </a:tr>
              <a:tr h="319314">
                <a:tc>
                  <a:txBody>
                    <a:bodyPr/>
                    <a:lstStyle/>
                    <a:p>
                      <a:pPr marL="287338" indent="-287338">
                        <a:buFont typeface="+mj-lt"/>
                        <a:buNone/>
                        <a:tabLst/>
                      </a:pPr>
                      <a:r>
                        <a:rPr lang="en-US" sz="2000" b="1" i="0" dirty="0" smtClean="0">
                          <a:latin typeface="Arial" panose="020B0604020202020204" pitchFamily="34" charset="0"/>
                          <a:cs typeface="Arial" panose="020B0604020202020204" pitchFamily="34" charset="0"/>
                        </a:rPr>
                        <a:t>Strategis—Canadian</a:t>
                      </a:r>
                      <a:r>
                        <a:rPr lang="en-US" sz="2000" b="1" i="0" baseline="0" dirty="0" smtClean="0">
                          <a:latin typeface="Arial" panose="020B0604020202020204" pitchFamily="34" charset="0"/>
                          <a:cs typeface="Arial" panose="020B0604020202020204" pitchFamily="34" charset="0"/>
                        </a:rPr>
                        <a:t> trade</a:t>
                      </a:r>
                      <a:endParaRPr lang="en-US" sz="2000" b="1" i="0" dirty="0">
                        <a:latin typeface="Arial" panose="020B0604020202020204" pitchFamily="34" charset="0"/>
                        <a:cs typeface="Arial" panose="020B0604020202020204" pitchFamily="34" charset="0"/>
                      </a:endParaRPr>
                    </a:p>
                  </a:txBody>
                  <a:tcPr anchor="ctr">
                    <a:solidFill>
                      <a:srgbClr val="BFDAD6"/>
                    </a:solidFill>
                  </a:tcPr>
                </a:tc>
                <a:tc>
                  <a:txBody>
                    <a:bodyPr/>
                    <a:lstStyle/>
                    <a:p>
                      <a:pPr marL="287338" indent="-287338">
                        <a:buFont typeface="+mj-lt"/>
                        <a:buNone/>
                        <a:tabLst/>
                      </a:pPr>
                      <a:r>
                        <a:rPr lang="en-US" sz="2000" b="0" i="0" dirty="0" smtClean="0">
                          <a:latin typeface="Arial" panose="020B0604020202020204" pitchFamily="34" charset="0"/>
                          <a:cs typeface="Arial" panose="020B0604020202020204" pitchFamily="34" charset="0"/>
                        </a:rPr>
                        <a:t>http://strategis.ic.gc.ca/</a:t>
                      </a:r>
                      <a:endParaRPr lang="en-US" sz="2000" b="0" i="0" dirty="0">
                        <a:latin typeface="Arial" panose="020B0604020202020204" pitchFamily="34" charset="0"/>
                        <a:cs typeface="Arial" panose="020B0604020202020204" pitchFamily="34" charset="0"/>
                      </a:endParaRPr>
                    </a:p>
                  </a:txBody>
                  <a:tcPr anchor="ctr">
                    <a:solidFill>
                      <a:srgbClr val="BFDAD6"/>
                    </a:solidFill>
                  </a:tcPr>
                </a:tc>
              </a:tr>
              <a:tr h="319314">
                <a:tc gridSpan="2">
                  <a:txBody>
                    <a:bodyPr/>
                    <a:lstStyle/>
                    <a:p>
                      <a:pPr marL="0" indent="-338138" algn="l" defTabSz="914400" rtl="0" eaLnBrk="1" latinLnBrk="0" hangingPunct="1">
                        <a:buFont typeface="+mj-lt"/>
                        <a:buNone/>
                        <a:tabLst/>
                      </a:pPr>
                      <a:r>
                        <a:rPr lang="en-US" sz="2000" b="1" i="0" u="none" strike="noStrike" kern="1200" baseline="0" dirty="0" smtClean="0">
                          <a:solidFill>
                            <a:schemeClr val="bg1"/>
                          </a:solidFill>
                          <a:latin typeface="Arial" panose="020B0604020202020204" pitchFamily="34" charset="0"/>
                          <a:ea typeface="+mn-ea"/>
                          <a:cs typeface="Arial" panose="020B0604020202020204" pitchFamily="34" charset="0"/>
                        </a:rPr>
                        <a:t>Trade associations and shows</a:t>
                      </a:r>
                      <a:endParaRPr lang="en-US" sz="2000" b="1" i="0" u="none" strike="noStrike" kern="1200" baseline="0" dirty="0">
                        <a:solidFill>
                          <a:schemeClr val="bg1"/>
                        </a:solidFill>
                        <a:latin typeface="Arial" panose="020B0604020202020204" pitchFamily="34" charset="0"/>
                        <a:ea typeface="+mn-ea"/>
                        <a:cs typeface="Arial" panose="020B0604020202020204" pitchFamily="34" charset="0"/>
                      </a:endParaRPr>
                    </a:p>
                  </a:txBody>
                  <a:tcPr anchor="ctr">
                    <a:solidFill>
                      <a:srgbClr val="006AA9"/>
                    </a:solidFill>
                  </a:tcPr>
                </a:tc>
                <a:tc hMerge="1">
                  <a:txBody>
                    <a:bodyPr/>
                    <a:lstStyle/>
                    <a:p>
                      <a:endParaRPr lang="en-US"/>
                    </a:p>
                  </a:txBody>
                  <a:tcPr/>
                </a:tc>
                <a:extLst>
                  <a:ext uri="{0D108BD9-81ED-4DB2-BD59-A6C34878D82A}">
                    <a16:rowId xmlns="" xmlns:a16="http://schemas.microsoft.com/office/drawing/2014/main" val="10003"/>
                  </a:ext>
                </a:extLst>
              </a:tr>
              <a:tr h="5588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000" b="1" i="0" dirty="0" smtClean="0">
                          <a:latin typeface="Arial" panose="020B0604020202020204" pitchFamily="34" charset="0"/>
                          <a:cs typeface="Arial" panose="020B0604020202020204" pitchFamily="34" charset="0"/>
                        </a:rPr>
                        <a:t>American Society of Association Executives</a:t>
                      </a:r>
                    </a:p>
                  </a:txBody>
                  <a:tcPr anchor="ctr">
                    <a:solidFill>
                      <a:srgbClr val="DEE7F3"/>
                    </a:solidFill>
                  </a:tcPr>
                </a:tc>
                <a:tc>
                  <a:txBody>
                    <a:bodyPr/>
                    <a:lstStyle/>
                    <a:p>
                      <a:pPr marL="287338" marR="0" lvl="0" indent="-287338" algn="l" defTabSz="914400" rtl="0" eaLnBrk="1" fontAlgn="auto" latinLnBrk="0" hangingPunct="1">
                        <a:lnSpc>
                          <a:spcPct val="100000"/>
                        </a:lnSpc>
                        <a:spcBef>
                          <a:spcPts val="0"/>
                        </a:spcBef>
                        <a:spcAft>
                          <a:spcPts val="0"/>
                        </a:spcAft>
                        <a:buClrTx/>
                        <a:buSzTx/>
                        <a:buFont typeface="+mj-lt"/>
                        <a:buNone/>
                        <a:tabLst/>
                        <a:defRPr/>
                      </a:pPr>
                      <a:r>
                        <a:rPr lang="en-US" sz="2000" b="0" i="0" dirty="0" smtClean="0">
                          <a:latin typeface="Arial" panose="020B0604020202020204" pitchFamily="34" charset="0"/>
                          <a:cs typeface="Arial" panose="020B0604020202020204" pitchFamily="34" charset="0"/>
                        </a:rPr>
                        <a:t>www.asaecenter.org/</a:t>
                      </a:r>
                    </a:p>
                  </a:txBody>
                  <a:tcPr anchor="ctr">
                    <a:solidFill>
                      <a:srgbClr val="DEE7F3"/>
                    </a:solidFill>
                  </a:tcPr>
                </a:tc>
              </a:tr>
              <a:tr h="558800">
                <a:tc>
                  <a:txBody>
                    <a:bodyPr/>
                    <a:lstStyle/>
                    <a:p>
                      <a:pPr marL="287338" marR="0" lvl="0" indent="-287338" algn="l" defTabSz="914400" rtl="0" eaLnBrk="1" fontAlgn="auto" latinLnBrk="0" hangingPunct="1">
                        <a:lnSpc>
                          <a:spcPct val="100000"/>
                        </a:lnSpc>
                        <a:spcBef>
                          <a:spcPts val="0"/>
                        </a:spcBef>
                        <a:spcAft>
                          <a:spcPts val="0"/>
                        </a:spcAft>
                        <a:buClrTx/>
                        <a:buSzTx/>
                        <a:buFont typeface="+mj-lt"/>
                        <a:buNone/>
                        <a:tabLst/>
                        <a:defRPr/>
                      </a:pPr>
                      <a:r>
                        <a:rPr lang="en-US" sz="2000" b="1" i="0" dirty="0" smtClean="0">
                          <a:latin typeface="Arial" panose="020B0604020202020204" pitchFamily="34" charset="0"/>
                          <a:cs typeface="Arial" panose="020B0604020202020204" pitchFamily="34" charset="0"/>
                        </a:rPr>
                        <a:t>Directory of Associations</a:t>
                      </a:r>
                    </a:p>
                  </a:txBody>
                  <a:tcPr anchor="ctr">
                    <a:solidFill>
                      <a:srgbClr val="C3D2E9"/>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000" b="0" i="0" dirty="0" smtClean="0">
                          <a:latin typeface="Arial" panose="020B0604020202020204" pitchFamily="34" charset="0"/>
                          <a:cs typeface="Arial" panose="020B0604020202020204" pitchFamily="34" charset="0"/>
                        </a:rPr>
                        <a:t>http://www.marketingsource.com/directories/associations/us</a:t>
                      </a:r>
                    </a:p>
                  </a:txBody>
                  <a:tcPr anchor="ctr">
                    <a:solidFill>
                      <a:srgbClr val="C3D2E9"/>
                    </a:solidFill>
                  </a:tcPr>
                </a:tc>
              </a:tr>
              <a:tr h="319314">
                <a:tc>
                  <a:txBody>
                    <a:bodyPr/>
                    <a:lstStyle/>
                    <a:p>
                      <a:pPr marL="287338" marR="0" lvl="0" indent="-287338" algn="l" defTabSz="914400" rtl="0" eaLnBrk="1" fontAlgn="auto" latinLnBrk="0" hangingPunct="1">
                        <a:lnSpc>
                          <a:spcPct val="100000"/>
                        </a:lnSpc>
                        <a:spcBef>
                          <a:spcPts val="0"/>
                        </a:spcBef>
                        <a:spcAft>
                          <a:spcPts val="0"/>
                        </a:spcAft>
                        <a:buClrTx/>
                        <a:buSzTx/>
                        <a:buFont typeface="+mj-lt"/>
                        <a:buNone/>
                        <a:tabLst/>
                        <a:defRPr/>
                      </a:pPr>
                      <a:r>
                        <a:rPr lang="en-US" sz="2000" b="1" i="0" dirty="0" smtClean="0">
                          <a:latin typeface="Arial" panose="020B0604020202020204" pitchFamily="34" charset="0"/>
                          <a:cs typeface="Arial" panose="020B0604020202020204" pitchFamily="34" charset="0"/>
                        </a:rPr>
                        <a:t>Trade Show</a:t>
                      </a:r>
                      <a:r>
                        <a:rPr lang="en-US" sz="2000" b="1" i="0" baseline="0" dirty="0" smtClean="0">
                          <a:latin typeface="Arial" panose="020B0604020202020204" pitchFamily="34" charset="0"/>
                          <a:cs typeface="Arial" panose="020B0604020202020204" pitchFamily="34" charset="0"/>
                        </a:rPr>
                        <a:t> News Network</a:t>
                      </a:r>
                      <a:endParaRPr lang="en-US" sz="2000" b="1" i="0" dirty="0" smtClean="0">
                        <a:latin typeface="Arial" panose="020B0604020202020204" pitchFamily="34" charset="0"/>
                        <a:cs typeface="Arial" panose="020B0604020202020204" pitchFamily="34" charset="0"/>
                      </a:endParaRPr>
                    </a:p>
                  </a:txBody>
                  <a:tcPr anchor="ctr">
                    <a:solidFill>
                      <a:srgbClr val="DEE7F3"/>
                    </a:solidFill>
                  </a:tcPr>
                </a:tc>
                <a:tc>
                  <a:txBody>
                    <a:bodyPr/>
                    <a:lstStyle/>
                    <a:p>
                      <a:pPr marL="287338" marR="0" lvl="0" indent="-287338" algn="l" defTabSz="914400" rtl="0" eaLnBrk="1" fontAlgn="auto" latinLnBrk="0" hangingPunct="1">
                        <a:lnSpc>
                          <a:spcPct val="100000"/>
                        </a:lnSpc>
                        <a:spcBef>
                          <a:spcPts val="0"/>
                        </a:spcBef>
                        <a:spcAft>
                          <a:spcPts val="0"/>
                        </a:spcAft>
                        <a:buClrTx/>
                        <a:buSzTx/>
                        <a:buFont typeface="+mj-lt"/>
                        <a:buNone/>
                        <a:tabLst/>
                        <a:defRPr/>
                      </a:pPr>
                      <a:r>
                        <a:rPr lang="en-US" sz="2000" b="0" i="0" dirty="0" smtClean="0">
                          <a:latin typeface="Arial" panose="020B0604020202020204" pitchFamily="34" charset="0"/>
                          <a:cs typeface="Arial" panose="020B0604020202020204" pitchFamily="34" charset="0"/>
                        </a:rPr>
                        <a:t>www.tsnn.com</a:t>
                      </a:r>
                    </a:p>
                  </a:txBody>
                  <a:tcPr anchor="ctr">
                    <a:solidFill>
                      <a:srgbClr val="DEE7F3"/>
                    </a:solidFill>
                  </a:tcPr>
                </a:tc>
              </a:tr>
            </a:tbl>
          </a:graphicData>
        </a:graphic>
      </p:graphicFrame>
    </p:spTree>
    <p:extLst>
      <p:ext uri="{BB962C8B-B14F-4D97-AF65-F5344CB8AC3E}">
        <p14:creationId xmlns:p14="http://schemas.microsoft.com/office/powerpoint/2010/main" val="1655221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smtClean="0">
                <a:solidFill>
                  <a:srgbClr val="888FB8"/>
                </a:solidFill>
              </a:rPr>
              <a:t>TABLE 11-6</a:t>
            </a:r>
            <a:r>
              <a:rPr lang="en-US" sz="1800" dirty="0" smtClean="0"/>
              <a:t>	Sources of Secondary Information </a:t>
            </a:r>
            <a:r>
              <a:rPr lang="en-US" sz="1400" dirty="0" smtClean="0"/>
              <a:t>(slide 2 of 2)</a:t>
            </a:r>
            <a:endParaRPr lang="en-US" sz="1100" dirty="0"/>
          </a:p>
        </p:txBody>
      </p:sp>
      <p:graphicFrame>
        <p:nvGraphicFramePr>
          <p:cNvPr id="6" name="Table 5" descr="A table lists a variety of useful resources for secondary information along with each source’s URL. As shown in the table, secondary information can come from government sources; trade associations; general publications, such as newspapers and magazines; and corporate information." title="Table 11-6 - Sources of Secondary Information"/>
          <p:cNvGraphicFramePr>
            <a:graphicFrameLocks noGrp="1"/>
          </p:cNvGraphicFramePr>
          <p:nvPr>
            <p:extLst>
              <p:ext uri="{D42A27DB-BD31-4B8C-83A1-F6EECF244321}">
                <p14:modId xmlns:p14="http://schemas.microsoft.com/office/powerpoint/2010/main" val="397340590"/>
              </p:ext>
            </p:extLst>
          </p:nvPr>
        </p:nvGraphicFramePr>
        <p:xfrm>
          <a:off x="333832" y="1524000"/>
          <a:ext cx="8352968" cy="4401932"/>
        </p:xfrm>
        <a:graphic>
          <a:graphicData uri="http://schemas.openxmlformats.org/drawingml/2006/table">
            <a:tbl>
              <a:tblPr firstRow="1" bandRow="1">
                <a:tableStyleId>{5940675A-B579-460E-94D1-54222C63F5DA}</a:tableStyleId>
              </a:tblPr>
              <a:tblGrid>
                <a:gridCol w="4466768">
                  <a:extLst>
                    <a:ext uri="{9D8B030D-6E8A-4147-A177-3AD203B41FA5}">
                      <a16:colId xmlns="" xmlns:a16="http://schemas.microsoft.com/office/drawing/2014/main" val="20000"/>
                    </a:ext>
                  </a:extLst>
                </a:gridCol>
                <a:gridCol w="3886200"/>
              </a:tblGrid>
              <a:tr h="328739">
                <a:tc gridSpan="2">
                  <a:txBody>
                    <a:bodyPr/>
                    <a:lstStyle/>
                    <a:p>
                      <a:pPr algn="l"/>
                      <a:r>
                        <a:rPr lang="en-US" sz="2000" b="1" i="0" u="none" strike="noStrike" kern="1200" baseline="0" dirty="0" smtClean="0">
                          <a:solidFill>
                            <a:schemeClr val="bg1"/>
                          </a:solidFill>
                          <a:latin typeface="Arial" panose="020B0604020202020204" pitchFamily="34" charset="0"/>
                          <a:ea typeface="+mn-ea"/>
                          <a:cs typeface="Arial" panose="020B0604020202020204" pitchFamily="34" charset="0"/>
                        </a:rPr>
                        <a:t>Magazines, newspapers, video, and audio news programming</a:t>
                      </a:r>
                      <a:endParaRPr lang="en-US" sz="2000" b="1" dirty="0">
                        <a:solidFill>
                          <a:schemeClr val="bg1"/>
                        </a:solidFill>
                        <a:latin typeface="Arial" panose="020B0604020202020204" pitchFamily="34" charset="0"/>
                        <a:cs typeface="Arial" panose="020B0604020202020204" pitchFamily="34" charset="0"/>
                      </a:endParaRPr>
                    </a:p>
                  </a:txBody>
                  <a:tcPr anchor="ctr">
                    <a:solidFill>
                      <a:srgbClr val="48348E"/>
                    </a:solidFill>
                  </a:tcPr>
                </a:tc>
                <a:tc hMerge="1">
                  <a:txBody>
                    <a:bodyPr/>
                    <a:lstStyle/>
                    <a:p>
                      <a:endParaRPr lang="en-US"/>
                    </a:p>
                  </a:txBody>
                  <a:tcPr/>
                </a:tc>
                <a:extLst>
                  <a:ext uri="{0D108BD9-81ED-4DB2-BD59-A6C34878D82A}">
                    <a16:rowId xmlns="" xmlns:a16="http://schemas.microsoft.com/office/drawing/2014/main" val="10000"/>
                  </a:ext>
                </a:extLst>
              </a:tr>
              <a:tr h="581615">
                <a:tc>
                  <a:txBody>
                    <a:bodyPr/>
                    <a:lstStyle/>
                    <a:p>
                      <a:pPr marL="287338" indent="-287338">
                        <a:buFont typeface="+mj-lt"/>
                        <a:buNone/>
                        <a:tabLst>
                          <a:tab pos="400050" algn="l"/>
                        </a:tabLst>
                      </a:pPr>
                      <a:r>
                        <a:rPr lang="en-US" sz="2000" b="1" i="0" u="none" strike="noStrike" kern="1200" baseline="0" dirty="0" smtClean="0">
                          <a:solidFill>
                            <a:schemeClr val="tx1"/>
                          </a:solidFill>
                          <a:latin typeface="Arial" panose="020B0604020202020204" pitchFamily="34" charset="0"/>
                          <a:ea typeface="+mn-ea"/>
                          <a:cs typeface="Arial" panose="020B0604020202020204" pitchFamily="34" charset="0"/>
                        </a:rPr>
                        <a:t>Google Video Search</a:t>
                      </a:r>
                      <a:endParaRPr lang="en-US" sz="2000" b="1" i="0" dirty="0">
                        <a:latin typeface="Arial" panose="020B0604020202020204" pitchFamily="34" charset="0"/>
                        <a:cs typeface="Arial" panose="020B0604020202020204" pitchFamily="34" charset="0"/>
                      </a:endParaRPr>
                    </a:p>
                  </a:txBody>
                  <a:tcPr anchor="ctr">
                    <a:solidFill>
                      <a:srgbClr val="E2DFEF"/>
                    </a:solidFill>
                  </a:tcPr>
                </a:tc>
                <a:tc>
                  <a:txBody>
                    <a:bodyPr/>
                    <a:lstStyle/>
                    <a:p>
                      <a:pPr marL="0" indent="0">
                        <a:buFont typeface="+mj-lt"/>
                        <a:buNone/>
                        <a:tabLst>
                          <a:tab pos="400050" algn="l"/>
                        </a:tabLst>
                      </a:pPr>
                      <a:r>
                        <a:rPr lang="en-US" sz="2000" b="0" i="0" dirty="0" smtClean="0">
                          <a:latin typeface="Arial" panose="020B0604020202020204" pitchFamily="34" charset="0"/>
                          <a:cs typeface="Arial" panose="020B0604020202020204" pitchFamily="34" charset="0"/>
                        </a:rPr>
                        <a:t>http://www.google.com/videohp?hl=en</a:t>
                      </a:r>
                      <a:endParaRPr lang="en-US" sz="2000" b="0" i="0" dirty="0">
                        <a:latin typeface="Arial" panose="020B0604020202020204" pitchFamily="34" charset="0"/>
                        <a:cs typeface="Arial" panose="020B0604020202020204" pitchFamily="34" charset="0"/>
                      </a:endParaRPr>
                    </a:p>
                  </a:txBody>
                  <a:tcPr anchor="ctr">
                    <a:solidFill>
                      <a:srgbClr val="E2DFEF"/>
                    </a:solidFill>
                  </a:tcPr>
                </a:tc>
                <a:extLst>
                  <a:ext uri="{0D108BD9-81ED-4DB2-BD59-A6C34878D82A}">
                    <a16:rowId xmlns="" xmlns:a16="http://schemas.microsoft.com/office/drawing/2014/main" val="10001"/>
                  </a:ext>
                </a:extLst>
              </a:tr>
              <a:tr h="328739">
                <a:tc>
                  <a:txBody>
                    <a:bodyPr/>
                    <a:lstStyle/>
                    <a:p>
                      <a:pPr marL="0" indent="0">
                        <a:buFont typeface="+mj-lt"/>
                        <a:buNone/>
                        <a:tabLst>
                          <a:tab pos="400050" algn="l"/>
                        </a:tabLst>
                      </a:pPr>
                      <a:r>
                        <a:rPr lang="en-US" sz="2000" b="1" i="0" dirty="0" smtClean="0">
                          <a:latin typeface="Arial" panose="020B0604020202020204" pitchFamily="34" charset="0"/>
                          <a:cs typeface="Arial" panose="020B0604020202020204" pitchFamily="34" charset="0"/>
                        </a:rPr>
                        <a:t>Google News Directory</a:t>
                      </a:r>
                      <a:endParaRPr lang="en-US" sz="2000" b="1" i="0" dirty="0">
                        <a:latin typeface="Arial" panose="020B0604020202020204" pitchFamily="34" charset="0"/>
                        <a:cs typeface="Arial" panose="020B0604020202020204" pitchFamily="34" charset="0"/>
                      </a:endParaRPr>
                    </a:p>
                  </a:txBody>
                  <a:tcPr anchor="ctr">
                    <a:solidFill>
                      <a:srgbClr val="CBC5E1"/>
                    </a:solidFill>
                  </a:tcPr>
                </a:tc>
                <a:tc>
                  <a:txBody>
                    <a:bodyPr/>
                    <a:lstStyle/>
                    <a:p>
                      <a:pPr marL="287338" indent="-287338">
                        <a:buFont typeface="+mj-lt"/>
                        <a:buNone/>
                        <a:tabLst>
                          <a:tab pos="400050" algn="l"/>
                        </a:tabLst>
                      </a:pPr>
                      <a:r>
                        <a:rPr lang="en-US" sz="2000" b="0" i="0" dirty="0" smtClean="0">
                          <a:latin typeface="Arial" panose="020B0604020202020204" pitchFamily="34" charset="0"/>
                          <a:cs typeface="Arial" panose="020B0604020202020204" pitchFamily="34" charset="0"/>
                        </a:rPr>
                        <a:t>https://news.google.com/</a:t>
                      </a:r>
                      <a:endParaRPr lang="en-US" sz="2000" b="0" i="0" dirty="0">
                        <a:latin typeface="Arial" panose="020B0604020202020204" pitchFamily="34" charset="0"/>
                        <a:cs typeface="Arial" panose="020B0604020202020204" pitchFamily="34" charset="0"/>
                      </a:endParaRPr>
                    </a:p>
                  </a:txBody>
                  <a:tcPr anchor="ctr">
                    <a:solidFill>
                      <a:srgbClr val="CBC5E1"/>
                    </a:solidFill>
                  </a:tcPr>
                </a:tc>
              </a:tr>
              <a:tr h="328739">
                <a:tc>
                  <a:txBody>
                    <a:bodyPr/>
                    <a:lstStyle/>
                    <a:p>
                      <a:pPr marL="0" indent="0">
                        <a:buFont typeface="+mj-lt"/>
                        <a:buNone/>
                        <a:tabLst/>
                      </a:pPr>
                      <a:r>
                        <a:rPr lang="en-US" sz="2000" b="1" i="0" dirty="0" smtClean="0">
                          <a:latin typeface="Arial" panose="020B0604020202020204" pitchFamily="34" charset="0"/>
                          <a:cs typeface="Arial" panose="020B0604020202020204" pitchFamily="34" charset="0"/>
                        </a:rPr>
                        <a:t>Yahoo! Video Search</a:t>
                      </a:r>
                      <a:endParaRPr lang="en-US" sz="2000" b="1" i="0" dirty="0">
                        <a:latin typeface="Arial" panose="020B0604020202020204" pitchFamily="34" charset="0"/>
                        <a:cs typeface="Arial" panose="020B0604020202020204" pitchFamily="34" charset="0"/>
                      </a:endParaRPr>
                    </a:p>
                  </a:txBody>
                  <a:tcPr anchor="ctr">
                    <a:solidFill>
                      <a:srgbClr val="E2DFEF"/>
                    </a:solidFill>
                  </a:tcPr>
                </a:tc>
                <a:tc>
                  <a:txBody>
                    <a:bodyPr/>
                    <a:lstStyle/>
                    <a:p>
                      <a:pPr marL="287338" indent="-287338">
                        <a:buFont typeface="+mj-lt"/>
                        <a:buNone/>
                        <a:tabLst/>
                      </a:pPr>
                      <a:r>
                        <a:rPr lang="en-US" sz="2000" b="0" i="0" dirty="0" smtClean="0">
                          <a:latin typeface="Arial" panose="020B0604020202020204" pitchFamily="34" charset="0"/>
                          <a:cs typeface="Arial" panose="020B0604020202020204" pitchFamily="34" charset="0"/>
                        </a:rPr>
                        <a:t>http://video.search.yahoo.com/</a:t>
                      </a:r>
                      <a:endParaRPr lang="en-US" sz="2000" b="0" i="0" dirty="0">
                        <a:latin typeface="Arial" panose="020B0604020202020204" pitchFamily="34" charset="0"/>
                        <a:cs typeface="Arial" panose="020B0604020202020204" pitchFamily="34" charset="0"/>
                      </a:endParaRPr>
                    </a:p>
                  </a:txBody>
                  <a:tcPr anchor="ctr">
                    <a:solidFill>
                      <a:srgbClr val="E2DFEF"/>
                    </a:solidFill>
                  </a:tcPr>
                </a:tc>
                <a:extLst>
                  <a:ext uri="{0D108BD9-81ED-4DB2-BD59-A6C34878D82A}">
                    <a16:rowId xmlns="" xmlns:a16="http://schemas.microsoft.com/office/drawing/2014/main" val="10002"/>
                  </a:ext>
                </a:extLst>
              </a:tr>
              <a:tr h="328739">
                <a:tc gridSpan="2">
                  <a:txBody>
                    <a:bodyPr/>
                    <a:lstStyle/>
                    <a:p>
                      <a:pPr marL="0" indent="-338138" algn="l" defTabSz="914400" rtl="0" eaLnBrk="1" latinLnBrk="0" hangingPunct="1">
                        <a:buFont typeface="+mj-lt"/>
                        <a:buNone/>
                        <a:tabLst/>
                      </a:pPr>
                      <a:r>
                        <a:rPr lang="en-US" sz="2000" b="1" i="0" u="none" strike="noStrike" kern="1200" baseline="0" dirty="0" smtClean="0">
                          <a:solidFill>
                            <a:schemeClr val="bg1"/>
                          </a:solidFill>
                          <a:latin typeface="Arial" panose="020B0604020202020204" pitchFamily="34" charset="0"/>
                          <a:ea typeface="+mn-ea"/>
                          <a:cs typeface="Arial" panose="020B0604020202020204" pitchFamily="34" charset="0"/>
                        </a:rPr>
                        <a:t>Corporate information</a:t>
                      </a:r>
                      <a:endParaRPr lang="en-US" sz="2000" b="1" i="0" u="none" strike="noStrike" kern="1200" baseline="0" dirty="0">
                        <a:solidFill>
                          <a:schemeClr val="bg1"/>
                        </a:solidFill>
                        <a:latin typeface="Arial" panose="020B0604020202020204" pitchFamily="34" charset="0"/>
                        <a:ea typeface="+mn-ea"/>
                        <a:cs typeface="Arial" panose="020B0604020202020204" pitchFamily="34" charset="0"/>
                      </a:endParaRPr>
                    </a:p>
                  </a:txBody>
                  <a:tcPr anchor="ctr">
                    <a:solidFill>
                      <a:srgbClr val="9E0025"/>
                    </a:solidFill>
                  </a:tcPr>
                </a:tc>
                <a:tc hMerge="1">
                  <a:txBody>
                    <a:bodyPr/>
                    <a:lstStyle/>
                    <a:p>
                      <a:endParaRPr lang="en-US"/>
                    </a:p>
                  </a:txBody>
                  <a:tcPr/>
                </a:tc>
                <a:extLst>
                  <a:ext uri="{0D108BD9-81ED-4DB2-BD59-A6C34878D82A}">
                    <a16:rowId xmlns="" xmlns:a16="http://schemas.microsoft.com/office/drawing/2014/main" val="10003"/>
                  </a:ext>
                </a:extLst>
              </a:tr>
              <a:tr h="46360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000" b="1" i="0" dirty="0" smtClean="0">
                          <a:latin typeface="Arial" panose="020B0604020202020204" pitchFamily="34" charset="0"/>
                          <a:cs typeface="Arial" panose="020B0604020202020204" pitchFamily="34" charset="0"/>
                        </a:rPr>
                        <a:t>The Public Register Online</a:t>
                      </a:r>
                    </a:p>
                  </a:txBody>
                  <a:tcPr anchor="ctr">
                    <a:solidFill>
                      <a:srgbClr val="F4DFDA"/>
                    </a:solidFill>
                  </a:tcPr>
                </a:tc>
                <a:tc>
                  <a:txBody>
                    <a:bodyPr/>
                    <a:lstStyle/>
                    <a:p>
                      <a:pPr marL="287338" marR="0" lvl="0" indent="-287338" algn="l" defTabSz="914400" rtl="0" eaLnBrk="1" fontAlgn="auto" latinLnBrk="0" hangingPunct="1">
                        <a:lnSpc>
                          <a:spcPct val="100000"/>
                        </a:lnSpc>
                        <a:spcBef>
                          <a:spcPts val="0"/>
                        </a:spcBef>
                        <a:spcAft>
                          <a:spcPts val="0"/>
                        </a:spcAft>
                        <a:buClrTx/>
                        <a:buSzTx/>
                        <a:buFont typeface="+mj-lt"/>
                        <a:buNone/>
                        <a:tabLst/>
                        <a:defRPr/>
                      </a:pPr>
                      <a:r>
                        <a:rPr lang="en-US" sz="2000" b="0" i="0" dirty="0" smtClean="0">
                          <a:latin typeface="Arial" panose="020B0604020202020204" pitchFamily="34" charset="0"/>
                          <a:cs typeface="Arial" panose="020B0604020202020204" pitchFamily="34" charset="0"/>
                        </a:rPr>
                        <a:t>www.annualreportservice.com/</a:t>
                      </a:r>
                    </a:p>
                  </a:txBody>
                  <a:tcPr anchor="ctr">
                    <a:solidFill>
                      <a:srgbClr val="F4DFDA"/>
                    </a:solidFill>
                  </a:tcPr>
                </a:tc>
              </a:tr>
              <a:tr h="463606">
                <a:tc>
                  <a:txBody>
                    <a:bodyPr/>
                    <a:lstStyle/>
                    <a:p>
                      <a:pPr marL="287338" marR="0" lvl="0" indent="-287338" algn="l" defTabSz="914400" rtl="0" eaLnBrk="1" fontAlgn="auto" latinLnBrk="0" hangingPunct="1">
                        <a:lnSpc>
                          <a:spcPct val="100000"/>
                        </a:lnSpc>
                        <a:spcBef>
                          <a:spcPts val="0"/>
                        </a:spcBef>
                        <a:spcAft>
                          <a:spcPts val="0"/>
                        </a:spcAft>
                        <a:buClrTx/>
                        <a:buSzTx/>
                        <a:buFont typeface="+mj-lt"/>
                        <a:buNone/>
                        <a:tabLst/>
                        <a:defRPr/>
                      </a:pPr>
                      <a:r>
                        <a:rPr lang="en-US" sz="2000" b="1" i="0" dirty="0" smtClean="0">
                          <a:latin typeface="Arial" panose="020B0604020202020204" pitchFamily="34" charset="0"/>
                          <a:cs typeface="Arial" panose="020B0604020202020204" pitchFamily="34" charset="0"/>
                        </a:rPr>
                        <a:t>Bitpipe</a:t>
                      </a:r>
                    </a:p>
                  </a:txBody>
                  <a:tcPr anchor="ctr">
                    <a:solidFill>
                      <a:srgbClr val="E9C4BB"/>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000" b="0" i="0" dirty="0" smtClean="0">
                          <a:latin typeface="Arial" panose="020B0604020202020204" pitchFamily="34" charset="0"/>
                          <a:cs typeface="Arial" panose="020B0604020202020204" pitchFamily="34" charset="0"/>
                        </a:rPr>
                        <a:t>www.bitpipe.com/</a:t>
                      </a:r>
                    </a:p>
                  </a:txBody>
                  <a:tcPr anchor="ctr">
                    <a:solidFill>
                      <a:srgbClr val="E9C4BB"/>
                    </a:solidFill>
                  </a:tcPr>
                </a:tc>
              </a:tr>
              <a:tr h="328739">
                <a:tc>
                  <a:txBody>
                    <a:bodyPr/>
                    <a:lstStyle/>
                    <a:p>
                      <a:pPr marL="287338" marR="0" lvl="0" indent="-287338" algn="l" defTabSz="914400" rtl="0" eaLnBrk="1" fontAlgn="auto" latinLnBrk="0" hangingPunct="1">
                        <a:lnSpc>
                          <a:spcPct val="100000"/>
                        </a:lnSpc>
                        <a:spcBef>
                          <a:spcPts val="0"/>
                        </a:spcBef>
                        <a:spcAft>
                          <a:spcPts val="0"/>
                        </a:spcAft>
                        <a:buClrTx/>
                        <a:buSzTx/>
                        <a:buFont typeface="+mj-lt"/>
                        <a:buNone/>
                        <a:tabLst/>
                        <a:defRPr/>
                      </a:pPr>
                      <a:r>
                        <a:rPr lang="en-US" sz="2000" b="1" i="0" dirty="0" smtClean="0">
                          <a:latin typeface="Arial" panose="020B0604020202020204" pitchFamily="34" charset="0"/>
                          <a:cs typeface="Arial" panose="020B0604020202020204" pitchFamily="34" charset="0"/>
                        </a:rPr>
                        <a:t>Business Wire—press releases</a:t>
                      </a:r>
                    </a:p>
                  </a:txBody>
                  <a:tcPr anchor="ctr">
                    <a:solidFill>
                      <a:srgbClr val="F4DFDA"/>
                    </a:solidFill>
                  </a:tcPr>
                </a:tc>
                <a:tc>
                  <a:txBody>
                    <a:bodyPr/>
                    <a:lstStyle/>
                    <a:p>
                      <a:pPr marL="287338" marR="0" lvl="0" indent="-287338" algn="l" defTabSz="914400" rtl="0" eaLnBrk="1" fontAlgn="auto" latinLnBrk="0" hangingPunct="1">
                        <a:lnSpc>
                          <a:spcPct val="100000"/>
                        </a:lnSpc>
                        <a:spcBef>
                          <a:spcPts val="0"/>
                        </a:spcBef>
                        <a:spcAft>
                          <a:spcPts val="0"/>
                        </a:spcAft>
                        <a:buClrTx/>
                        <a:buSzTx/>
                        <a:buFont typeface="+mj-lt"/>
                        <a:buNone/>
                        <a:tabLst/>
                        <a:defRPr/>
                      </a:pPr>
                      <a:r>
                        <a:rPr lang="en-US" sz="2000" b="0" i="0" dirty="0" smtClean="0">
                          <a:latin typeface="Arial" panose="020B0604020202020204" pitchFamily="34" charset="0"/>
                          <a:cs typeface="Arial" panose="020B0604020202020204" pitchFamily="34" charset="0"/>
                        </a:rPr>
                        <a:t>www.businesswire.com/</a:t>
                      </a:r>
                    </a:p>
                  </a:txBody>
                  <a:tcPr anchor="ctr">
                    <a:solidFill>
                      <a:srgbClr val="F4DFDA"/>
                    </a:solidFill>
                  </a:tcPr>
                </a:tc>
              </a:tr>
              <a:tr h="328739">
                <a:tc>
                  <a:txBody>
                    <a:bodyPr/>
                    <a:lstStyle/>
                    <a:p>
                      <a:pPr marL="287338" marR="0" lvl="0" indent="-287338" algn="l" defTabSz="914400" rtl="0" eaLnBrk="1" fontAlgn="auto" latinLnBrk="0" hangingPunct="1">
                        <a:lnSpc>
                          <a:spcPct val="100000"/>
                        </a:lnSpc>
                        <a:spcBef>
                          <a:spcPts val="0"/>
                        </a:spcBef>
                        <a:spcAft>
                          <a:spcPts val="0"/>
                        </a:spcAft>
                        <a:buClrTx/>
                        <a:buSzTx/>
                        <a:buFont typeface="+mj-lt"/>
                        <a:buNone/>
                        <a:tabLst/>
                        <a:defRPr/>
                      </a:pPr>
                      <a:r>
                        <a:rPr lang="en-US" sz="2000" b="1" i="0" dirty="0" smtClean="0">
                          <a:latin typeface="Arial" panose="020B0604020202020204" pitchFamily="34" charset="0"/>
                          <a:cs typeface="Arial" panose="020B0604020202020204" pitchFamily="34" charset="0"/>
                        </a:rPr>
                        <a:t>Hoover’s Online</a:t>
                      </a:r>
                    </a:p>
                  </a:txBody>
                  <a:tcPr anchor="ctr">
                    <a:solidFill>
                      <a:srgbClr val="E9C4BB"/>
                    </a:solidFill>
                  </a:tcPr>
                </a:tc>
                <a:tc>
                  <a:txBody>
                    <a:bodyPr/>
                    <a:lstStyle/>
                    <a:p>
                      <a:pPr marL="287338" marR="0" lvl="0" indent="-287338" algn="l" defTabSz="914400" rtl="0" eaLnBrk="1" fontAlgn="auto" latinLnBrk="0" hangingPunct="1">
                        <a:lnSpc>
                          <a:spcPct val="100000"/>
                        </a:lnSpc>
                        <a:spcBef>
                          <a:spcPts val="0"/>
                        </a:spcBef>
                        <a:spcAft>
                          <a:spcPts val="0"/>
                        </a:spcAft>
                        <a:buClrTx/>
                        <a:buSzTx/>
                        <a:buFont typeface="+mj-lt"/>
                        <a:buNone/>
                        <a:tabLst/>
                        <a:defRPr/>
                      </a:pPr>
                      <a:r>
                        <a:rPr lang="en-US" sz="2000" b="0" i="0" dirty="0" smtClean="0">
                          <a:latin typeface="Arial" panose="020B0604020202020204" pitchFamily="34" charset="0"/>
                          <a:cs typeface="Arial" panose="020B0604020202020204" pitchFamily="34" charset="0"/>
                        </a:rPr>
                        <a:t>www.hoovers.com/</a:t>
                      </a:r>
                    </a:p>
                  </a:txBody>
                  <a:tcPr anchor="ctr">
                    <a:solidFill>
                      <a:srgbClr val="E9C4BB"/>
                    </a:solidFill>
                  </a:tcPr>
                </a:tc>
              </a:tr>
              <a:tr h="328739">
                <a:tc>
                  <a:txBody>
                    <a:bodyPr/>
                    <a:lstStyle/>
                    <a:p>
                      <a:pPr marL="287338" marR="0" lvl="0" indent="-287338" algn="l" defTabSz="914400" rtl="0" eaLnBrk="1" fontAlgn="auto" latinLnBrk="0" hangingPunct="1">
                        <a:lnSpc>
                          <a:spcPct val="100000"/>
                        </a:lnSpc>
                        <a:spcBef>
                          <a:spcPts val="0"/>
                        </a:spcBef>
                        <a:spcAft>
                          <a:spcPts val="0"/>
                        </a:spcAft>
                        <a:buClrTx/>
                        <a:buSzTx/>
                        <a:buFont typeface="+mj-lt"/>
                        <a:buNone/>
                        <a:tabLst/>
                        <a:defRPr/>
                      </a:pPr>
                      <a:r>
                        <a:rPr lang="en-US" sz="2000" b="1" i="0" dirty="0" smtClean="0">
                          <a:latin typeface="Arial" panose="020B0604020202020204" pitchFamily="34" charset="0"/>
                          <a:cs typeface="Arial" panose="020B0604020202020204" pitchFamily="34" charset="0"/>
                        </a:rPr>
                        <a:t>PR Newswire—press releases</a:t>
                      </a:r>
                    </a:p>
                  </a:txBody>
                  <a:tcPr anchor="ctr">
                    <a:solidFill>
                      <a:srgbClr val="F4DFDA"/>
                    </a:solidFill>
                  </a:tcPr>
                </a:tc>
                <a:tc>
                  <a:txBody>
                    <a:bodyPr/>
                    <a:lstStyle/>
                    <a:p>
                      <a:pPr marL="287338" marR="0" lvl="0" indent="-287338" algn="l" defTabSz="914400" rtl="0" eaLnBrk="1" fontAlgn="auto" latinLnBrk="0" hangingPunct="1">
                        <a:lnSpc>
                          <a:spcPct val="100000"/>
                        </a:lnSpc>
                        <a:spcBef>
                          <a:spcPts val="0"/>
                        </a:spcBef>
                        <a:spcAft>
                          <a:spcPts val="0"/>
                        </a:spcAft>
                        <a:buClrTx/>
                        <a:buSzTx/>
                        <a:buFont typeface="+mj-lt"/>
                        <a:buNone/>
                        <a:tabLst/>
                        <a:defRPr/>
                      </a:pPr>
                      <a:r>
                        <a:rPr lang="en-US" sz="2000" b="0" i="0" dirty="0" smtClean="0">
                          <a:latin typeface="Arial" panose="020B0604020202020204" pitchFamily="34" charset="0"/>
                          <a:cs typeface="Arial" panose="020B0604020202020204" pitchFamily="34" charset="0"/>
                        </a:rPr>
                        <a:t>www.prnewswire.com/</a:t>
                      </a:r>
                    </a:p>
                  </a:txBody>
                  <a:tcPr anchor="ctr">
                    <a:solidFill>
                      <a:srgbClr val="F4DFDA"/>
                    </a:solidFill>
                  </a:tcPr>
                </a:tc>
              </a:tr>
            </a:tbl>
          </a:graphicData>
        </a:graphic>
      </p:graphicFrame>
    </p:spTree>
    <p:extLst>
      <p:ext uri="{BB962C8B-B14F-4D97-AF65-F5344CB8AC3E}">
        <p14:creationId xmlns:p14="http://schemas.microsoft.com/office/powerpoint/2010/main" val="1174784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Types of Buying Behavior</a:t>
            </a:r>
            <a:endParaRPr lang="en-US" sz="500" dirty="0" smtClean="0"/>
          </a:p>
        </p:txBody>
      </p:sp>
      <p:sp>
        <p:nvSpPr>
          <p:cNvPr id="2" name="Text Placeholder 1"/>
          <p:cNvSpPr>
            <a:spLocks noGrp="1"/>
          </p:cNvSpPr>
          <p:nvPr>
            <p:ph type="body" sz="quarter" idx="10"/>
          </p:nvPr>
        </p:nvSpPr>
        <p:spPr/>
        <p:txBody>
          <a:bodyPr/>
          <a:lstStyle/>
          <a:p>
            <a:pPr marL="342900" lvl="1" indent="-342900">
              <a:buClr>
                <a:srgbClr val="9E0025"/>
              </a:buClr>
              <a:buSzPct val="80000"/>
              <a:buFont typeface="Wingdings" pitchFamily="2" charset="2"/>
              <a:buChar char="§"/>
            </a:pPr>
            <a:r>
              <a:rPr lang="en-US" sz="2800" b="1" dirty="0">
                <a:solidFill>
                  <a:srgbClr val="0D9CAC"/>
                </a:solidFill>
                <a:ea typeface="+mn-ea"/>
                <a:cs typeface="+mn-cs"/>
              </a:rPr>
              <a:t>Buying behavior </a:t>
            </a:r>
            <a:r>
              <a:rPr lang="en-US" sz="2800" dirty="0" smtClean="0">
                <a:ea typeface="+mn-ea"/>
                <a:cs typeface="+mn-cs"/>
              </a:rPr>
              <a:t>– the decisions and actions of people involved in buying and using products</a:t>
            </a:r>
          </a:p>
        </p:txBody>
      </p:sp>
    </p:spTree>
    <p:extLst>
      <p:ext uri="{BB962C8B-B14F-4D97-AF65-F5344CB8AC3E}">
        <p14:creationId xmlns:p14="http://schemas.microsoft.com/office/powerpoint/2010/main" val="2264217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Consumer Buying Behavior </a:t>
            </a:r>
            <a:r>
              <a:rPr lang="en-US" sz="2000" dirty="0" smtClean="0"/>
              <a:t>(slide 1 of 2)</a:t>
            </a:r>
            <a:endParaRPr lang="en-US" sz="900" dirty="0" smtClean="0"/>
          </a:p>
        </p:txBody>
      </p:sp>
      <p:sp>
        <p:nvSpPr>
          <p:cNvPr id="2" name="Text Placeholder 1"/>
          <p:cNvSpPr>
            <a:spLocks noGrp="1"/>
          </p:cNvSpPr>
          <p:nvPr>
            <p:ph type="body" sz="quarter" idx="10"/>
          </p:nvPr>
        </p:nvSpPr>
        <p:spPr/>
        <p:txBody>
          <a:bodyPr/>
          <a:lstStyle/>
          <a:p>
            <a:pPr marL="342900" lvl="1" indent="-342900">
              <a:buClr>
                <a:srgbClr val="9E0025"/>
              </a:buClr>
              <a:buSzPct val="80000"/>
              <a:buFont typeface="Wingdings" pitchFamily="2" charset="2"/>
              <a:buChar char="§"/>
            </a:pPr>
            <a:r>
              <a:rPr lang="en-US" sz="2000" b="1" dirty="0">
                <a:solidFill>
                  <a:srgbClr val="0D9CAC"/>
                </a:solidFill>
                <a:ea typeface="+mn-ea"/>
                <a:cs typeface="+mn-cs"/>
              </a:rPr>
              <a:t>Consumer buying behavior </a:t>
            </a:r>
            <a:r>
              <a:rPr lang="en-US" sz="2000" dirty="0"/>
              <a:t>– the purchasing of products for personal or household use, not for business </a:t>
            </a:r>
            <a:r>
              <a:rPr lang="en-US" sz="2000" dirty="0" smtClean="0"/>
              <a:t>purposes</a:t>
            </a:r>
          </a:p>
          <a:p>
            <a:pPr marL="342900" lvl="1" indent="-342900">
              <a:buClr>
                <a:srgbClr val="9E0025"/>
              </a:buClr>
              <a:buSzPct val="80000"/>
              <a:buFont typeface="Wingdings" pitchFamily="2" charset="2"/>
              <a:buChar char="§"/>
            </a:pPr>
            <a:r>
              <a:rPr lang="en-US" sz="2000" dirty="0" smtClean="0"/>
              <a:t>A person deciding on a purchase goes through some or all of the following steps:</a:t>
            </a:r>
          </a:p>
          <a:p>
            <a:pPr marL="739775" lvl="1" indent="-282575">
              <a:buSzPct val="80000"/>
              <a:buFont typeface="+mj-lt"/>
              <a:buAutoNum type="arabicPeriod"/>
            </a:pPr>
            <a:r>
              <a:rPr lang="en-US" sz="1800" dirty="0"/>
              <a:t>The consumer acknowledges that a problem exists that might be solved by a good or service.</a:t>
            </a:r>
          </a:p>
          <a:p>
            <a:pPr marL="739775" lvl="1" indent="-282575">
              <a:buSzPct val="80000"/>
              <a:buFont typeface="+mj-lt"/>
              <a:buAutoNum type="arabicPeriod"/>
            </a:pPr>
            <a:r>
              <a:rPr lang="en-US" sz="1800" dirty="0"/>
              <a:t>The buyer looks for information, which may include brand names, product characteristics, warranties, and other features, as well as product reviews.</a:t>
            </a:r>
          </a:p>
          <a:p>
            <a:pPr marL="739775" lvl="1" indent="-282575">
              <a:buSzPct val="80000"/>
              <a:buFont typeface="+mj-lt"/>
              <a:buAutoNum type="arabicPeriod"/>
            </a:pPr>
            <a:r>
              <a:rPr lang="en-US" sz="1800" dirty="0"/>
              <a:t>The buyer weighs the various alternatives, makes a choice, and acquires the item.</a:t>
            </a:r>
          </a:p>
          <a:p>
            <a:pPr marL="739775" lvl="1" indent="-282575">
              <a:buSzPct val="80000"/>
              <a:buFont typeface="+mj-lt"/>
              <a:buAutoNum type="arabicPeriod"/>
            </a:pPr>
            <a:r>
              <a:rPr lang="en-US" sz="1800" dirty="0"/>
              <a:t>The consumer evaluates the suitability of the product, which will affect future purchases</a:t>
            </a:r>
            <a:r>
              <a:rPr lang="en-US" sz="1800" dirty="0" smtClean="0"/>
              <a:t>.</a:t>
            </a:r>
          </a:p>
        </p:txBody>
      </p:sp>
    </p:spTree>
    <p:extLst>
      <p:ext uri="{BB962C8B-B14F-4D97-AF65-F5344CB8AC3E}">
        <p14:creationId xmlns:p14="http://schemas.microsoft.com/office/powerpoint/2010/main" val="1398908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Consumer Buying Behavior </a:t>
            </a:r>
            <a:r>
              <a:rPr lang="en-US" sz="2000" dirty="0" smtClean="0"/>
              <a:t>(slide 2 of 2)</a:t>
            </a:r>
            <a:endParaRPr lang="en-US" sz="900" dirty="0" smtClean="0"/>
          </a:p>
        </p:txBody>
      </p:sp>
      <p:sp>
        <p:nvSpPr>
          <p:cNvPr id="2" name="Text Placeholder 1"/>
          <p:cNvSpPr>
            <a:spLocks noGrp="1"/>
          </p:cNvSpPr>
          <p:nvPr>
            <p:ph type="body" sz="quarter" idx="10"/>
          </p:nvPr>
        </p:nvSpPr>
        <p:spPr/>
        <p:txBody>
          <a:bodyPr/>
          <a:lstStyle/>
          <a:p>
            <a:pPr marL="342900" lvl="1" indent="-342900">
              <a:buClr>
                <a:srgbClr val="9E0025"/>
              </a:buClr>
              <a:buSzPct val="80000"/>
              <a:buFont typeface="Wingdings" pitchFamily="2" charset="2"/>
              <a:buChar char="§"/>
            </a:pPr>
            <a:r>
              <a:rPr lang="en-US" dirty="0" smtClean="0"/>
              <a:t>The </a:t>
            </a:r>
            <a:r>
              <a:rPr lang="en-US" dirty="0"/>
              <a:t>buying process is influenced by:</a:t>
            </a:r>
          </a:p>
          <a:p>
            <a:pPr lvl="1">
              <a:buSzPct val="80000"/>
            </a:pPr>
            <a:r>
              <a:rPr lang="en-US" sz="2000" dirty="0" smtClean="0"/>
              <a:t>Situational factors</a:t>
            </a:r>
          </a:p>
          <a:p>
            <a:pPr lvl="1">
              <a:buSzPct val="80000"/>
            </a:pPr>
            <a:r>
              <a:rPr lang="en-US" sz="2000" dirty="0" smtClean="0"/>
              <a:t>Psychological factors</a:t>
            </a:r>
          </a:p>
          <a:p>
            <a:pPr lvl="1">
              <a:buSzPct val="80000"/>
            </a:pPr>
            <a:r>
              <a:rPr lang="en-US" sz="2000" dirty="0" smtClean="0"/>
              <a:t>Social factors</a:t>
            </a:r>
          </a:p>
          <a:p>
            <a:pPr marL="342900" lvl="1" indent="-342900">
              <a:buClr>
                <a:srgbClr val="9E0025"/>
              </a:buClr>
              <a:buSzPct val="80000"/>
              <a:buFont typeface="Wingdings" pitchFamily="2" charset="2"/>
              <a:buChar char="§"/>
            </a:pPr>
            <a:r>
              <a:rPr lang="en-US" dirty="0"/>
              <a:t>Consumer buying behavior is also affected by the ability to buy, called one’s buying power, which is largely determined by income.</a:t>
            </a:r>
          </a:p>
          <a:p>
            <a:pPr lvl="1">
              <a:buSzPct val="80000"/>
            </a:pPr>
            <a:r>
              <a:rPr lang="en-US" sz="2000" dirty="0" smtClean="0"/>
              <a:t>Marketers consider income in three different ways.</a:t>
            </a:r>
          </a:p>
          <a:p>
            <a:pPr marL="1201738" lvl="2" indent="-287338">
              <a:buSzPct val="80000"/>
              <a:buNone/>
              <a:tabLst>
                <a:tab pos="1201738" algn="l"/>
              </a:tabLst>
            </a:pPr>
            <a:r>
              <a:rPr lang="en-US" sz="1800" dirty="0" smtClean="0">
                <a:solidFill>
                  <a:srgbClr val="07632F"/>
                </a:solidFill>
                <a:ea typeface="+mn-ea"/>
                <a:cs typeface="+mn-cs"/>
              </a:rPr>
              <a:t>1.	</a:t>
            </a:r>
            <a:r>
              <a:rPr lang="en-US" sz="1800" b="1" dirty="0" smtClean="0">
                <a:solidFill>
                  <a:srgbClr val="0D9CAC"/>
                </a:solidFill>
                <a:ea typeface="+mn-ea"/>
                <a:cs typeface="+mn-cs"/>
              </a:rPr>
              <a:t>Personal </a:t>
            </a:r>
            <a:r>
              <a:rPr lang="en-US" sz="1800" b="1" dirty="0">
                <a:solidFill>
                  <a:srgbClr val="0D9CAC"/>
                </a:solidFill>
                <a:ea typeface="+mn-ea"/>
                <a:cs typeface="+mn-cs"/>
              </a:rPr>
              <a:t>income </a:t>
            </a:r>
            <a:r>
              <a:rPr lang="en-US" sz="1800" dirty="0" smtClean="0"/>
              <a:t>– the income an individual receives from all sources less the Social Security taxes the individual must pay</a:t>
            </a:r>
          </a:p>
          <a:p>
            <a:pPr marL="1201738" lvl="2" indent="-287338">
              <a:buSzPct val="80000"/>
              <a:buNone/>
              <a:tabLst>
                <a:tab pos="1201738" algn="l"/>
              </a:tabLst>
            </a:pPr>
            <a:r>
              <a:rPr lang="en-US" sz="1800" dirty="0" smtClean="0">
                <a:solidFill>
                  <a:srgbClr val="07632F"/>
                </a:solidFill>
                <a:ea typeface="+mn-ea"/>
                <a:cs typeface="+mn-cs"/>
              </a:rPr>
              <a:t>2.	</a:t>
            </a:r>
            <a:r>
              <a:rPr lang="en-US" sz="1800" b="1" dirty="0" smtClean="0">
                <a:solidFill>
                  <a:srgbClr val="0D9CAC"/>
                </a:solidFill>
                <a:ea typeface="+mn-ea"/>
                <a:cs typeface="+mn-cs"/>
              </a:rPr>
              <a:t>Disposable </a:t>
            </a:r>
            <a:r>
              <a:rPr lang="en-US" sz="1800" b="1" dirty="0">
                <a:solidFill>
                  <a:srgbClr val="0D9CAC"/>
                </a:solidFill>
                <a:ea typeface="+mn-ea"/>
                <a:cs typeface="+mn-cs"/>
              </a:rPr>
              <a:t>income </a:t>
            </a:r>
            <a:r>
              <a:rPr lang="en-US" sz="1800" dirty="0" smtClean="0"/>
              <a:t>– personal income less all additional personal taxes</a:t>
            </a:r>
          </a:p>
          <a:p>
            <a:pPr marL="1201738" lvl="2" indent="-287338">
              <a:buSzPct val="80000"/>
              <a:buNone/>
              <a:tabLst>
                <a:tab pos="1201738" algn="l"/>
              </a:tabLst>
            </a:pPr>
            <a:r>
              <a:rPr lang="en-US" sz="1800" dirty="0" smtClean="0">
                <a:solidFill>
                  <a:srgbClr val="07632F"/>
                </a:solidFill>
                <a:ea typeface="+mn-ea"/>
                <a:cs typeface="+mn-cs"/>
              </a:rPr>
              <a:t>3.	</a:t>
            </a:r>
            <a:r>
              <a:rPr lang="en-US" sz="1800" b="1" dirty="0" smtClean="0">
                <a:solidFill>
                  <a:srgbClr val="0D9CAC"/>
                </a:solidFill>
                <a:ea typeface="+mn-ea"/>
                <a:cs typeface="+mn-cs"/>
              </a:rPr>
              <a:t>Discretionary </a:t>
            </a:r>
            <a:r>
              <a:rPr lang="en-US" sz="1800" b="1" dirty="0">
                <a:solidFill>
                  <a:srgbClr val="0D9CAC"/>
                </a:solidFill>
                <a:ea typeface="+mn-ea"/>
                <a:cs typeface="+mn-cs"/>
              </a:rPr>
              <a:t>income </a:t>
            </a:r>
            <a:r>
              <a:rPr lang="en-US" sz="1800" dirty="0" smtClean="0"/>
              <a:t>– disposable income less savings and expenditures on food, clothing, and housing</a:t>
            </a:r>
            <a:endParaRPr lang="en-US" sz="1800" dirty="0"/>
          </a:p>
        </p:txBody>
      </p:sp>
    </p:spTree>
    <p:extLst>
      <p:ext uri="{BB962C8B-B14F-4D97-AF65-F5344CB8AC3E}">
        <p14:creationId xmlns:p14="http://schemas.microsoft.com/office/powerpoint/2010/main" val="4252172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85800"/>
          </a:xfrm>
        </p:spPr>
        <p:txBody>
          <a:bodyPr/>
          <a:lstStyle/>
          <a:p>
            <a:pPr>
              <a:tabLst>
                <a:tab pos="1490663" algn="l"/>
              </a:tabLst>
            </a:pPr>
            <a:r>
              <a:rPr lang="en-US" sz="1800" dirty="0" smtClean="0">
                <a:solidFill>
                  <a:srgbClr val="888FB8"/>
                </a:solidFill>
              </a:rPr>
              <a:t>FIGURE 11-4</a:t>
            </a:r>
            <a:r>
              <a:rPr lang="en-US" sz="1800" dirty="0" smtClean="0"/>
              <a:t>	Consumer Buying Decision Process and Possible 	Influences on the Process</a:t>
            </a:r>
            <a:endParaRPr lang="en-US" sz="1400" dirty="0"/>
          </a:p>
        </p:txBody>
      </p:sp>
      <p:pic>
        <p:nvPicPr>
          <p:cNvPr id="3" name="Picture 2" descr="An illustration shows the steps of the consumer buying decision process and the possible influences on the process. Above the illustration, the following text is shown: &quot;A buyer goes through some or all of these steps when making a purchase.&quot;&#10;&#10;The illustration is divided into two parts. The top part illustrates the possible influences on the decision process. A long rectangle labeled &quot;POSSIBLE INFLUENCES ON THE DECISION PROCESS&quot; in all caps is shown. In front of and along the bottom of the rectangle are three rectangles lined up side by side. The first rectangle is labeled &quot;Situational influences.&quot; Below the label, and inside the rectangle, the following bulleted points are listed: Physical surroundings; Social surroundings; Time; Purchase reason; Buyer's mood and condition. The second rectangle is labeled &quot;Psychological influences.&quot; Below the label, and inside the rectangle, the following bulleted points are listed: Perception; Motives; Learning; Attitudes; Personality; Lifestyles. The third rectangle is labeled &quot;Social influences.&quot; Below the label, and inside the rectangle, the following bulleted points are listed: Family; Roles; Peer groups; Social class; Culture and subcultures.&#10;&#10;The bottom part of the figure illustrates the steps in the consumer buying decision process. A long rectangle labeled &quot;CONSUMER BUYING DECISION PROCESS&quot; in all caps is shown. In front of and along the bottom of the rectangle are five smaller rectangles lined up side by side, with an arrow pointing to the right in between each rectangle. Each of the five rectangles lists a step of the consumer buying decision process. From left to right, the rectangles are labeled as follows: Recognize problem; Search for information; Evaluate alternatives; Purchase; Evaluate after purchase.&#10;&#10;A large arrow pointing downward extends from the bottom of the rectangle labeled &quot;Psychological influences&quot; in the top part of the illustration to the long rectangle labeled &quot;CONSUMER BUYING DECISION PROCESS&quot; in the bottom part of the illustration." title="Figure 11-4 - Consumer Buying Decision Process and Possible Influences on the Process"/>
          <p:cNvPicPr>
            <a:picLocks noChangeAspect="1"/>
          </p:cNvPicPr>
          <p:nvPr/>
        </p:nvPicPr>
        <p:blipFill>
          <a:blip r:embed="rId2"/>
          <a:stretch>
            <a:fillRect/>
          </a:stretch>
        </p:blipFill>
        <p:spPr>
          <a:xfrm>
            <a:off x="457200" y="1752600"/>
            <a:ext cx="8229600" cy="4114800"/>
          </a:xfrm>
          <a:prstGeom prst="rect">
            <a:avLst/>
          </a:prstGeom>
        </p:spPr>
      </p:pic>
    </p:spTree>
    <p:extLst>
      <p:ext uri="{BB962C8B-B14F-4D97-AF65-F5344CB8AC3E}">
        <p14:creationId xmlns:p14="http://schemas.microsoft.com/office/powerpoint/2010/main" val="2510662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Business Buying Behavior</a:t>
            </a:r>
            <a:endParaRPr lang="en-US" sz="1200" dirty="0" smtClean="0"/>
          </a:p>
        </p:txBody>
      </p:sp>
      <p:sp>
        <p:nvSpPr>
          <p:cNvPr id="2" name="Text Placeholder 1"/>
          <p:cNvSpPr>
            <a:spLocks noGrp="1"/>
          </p:cNvSpPr>
          <p:nvPr>
            <p:ph type="body" sz="quarter" idx="10"/>
          </p:nvPr>
        </p:nvSpPr>
        <p:spPr/>
        <p:txBody>
          <a:bodyPr/>
          <a:lstStyle/>
          <a:p>
            <a:pPr marL="342900" lvl="1" indent="-342900">
              <a:buClr>
                <a:srgbClr val="9E0025"/>
              </a:buClr>
              <a:buSzPct val="80000"/>
              <a:buFont typeface="Wingdings" pitchFamily="2" charset="2"/>
              <a:buChar char="§"/>
            </a:pPr>
            <a:r>
              <a:rPr lang="en-US" sz="2800" b="1" dirty="0" smtClean="0">
                <a:solidFill>
                  <a:srgbClr val="0D9CAC"/>
                </a:solidFill>
                <a:ea typeface="+mn-ea"/>
                <a:cs typeface="+mn-cs"/>
              </a:rPr>
              <a:t>Business buying behavior </a:t>
            </a:r>
            <a:r>
              <a:rPr lang="en-US" sz="2800" dirty="0" smtClean="0">
                <a:ea typeface="+mn-ea"/>
                <a:cs typeface="+mn-cs"/>
              </a:rPr>
              <a:t>– the purchasing of products by producers, resellers, governmental units, and institutions</a:t>
            </a:r>
            <a:endParaRPr lang="en-US" sz="2000" dirty="0"/>
          </a:p>
        </p:txBody>
      </p:sp>
    </p:spTree>
    <p:extLst>
      <p:ext uri="{BB962C8B-B14F-4D97-AF65-F5344CB8AC3E}">
        <p14:creationId xmlns:p14="http://schemas.microsoft.com/office/powerpoint/2010/main" val="253363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smtClean="0">
                <a:solidFill>
                  <a:srgbClr val="888FB8"/>
                </a:solidFill>
              </a:rPr>
              <a:t>TABLE 11-1</a:t>
            </a:r>
            <a:r>
              <a:rPr lang="en-US" sz="1800" dirty="0" smtClean="0"/>
              <a:t>	Eight Major Marketing Functions </a:t>
            </a:r>
            <a:r>
              <a:rPr lang="en-US" sz="1400" dirty="0" smtClean="0"/>
              <a:t>(slide 1 of 2)</a:t>
            </a:r>
            <a:endParaRPr lang="en-US" sz="1100" dirty="0"/>
          </a:p>
        </p:txBody>
      </p:sp>
      <p:graphicFrame>
        <p:nvGraphicFramePr>
          <p:cNvPr id="6" name="Table 5" descr="A table lists the three types of marketing functions along with their related activities. For exchange functions, two activities are listed. For physical distribution functions, two activities are listed. For facilitating functions, four functions are listed." title="Table 11-1 - Eight Major Marketing Functions"/>
          <p:cNvGraphicFramePr>
            <a:graphicFrameLocks noGrp="1"/>
          </p:cNvGraphicFramePr>
          <p:nvPr>
            <p:extLst>
              <p:ext uri="{D42A27DB-BD31-4B8C-83A1-F6EECF244321}">
                <p14:modId xmlns:p14="http://schemas.microsoft.com/office/powerpoint/2010/main" val="3979133693"/>
              </p:ext>
            </p:extLst>
          </p:nvPr>
        </p:nvGraphicFramePr>
        <p:xfrm>
          <a:off x="333832" y="1828801"/>
          <a:ext cx="8352968" cy="3687039"/>
        </p:xfrm>
        <a:graphic>
          <a:graphicData uri="http://schemas.openxmlformats.org/drawingml/2006/table">
            <a:tbl>
              <a:tblPr firstRow="1" bandRow="1">
                <a:tableStyleId>{5940675A-B579-460E-94D1-54222C63F5DA}</a:tableStyleId>
              </a:tblPr>
              <a:tblGrid>
                <a:gridCol w="8352968">
                  <a:extLst>
                    <a:ext uri="{9D8B030D-6E8A-4147-A177-3AD203B41FA5}">
                      <a16:colId xmlns="" xmlns:a16="http://schemas.microsoft.com/office/drawing/2014/main" val="20000"/>
                    </a:ext>
                  </a:extLst>
                </a:gridCol>
              </a:tblGrid>
              <a:tr h="512272">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Exchange functions: All companies—manufacturers, wholesalers, and retailers—buy and sell to market their merchandise.</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extLst>
                  <a:ext uri="{0D108BD9-81ED-4DB2-BD59-A6C34878D82A}">
                    <a16:rowId xmlns="" xmlns:a16="http://schemas.microsoft.com/office/drawing/2014/main" val="10000"/>
                  </a:ext>
                </a:extLst>
              </a:tr>
              <a:tr h="512272">
                <a:tc>
                  <a:txBody>
                    <a:bodyPr/>
                    <a:lstStyle/>
                    <a:p>
                      <a:pPr marL="287338" indent="-287338">
                        <a:buFont typeface="+mj-lt"/>
                        <a:buNone/>
                        <a:tabLst>
                          <a:tab pos="400050" algn="l"/>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1. 	</a:t>
                      </a: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Buying</a:t>
                      </a: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 includes obtaining raw materials to make products, knowing how much merchandise to keep on hand, and selecting suppliers.</a:t>
                      </a:r>
                      <a:endParaRPr lang="en-US" sz="1800" b="0" i="0" dirty="0">
                        <a:latin typeface="Arial" panose="020B0604020202020204" pitchFamily="34" charset="0"/>
                        <a:cs typeface="Arial" panose="020B0604020202020204" pitchFamily="34" charset="0"/>
                      </a:endParaRPr>
                    </a:p>
                  </a:txBody>
                  <a:tcPr anchor="ctr">
                    <a:solidFill>
                      <a:srgbClr val="DCEBE9"/>
                    </a:solidFill>
                  </a:tcPr>
                </a:tc>
                <a:extLst>
                  <a:ext uri="{0D108BD9-81ED-4DB2-BD59-A6C34878D82A}">
                    <a16:rowId xmlns="" xmlns:a16="http://schemas.microsoft.com/office/drawing/2014/main" val="10001"/>
                  </a:ext>
                </a:extLst>
              </a:tr>
              <a:tr h="512272">
                <a:tc>
                  <a:txBody>
                    <a:bodyPr/>
                    <a:lstStyle/>
                    <a:p>
                      <a:pPr marL="287338" indent="-287338">
                        <a:buFont typeface="+mj-lt"/>
                        <a:buNone/>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2. 	</a:t>
                      </a: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Selling</a:t>
                      </a: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 creates possession utility by transferring the title of a product from seller to customer.</a:t>
                      </a:r>
                      <a:endParaRPr lang="en-US" sz="1800" b="0" i="0" dirty="0">
                        <a:latin typeface="Arial" panose="020B0604020202020204" pitchFamily="34" charset="0"/>
                        <a:cs typeface="Arial" panose="020B0604020202020204" pitchFamily="34" charset="0"/>
                      </a:endParaRPr>
                    </a:p>
                  </a:txBody>
                  <a:tcPr anchor="ctr">
                    <a:solidFill>
                      <a:srgbClr val="BFDAD6"/>
                    </a:solidFill>
                  </a:tcPr>
                </a:tc>
                <a:extLst>
                  <a:ext uri="{0D108BD9-81ED-4DB2-BD59-A6C34878D82A}">
                    <a16:rowId xmlns="" xmlns:a16="http://schemas.microsoft.com/office/drawing/2014/main" val="10002"/>
                  </a:ext>
                </a:extLst>
              </a:tr>
              <a:tr h="512272">
                <a:tc>
                  <a:txBody>
                    <a:bodyPr/>
                    <a:lstStyle/>
                    <a:p>
                      <a:pPr marL="0" indent="-338138" algn="l" defTabSz="914400" rtl="0" eaLnBrk="1" latinLnBrk="0" hangingPunct="1">
                        <a:buFont typeface="+mj-lt"/>
                        <a:buNone/>
                        <a:tabLst/>
                      </a:pPr>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Physical distribution functions: These functions involve the flow of goods from producers to customers.</a:t>
                      </a:r>
                      <a:endParaRPr lang="en-US" sz="1800" b="1" i="0" u="none" strike="noStrike" kern="1200" baseline="0" dirty="0">
                        <a:solidFill>
                          <a:schemeClr val="bg1"/>
                        </a:solidFill>
                        <a:latin typeface="Arial" panose="020B0604020202020204" pitchFamily="34" charset="0"/>
                        <a:ea typeface="+mn-ea"/>
                        <a:cs typeface="Arial" panose="020B0604020202020204" pitchFamily="34" charset="0"/>
                      </a:endParaRPr>
                    </a:p>
                  </a:txBody>
                  <a:tcPr anchor="ctr">
                    <a:solidFill>
                      <a:srgbClr val="006AA9"/>
                    </a:solidFill>
                  </a:tcPr>
                </a:tc>
                <a:extLst>
                  <a:ext uri="{0D108BD9-81ED-4DB2-BD59-A6C34878D82A}">
                    <a16:rowId xmlns="" xmlns:a16="http://schemas.microsoft.com/office/drawing/2014/main" val="10003"/>
                  </a:ext>
                </a:extLst>
              </a:tr>
              <a:tr h="512272">
                <a:tc>
                  <a:txBody>
                    <a:bodyPr/>
                    <a:lstStyle/>
                    <a:p>
                      <a:pPr marL="287338" marR="0" lvl="0" indent="-287338" algn="l" defTabSz="914400" rtl="0" eaLnBrk="1" fontAlgn="auto" latinLnBrk="0" hangingPunct="1">
                        <a:lnSpc>
                          <a:spcPct val="100000"/>
                        </a:lnSpc>
                        <a:spcBef>
                          <a:spcPts val="0"/>
                        </a:spcBef>
                        <a:spcAft>
                          <a:spcPts val="0"/>
                        </a:spcAft>
                        <a:buClrTx/>
                        <a:buSzTx/>
                        <a:buFont typeface="+mj-lt"/>
                        <a:buNone/>
                        <a:tabLst/>
                        <a:defRPr/>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3. 	</a:t>
                      </a: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Transporting</a:t>
                      </a: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 involves selecting a mode of transport that provides an acceptable delivery schedule at an acceptable price.</a:t>
                      </a:r>
                      <a:endParaRPr lang="en-US" sz="1800" b="0" i="0" dirty="0" smtClean="0">
                        <a:latin typeface="Arial" panose="020B0604020202020204" pitchFamily="34" charset="0"/>
                        <a:cs typeface="Arial" panose="020B0604020202020204" pitchFamily="34" charset="0"/>
                      </a:endParaRPr>
                    </a:p>
                  </a:txBody>
                  <a:tcPr anchor="ctr">
                    <a:solidFill>
                      <a:srgbClr val="DEE7F3"/>
                    </a:solidFill>
                  </a:tcPr>
                </a:tc>
              </a:tr>
              <a:tr h="486639">
                <a:tc>
                  <a:txBody>
                    <a:bodyPr/>
                    <a:lstStyle/>
                    <a:p>
                      <a:pPr marL="287338" indent="-287338">
                        <a:buFont typeface="+mj-lt"/>
                        <a:buNone/>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4. 	</a:t>
                      </a: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Storing</a:t>
                      </a: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 goods is often necessary to sell them at the best selling time.</a:t>
                      </a:r>
                      <a:endParaRPr lang="en-US" sz="1800" b="0" i="0" dirty="0">
                        <a:solidFill>
                          <a:schemeClr val="tx1"/>
                        </a:solidFill>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283407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smtClean="0">
                <a:solidFill>
                  <a:srgbClr val="888FB8"/>
                </a:solidFill>
              </a:rPr>
              <a:t>TABLE 11-1</a:t>
            </a:r>
            <a:r>
              <a:rPr lang="en-US" sz="1800" dirty="0" smtClean="0"/>
              <a:t>	Eight Major Marketing Functions </a:t>
            </a:r>
            <a:r>
              <a:rPr lang="en-US" sz="1400" dirty="0" smtClean="0"/>
              <a:t>(slide 2 of 2)</a:t>
            </a:r>
            <a:endParaRPr lang="en-US" sz="1100" dirty="0"/>
          </a:p>
        </p:txBody>
      </p:sp>
      <p:graphicFrame>
        <p:nvGraphicFramePr>
          <p:cNvPr id="6" name="Table 5" descr="A table lists the three types of marketing functions along with their related activities. For exchange functions, two activities are listed. For physical distribution functions, two activities are listed. For facilitating functions, four functions are listed." title="Table 11-1 - Eight Major Marketing Functions"/>
          <p:cNvGraphicFramePr>
            <a:graphicFrameLocks noGrp="1"/>
          </p:cNvGraphicFramePr>
          <p:nvPr>
            <p:extLst>
              <p:ext uri="{D42A27DB-BD31-4B8C-83A1-F6EECF244321}">
                <p14:modId xmlns:p14="http://schemas.microsoft.com/office/powerpoint/2010/main" val="55773145"/>
              </p:ext>
            </p:extLst>
          </p:nvPr>
        </p:nvGraphicFramePr>
        <p:xfrm>
          <a:off x="333832" y="1219201"/>
          <a:ext cx="8352968" cy="5120639"/>
        </p:xfrm>
        <a:graphic>
          <a:graphicData uri="http://schemas.openxmlformats.org/drawingml/2006/table">
            <a:tbl>
              <a:tblPr firstRow="1" bandRow="1">
                <a:tableStyleId>{5940675A-B579-460E-94D1-54222C63F5DA}</a:tableStyleId>
              </a:tblPr>
              <a:tblGrid>
                <a:gridCol w="8352968">
                  <a:extLst>
                    <a:ext uri="{9D8B030D-6E8A-4147-A177-3AD203B41FA5}">
                      <a16:colId xmlns="" xmlns:a16="http://schemas.microsoft.com/office/drawing/2014/main" val="20000"/>
                    </a:ext>
                  </a:extLst>
                </a:gridCol>
              </a:tblGrid>
              <a:tr h="498418">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Facilitating functions: These functions help the other functions to take place.</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48348E"/>
                    </a:solidFill>
                  </a:tcPr>
                </a:tc>
                <a:extLst>
                  <a:ext uri="{0D108BD9-81ED-4DB2-BD59-A6C34878D82A}">
                    <a16:rowId xmlns="" xmlns:a16="http://schemas.microsoft.com/office/drawing/2014/main" val="10000"/>
                  </a:ext>
                </a:extLst>
              </a:tr>
              <a:tr h="1139240">
                <a:tc>
                  <a:txBody>
                    <a:bodyPr/>
                    <a:lstStyle/>
                    <a:p>
                      <a:pPr marL="287338" indent="-287338">
                        <a:buFont typeface="+mj-lt"/>
                        <a:buNone/>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5. 	</a:t>
                      </a: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Financing</a:t>
                      </a: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 helps at all stages of marketing. To buy raw materials, manufacturers often borrow from banks or receive credit from suppliers. Wholesalers may be financed by manufacturers, and retailers may receive financing from the wholesaler or manufacturer. Finally, retailers often provide financing to customers.</a:t>
                      </a:r>
                      <a:endParaRPr lang="en-US" sz="1800" b="0" i="0" dirty="0">
                        <a:latin typeface="Arial" panose="020B0604020202020204" pitchFamily="34" charset="0"/>
                        <a:cs typeface="Arial" panose="020B0604020202020204" pitchFamily="34" charset="0"/>
                      </a:endParaRPr>
                    </a:p>
                  </a:txBody>
                  <a:tcPr anchor="ctr">
                    <a:solidFill>
                      <a:srgbClr val="E2DFEF"/>
                    </a:solidFill>
                  </a:tcPr>
                </a:tc>
                <a:extLst>
                  <a:ext uri="{0D108BD9-81ED-4DB2-BD59-A6C34878D82A}">
                    <a16:rowId xmlns="" xmlns:a16="http://schemas.microsoft.com/office/drawing/2014/main" val="10001"/>
                  </a:ext>
                </a:extLst>
              </a:tr>
              <a:tr h="925633">
                <a:tc>
                  <a:txBody>
                    <a:bodyPr/>
                    <a:lstStyle/>
                    <a:p>
                      <a:pPr marL="287338" indent="-287338">
                        <a:buFont typeface="+mj-lt"/>
                        <a:buNone/>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6. 	</a:t>
                      </a: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Standardization</a:t>
                      </a: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 sets uniform specifications for products or services. Grading classifies products by size and quality, usually through a sorting process. Together, standardization and grading facilitate production, transportation, storage, and selling.</a:t>
                      </a:r>
                      <a:endParaRPr lang="en-US" sz="1800" b="0" i="0" dirty="0">
                        <a:latin typeface="Arial" panose="020B0604020202020204" pitchFamily="34" charset="0"/>
                        <a:cs typeface="Arial" panose="020B0604020202020204" pitchFamily="34" charset="0"/>
                      </a:endParaRPr>
                    </a:p>
                  </a:txBody>
                  <a:tcPr anchor="ctr">
                    <a:solidFill>
                      <a:srgbClr val="CBC5E1"/>
                    </a:solidFill>
                  </a:tcPr>
                </a:tc>
                <a:extLst>
                  <a:ext uri="{0D108BD9-81ED-4DB2-BD59-A6C34878D82A}">
                    <a16:rowId xmlns="" xmlns:a16="http://schemas.microsoft.com/office/drawing/2014/main" val="10002"/>
                  </a:ext>
                </a:extLst>
              </a:tr>
              <a:tr h="925633">
                <a:tc>
                  <a:txBody>
                    <a:bodyPr/>
                    <a:lstStyle/>
                    <a:p>
                      <a:pPr marL="287338" marR="0" lvl="0" indent="-287338" algn="l" defTabSz="914400" rtl="0" eaLnBrk="1" fontAlgn="auto" latinLnBrk="0" hangingPunct="1">
                        <a:lnSpc>
                          <a:spcPct val="100000"/>
                        </a:lnSpc>
                        <a:spcBef>
                          <a:spcPts val="0"/>
                        </a:spcBef>
                        <a:spcAft>
                          <a:spcPts val="0"/>
                        </a:spcAft>
                        <a:buClrTx/>
                        <a:buSzTx/>
                        <a:buFont typeface="+mj-lt"/>
                        <a:buNone/>
                        <a:tabLst/>
                        <a:defRPr/>
                      </a:pPr>
                      <a:r>
                        <a:rPr lang="en-US" sz="1800" b="0" i="0" dirty="0" smtClean="0">
                          <a:latin typeface="Arial" panose="020B0604020202020204" pitchFamily="34" charset="0"/>
                          <a:cs typeface="Arial" panose="020B0604020202020204" pitchFamily="34" charset="0"/>
                        </a:rPr>
                        <a:t>7.	</a:t>
                      </a:r>
                      <a:r>
                        <a:rPr lang="en-US" sz="1800" b="1" i="0" dirty="0" smtClean="0">
                          <a:latin typeface="Arial" panose="020B0604020202020204" pitchFamily="34" charset="0"/>
                          <a:cs typeface="Arial" panose="020B0604020202020204" pitchFamily="34" charset="0"/>
                        </a:rPr>
                        <a:t>Risk taking</a:t>
                      </a:r>
                      <a:r>
                        <a:rPr lang="en-US" sz="1800" b="0" i="0" dirty="0" smtClean="0">
                          <a:latin typeface="Arial" panose="020B0604020202020204" pitchFamily="34" charset="0"/>
                          <a:cs typeface="Arial" panose="020B0604020202020204" pitchFamily="34" charset="0"/>
                        </a:rPr>
                        <a:t>—even though competent management and insurance can minimize</a:t>
                      </a:r>
                      <a:r>
                        <a:rPr lang="en-US" sz="1800" b="0" i="0" baseline="0" dirty="0" smtClean="0">
                          <a:latin typeface="Arial" panose="020B0604020202020204" pitchFamily="34" charset="0"/>
                          <a:cs typeface="Arial" panose="020B0604020202020204" pitchFamily="34" charset="0"/>
                        </a:rPr>
                        <a:t> risks—is a constant reality of marketing because of such losses as bad-debt expense, obsolescence of products, theft by employees, and product-liability lawsuits.</a:t>
                      </a:r>
                      <a:endParaRPr lang="en-US" sz="1800" b="0" i="0" dirty="0" smtClean="0">
                        <a:latin typeface="Arial" panose="020B0604020202020204" pitchFamily="34" charset="0"/>
                        <a:cs typeface="Arial" panose="020B0604020202020204" pitchFamily="34" charset="0"/>
                      </a:endParaRPr>
                    </a:p>
                  </a:txBody>
                  <a:tcPr anchor="ctr">
                    <a:solidFill>
                      <a:srgbClr val="E2DFEF"/>
                    </a:solidFill>
                  </a:tcPr>
                </a:tc>
              </a:tr>
              <a:tr h="473477">
                <a:tc>
                  <a:txBody>
                    <a:bodyPr/>
                    <a:lstStyle/>
                    <a:p>
                      <a:pPr marL="287338" indent="-287338">
                        <a:buFont typeface="+mj-lt"/>
                        <a:buNone/>
                        <a:tabLst/>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8. 	</a:t>
                      </a: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Gathering</a:t>
                      </a: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 market information is necessary for making all marketing decisions.</a:t>
                      </a:r>
                      <a:endParaRPr lang="en-US" sz="1800" b="0" i="0" dirty="0">
                        <a:solidFill>
                          <a:schemeClr val="tx1"/>
                        </a:solidFill>
                        <a:latin typeface="Arial" panose="020B0604020202020204" pitchFamily="34" charset="0"/>
                        <a:cs typeface="Arial" panose="020B0604020202020204" pitchFamily="34" charset="0"/>
                      </a:endParaRPr>
                    </a:p>
                  </a:txBody>
                  <a:tcPr anchor="ctr">
                    <a:solidFill>
                      <a:srgbClr val="CBC5E1"/>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511556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Managing Customer Relationships</a:t>
            </a:r>
            <a:endParaRPr lang="en-US" sz="1400" dirty="0" smtClean="0"/>
          </a:p>
        </p:txBody>
      </p:sp>
      <p:sp>
        <p:nvSpPr>
          <p:cNvPr id="2" name="Text Placeholder 1"/>
          <p:cNvSpPr>
            <a:spLocks noGrp="1"/>
          </p:cNvSpPr>
          <p:nvPr>
            <p:ph type="body" sz="quarter" idx="10"/>
          </p:nvPr>
        </p:nvSpPr>
        <p:spPr/>
        <p:txBody>
          <a:bodyPr/>
          <a:lstStyle/>
          <a:p>
            <a:r>
              <a:rPr lang="en-US" sz="2400" b="1" dirty="0" smtClean="0">
                <a:solidFill>
                  <a:srgbClr val="0D9CAC"/>
                </a:solidFill>
              </a:rPr>
              <a:t>Relationship marketing </a:t>
            </a:r>
            <a:r>
              <a:rPr lang="en-US" sz="2400" dirty="0" smtClean="0"/>
              <a:t>– establishing long-term, mutually satisfying buyer–seller relationships</a:t>
            </a:r>
          </a:p>
          <a:p>
            <a:r>
              <a:rPr lang="en-US" sz="2400" b="1" dirty="0">
                <a:solidFill>
                  <a:srgbClr val="0D9CAC"/>
                </a:solidFill>
              </a:rPr>
              <a:t>Customer relationship management (CRM) </a:t>
            </a:r>
            <a:r>
              <a:rPr lang="en-US" sz="2400" dirty="0" smtClean="0"/>
              <a:t>– using information about customers to create marketing strategies that develop and sustain desirable customer relationships</a:t>
            </a:r>
          </a:p>
          <a:p>
            <a:pPr marL="342900" lvl="1" indent="-342900">
              <a:buClr>
                <a:srgbClr val="9E0025"/>
              </a:buClr>
              <a:buSzPct val="80000"/>
              <a:buFont typeface="Wingdings" pitchFamily="2" charset="2"/>
              <a:buChar char="§"/>
            </a:pPr>
            <a:r>
              <a:rPr lang="en-US" dirty="0" smtClean="0"/>
              <a:t>Managing </a:t>
            </a:r>
            <a:r>
              <a:rPr lang="en-US" dirty="0"/>
              <a:t>customer relationships requires identifying patterns of buying behavior and using this information to focus on the most promising and profitable customers.</a:t>
            </a:r>
          </a:p>
          <a:p>
            <a:pPr lvl="1">
              <a:buSzPct val="80000"/>
            </a:pPr>
            <a:r>
              <a:rPr lang="en-US" sz="2000" dirty="0" smtClean="0"/>
              <a:t>It </a:t>
            </a:r>
            <a:r>
              <a:rPr lang="en-US" sz="2000" dirty="0"/>
              <a:t>may be more profitable for a company to focus on satisfying a valuable existing customer than to attempt to attract a new </a:t>
            </a:r>
            <a:r>
              <a:rPr lang="en-US" sz="2000" dirty="0" smtClean="0"/>
              <a:t>one.</a:t>
            </a:r>
            <a:endParaRPr lang="en-US" sz="2000" dirty="0"/>
          </a:p>
          <a:p>
            <a:pPr lvl="2">
              <a:buSzPct val="80000"/>
            </a:pPr>
            <a:r>
              <a:rPr lang="en-US" sz="1800" b="1" dirty="0">
                <a:solidFill>
                  <a:srgbClr val="0D9CAC"/>
                </a:solidFill>
              </a:rPr>
              <a:t>Customer lifetime value </a:t>
            </a:r>
            <a:r>
              <a:rPr lang="en-US" sz="1800" dirty="0"/>
              <a:t>– a measure of a customer’s worth (sales minus costs) to a business over one’s </a:t>
            </a:r>
            <a:r>
              <a:rPr lang="en-US" sz="1800" dirty="0" smtClean="0"/>
              <a:t>lifetime</a:t>
            </a:r>
            <a:endParaRPr lang="en-US" sz="1800" dirty="0"/>
          </a:p>
        </p:txBody>
      </p:sp>
    </p:spTree>
    <p:extLst>
      <p:ext uri="{BB962C8B-B14F-4D97-AF65-F5344CB8AC3E}">
        <p14:creationId xmlns:p14="http://schemas.microsoft.com/office/powerpoint/2010/main" val="995022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Customer Loyalty</a:t>
            </a:r>
            <a:endParaRPr lang="en-US" sz="1400" dirty="0" smtClean="0"/>
          </a:p>
        </p:txBody>
      </p:sp>
      <p:sp>
        <p:nvSpPr>
          <p:cNvPr id="5" name="Content Placeholder 7"/>
          <p:cNvSpPr txBox="1">
            <a:spLocks/>
          </p:cNvSpPr>
          <p:nvPr/>
        </p:nvSpPr>
        <p:spPr>
          <a:xfrm>
            <a:off x="609600" y="1143000"/>
            <a:ext cx="8077200" cy="4800600"/>
          </a:xfrm>
          <a:prstGeom prst="rect">
            <a:avLst/>
          </a:prstGeom>
        </p:spPr>
        <p:txBody>
          <a:bodyPr/>
          <a:lst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 typeface="Wingdings" pitchFamily="2" charset="2"/>
              <a:buNone/>
            </a:pPr>
            <a:r>
              <a:rPr lang="en-US" i="1" smtClean="0"/>
              <a:t>What do customers want? </a:t>
            </a:r>
          </a:p>
          <a:p>
            <a:pPr marL="0" indent="0">
              <a:buFont typeface="Wingdings" pitchFamily="2" charset="2"/>
              <a:buNone/>
            </a:pPr>
            <a:endParaRPr lang="en-US" smtClean="0"/>
          </a:p>
          <a:p>
            <a:pPr marL="0" indent="0">
              <a:buFont typeface="Wingdings" pitchFamily="2" charset="2"/>
              <a:buNone/>
            </a:pPr>
            <a:r>
              <a:rPr lang="en-US" smtClean="0"/>
              <a:t>Sometimes it’s more profitable to retain customers by offering them big rewards than attracting new customers who may never develop the same loyalty.</a:t>
            </a:r>
          </a:p>
          <a:p>
            <a:endParaRPr lang="en-US" dirty="0"/>
          </a:p>
        </p:txBody>
      </p:sp>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581400"/>
            <a:ext cx="48006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229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Understanding Today’s Customers</a:t>
            </a:r>
            <a:endParaRPr lang="en-US" sz="2400" dirty="0" smtClean="0"/>
          </a:p>
        </p:txBody>
      </p:sp>
      <p:sp>
        <p:nvSpPr>
          <p:cNvPr id="5" name="Content Placeholder 1"/>
          <p:cNvSpPr txBox="1">
            <a:spLocks/>
          </p:cNvSpPr>
          <p:nvPr/>
        </p:nvSpPr>
        <p:spPr>
          <a:xfrm>
            <a:off x="381000" y="1371600"/>
            <a:ext cx="8534400" cy="4800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2"/>
                </a:solidFill>
                <a:latin typeface="Palatino Linotype" pitchFamily="18" charset="0"/>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Font typeface="Arial" charset="0"/>
              <a:buChar char="–"/>
              <a:defRPr sz="2800" kern="1200">
                <a:solidFill>
                  <a:schemeClr val="tx2"/>
                </a:solidFill>
                <a:latin typeface="Palatino Linotype" pitchFamily="18" charset="0"/>
                <a:ea typeface="ＭＳ Ｐゴシック" pitchFamily="-108"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Palatino Linotype" pitchFamily="18" charset="0"/>
                <a:ea typeface="ＭＳ Ｐゴシック" pitchFamily="-108"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2"/>
                </a:solidFill>
                <a:latin typeface="Palatino Linotype" pitchFamily="18" charset="0"/>
                <a:ea typeface="ＭＳ Ｐゴシック" pitchFamily="-108"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Palatino Linotype" pitchFamily="18" charset="0"/>
                <a:ea typeface="ＭＳ Ｐゴシック" pitchFamily="-10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Font typeface="Arial" charset="0"/>
              <a:buNone/>
              <a:defRPr/>
            </a:pPr>
            <a:r>
              <a:rPr lang="en-US" dirty="0" smtClean="0">
                <a:solidFill>
                  <a:schemeClr val="tx1"/>
                </a:solidFill>
                <a:latin typeface="+mj-lt"/>
                <a:ea typeface="ＭＳ Ｐゴシック" charset="0"/>
                <a:cs typeface="Helvetica"/>
              </a:rPr>
              <a:t>Today</a:t>
            </a:r>
            <a:r>
              <a:rPr lang="ja-JP" altLang="en-US" dirty="0" smtClean="0">
                <a:solidFill>
                  <a:schemeClr val="tx1"/>
                </a:solidFill>
                <a:latin typeface="+mj-lt"/>
                <a:ea typeface="ＭＳ Ｐゴシック" charset="0"/>
                <a:cs typeface="Helvetica"/>
              </a:rPr>
              <a:t>’</a:t>
            </a:r>
            <a:r>
              <a:rPr lang="en-US" dirty="0" smtClean="0">
                <a:solidFill>
                  <a:schemeClr val="tx1"/>
                </a:solidFill>
                <a:latin typeface="+mj-lt"/>
                <a:ea typeface="ＭＳ Ｐゴシック" charset="0"/>
                <a:cs typeface="Helvetica"/>
              </a:rPr>
              <a:t>s Customers are:</a:t>
            </a:r>
          </a:p>
          <a:p>
            <a:pPr>
              <a:lnSpc>
                <a:spcPct val="140000"/>
              </a:lnSpc>
              <a:buClr>
                <a:srgbClr val="2B2C6F"/>
              </a:buClr>
              <a:defRPr/>
            </a:pPr>
            <a:r>
              <a:rPr lang="en-US" sz="1600" dirty="0" smtClean="0">
                <a:solidFill>
                  <a:schemeClr val="tx1"/>
                </a:solidFill>
                <a:latin typeface="+mj-lt"/>
                <a:ea typeface="ＭＳ Ｐゴシック" charset="0"/>
                <a:cs typeface="Helvetica"/>
              </a:rPr>
              <a:t>Sophisticated</a:t>
            </a:r>
          </a:p>
          <a:p>
            <a:pPr>
              <a:lnSpc>
                <a:spcPct val="140000"/>
              </a:lnSpc>
              <a:buClr>
                <a:srgbClr val="2B2C6F"/>
              </a:buClr>
              <a:buFontTx/>
              <a:buChar char="•"/>
              <a:defRPr/>
            </a:pPr>
            <a:r>
              <a:rPr lang="en-US" sz="1600" dirty="0" smtClean="0">
                <a:solidFill>
                  <a:schemeClr val="tx1"/>
                </a:solidFill>
                <a:latin typeface="+mj-lt"/>
                <a:ea typeface="ＭＳ Ｐゴシック" charset="0"/>
                <a:cs typeface="Helvetica"/>
              </a:rPr>
              <a:t>Demanding</a:t>
            </a:r>
          </a:p>
          <a:p>
            <a:pPr>
              <a:lnSpc>
                <a:spcPct val="140000"/>
              </a:lnSpc>
              <a:buClr>
                <a:srgbClr val="2B2C6F"/>
              </a:buClr>
              <a:buFontTx/>
              <a:buChar char="•"/>
              <a:defRPr/>
            </a:pPr>
            <a:r>
              <a:rPr lang="en-US" sz="1600" dirty="0" smtClean="0">
                <a:solidFill>
                  <a:schemeClr val="tx1"/>
                </a:solidFill>
                <a:latin typeface="+mj-lt"/>
                <a:ea typeface="ＭＳ Ｐゴシック" charset="0"/>
                <a:cs typeface="Helvetica"/>
              </a:rPr>
              <a:t>Price Sensitive</a:t>
            </a:r>
          </a:p>
          <a:p>
            <a:pPr marL="0" indent="0">
              <a:spcBef>
                <a:spcPct val="0"/>
              </a:spcBef>
              <a:buFont typeface="Arial" charset="0"/>
              <a:buNone/>
              <a:defRPr/>
            </a:pPr>
            <a:r>
              <a:rPr lang="en-US" dirty="0" smtClean="0">
                <a:solidFill>
                  <a:schemeClr val="tx1"/>
                </a:solidFill>
                <a:latin typeface="+mj-lt"/>
                <a:ea typeface="ＭＳ Ｐゴシック" charset="0"/>
                <a:cs typeface="Helvetica"/>
              </a:rPr>
              <a:t>Why is Customer Satisfaction Important?</a:t>
            </a:r>
          </a:p>
          <a:p>
            <a:pPr>
              <a:lnSpc>
                <a:spcPct val="140000"/>
              </a:lnSpc>
              <a:buClr>
                <a:srgbClr val="2B2C6F"/>
              </a:buClr>
              <a:buFontTx/>
              <a:buChar char="•"/>
              <a:defRPr/>
            </a:pPr>
            <a:r>
              <a:rPr lang="en-US" sz="1600" dirty="0" smtClean="0">
                <a:solidFill>
                  <a:schemeClr val="tx1"/>
                </a:solidFill>
                <a:latin typeface="+mj-lt"/>
                <a:ea typeface="ＭＳ Ｐゴシック" charset="0"/>
                <a:cs typeface="Helvetica"/>
              </a:rPr>
              <a:t>Getting new customers costs more than </a:t>
            </a:r>
          </a:p>
          <a:p>
            <a:pPr marL="0" indent="0">
              <a:lnSpc>
                <a:spcPct val="140000"/>
              </a:lnSpc>
              <a:buClr>
                <a:srgbClr val="2B2C6F"/>
              </a:buClr>
              <a:buFont typeface="Arial" charset="0"/>
              <a:buNone/>
              <a:defRPr/>
            </a:pPr>
            <a:r>
              <a:rPr lang="en-US" sz="1600" dirty="0">
                <a:solidFill>
                  <a:schemeClr val="tx1"/>
                </a:solidFill>
                <a:latin typeface="+mj-lt"/>
                <a:ea typeface="ＭＳ Ｐゴシック" charset="0"/>
                <a:cs typeface="Helvetica"/>
              </a:rPr>
              <a:t> </a:t>
            </a:r>
            <a:r>
              <a:rPr lang="en-US" sz="1600" dirty="0" smtClean="0">
                <a:solidFill>
                  <a:schemeClr val="tx1"/>
                </a:solidFill>
                <a:latin typeface="+mj-lt"/>
                <a:ea typeface="ＭＳ Ｐゴシック" charset="0"/>
                <a:cs typeface="Helvetica"/>
              </a:rPr>
              <a:t>     keeping them.</a:t>
            </a:r>
          </a:p>
          <a:p>
            <a:pPr>
              <a:lnSpc>
                <a:spcPct val="140000"/>
              </a:lnSpc>
              <a:buClr>
                <a:srgbClr val="2B2C6F"/>
              </a:buClr>
              <a:buFontTx/>
              <a:buChar char="•"/>
              <a:defRPr/>
            </a:pPr>
            <a:r>
              <a:rPr lang="en-US" sz="1600" dirty="0" smtClean="0">
                <a:solidFill>
                  <a:schemeClr val="tx1"/>
                </a:solidFill>
                <a:latin typeface="+mj-lt"/>
                <a:ea typeface="ＭＳ Ｐゴシック" charset="0"/>
                <a:cs typeface="Helvetica"/>
              </a:rPr>
              <a:t>Long-term customers boost profits.</a:t>
            </a:r>
          </a:p>
          <a:p>
            <a:pPr>
              <a:lnSpc>
                <a:spcPct val="140000"/>
              </a:lnSpc>
              <a:buClr>
                <a:srgbClr val="2B2C6F"/>
              </a:buClr>
              <a:buFontTx/>
              <a:buChar char="•"/>
              <a:defRPr/>
            </a:pPr>
            <a:r>
              <a:rPr lang="en-US" sz="1600" dirty="0" smtClean="0">
                <a:solidFill>
                  <a:schemeClr val="tx1"/>
                </a:solidFill>
                <a:latin typeface="+mj-lt"/>
                <a:ea typeface="ＭＳ Ｐゴシック" charset="0"/>
                <a:cs typeface="Helvetica"/>
              </a:rPr>
              <a:t>Satisfied customers tell their friends.</a:t>
            </a:r>
          </a:p>
          <a:p>
            <a:pPr>
              <a:lnSpc>
                <a:spcPct val="140000"/>
              </a:lnSpc>
              <a:buClr>
                <a:srgbClr val="2B2C6F"/>
              </a:buClr>
              <a:buFontTx/>
              <a:buChar char="•"/>
              <a:defRPr/>
            </a:pPr>
            <a:r>
              <a:rPr lang="en-US" sz="1600" dirty="0" smtClean="0">
                <a:solidFill>
                  <a:schemeClr val="tx1"/>
                </a:solidFill>
                <a:latin typeface="+mj-lt"/>
                <a:ea typeface="ＭＳ Ｐゴシック" charset="0"/>
                <a:cs typeface="Helvetica"/>
              </a:rPr>
              <a:t>Customers pay more for good service.</a:t>
            </a:r>
          </a:p>
          <a:p>
            <a:pPr>
              <a:lnSpc>
                <a:spcPct val="140000"/>
              </a:lnSpc>
              <a:buClr>
                <a:srgbClr val="2B2C6F"/>
              </a:buClr>
              <a:buFontTx/>
              <a:buChar char="•"/>
              <a:defRPr/>
            </a:pPr>
            <a:r>
              <a:rPr lang="en-US" sz="1600" dirty="0" smtClean="0">
                <a:solidFill>
                  <a:schemeClr val="tx1"/>
                </a:solidFill>
                <a:latin typeface="+mj-lt"/>
                <a:ea typeface="ＭＳ Ｐゴシック" charset="0"/>
                <a:cs typeface="Helvetica"/>
              </a:rPr>
              <a:t>Unhappy customers spread the word.</a:t>
            </a:r>
            <a:endParaRPr lang="en-US" sz="1600" dirty="0">
              <a:solidFill>
                <a:schemeClr val="tx1"/>
              </a:solidFill>
              <a:latin typeface="+mj-lt"/>
              <a:ea typeface="ＭＳ Ｐゴシック" charset="0"/>
              <a:cs typeface="Helvetica"/>
            </a:endParaRPr>
          </a:p>
        </p:txBody>
      </p:sp>
      <p:pic>
        <p:nvPicPr>
          <p:cNvPr id="6"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733800"/>
            <a:ext cx="3289300"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862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The Marketing Concept</a:t>
            </a:r>
            <a:endParaRPr lang="en-US" sz="2400" dirty="0" smtClean="0"/>
          </a:p>
        </p:txBody>
      </p:sp>
      <p:sp>
        <p:nvSpPr>
          <p:cNvPr id="2" name="Text Placeholder 1"/>
          <p:cNvSpPr>
            <a:spLocks noGrp="1"/>
          </p:cNvSpPr>
          <p:nvPr>
            <p:ph type="body" sz="quarter" idx="10"/>
          </p:nvPr>
        </p:nvSpPr>
        <p:spPr>
          <a:xfrm>
            <a:off x="228600" y="1143000"/>
            <a:ext cx="8458200" cy="1524000"/>
          </a:xfrm>
        </p:spPr>
        <p:txBody>
          <a:bodyPr/>
          <a:lstStyle/>
          <a:p>
            <a:r>
              <a:rPr lang="en-US" sz="2000" b="1" dirty="0" smtClean="0">
                <a:solidFill>
                  <a:srgbClr val="0D9CAC"/>
                </a:solidFill>
              </a:rPr>
              <a:t>Marketing concept </a:t>
            </a:r>
            <a:r>
              <a:rPr lang="en-US" sz="2000" dirty="0" smtClean="0"/>
              <a:t>– a business philosophy that a firm should provide goods and services that satisfy customers’ needs through a coordinated set of activities that allow the firm to achieve its </a:t>
            </a:r>
            <a:r>
              <a:rPr lang="en-US" sz="2000" dirty="0" smtClean="0"/>
              <a:t>objectives</a:t>
            </a:r>
            <a:endParaRPr lang="en-US" sz="2000" dirty="0" smtClean="0"/>
          </a:p>
        </p:txBody>
      </p:sp>
      <p:sp>
        <p:nvSpPr>
          <p:cNvPr id="7" name="Subtitle 14"/>
          <p:cNvSpPr txBox="1">
            <a:spLocks noChangeArrowheads="1"/>
          </p:cNvSpPr>
          <p:nvPr/>
        </p:nvSpPr>
        <p:spPr bwMode="auto">
          <a:xfrm>
            <a:off x="152400" y="2286000"/>
            <a:ext cx="4114800" cy="39887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0000"/>
              </a:lnSpc>
              <a:spcBef>
                <a:spcPct val="20000"/>
              </a:spcBef>
              <a:spcAft>
                <a:spcPct val="0"/>
              </a:spcAft>
              <a:buClr>
                <a:srgbClr val="0066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rgbClr val="FFCC00"/>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7030A0"/>
              </a:buClr>
              <a:buSzPct val="100000"/>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34963" lvl="1" indent="-334963">
              <a:spcAft>
                <a:spcPts val="1200"/>
              </a:spcAft>
            </a:pPr>
            <a:r>
              <a:rPr lang="en-US" sz="1800" dirty="0" smtClean="0">
                <a:latin typeface="+mj-lt"/>
                <a:ea typeface="ＭＳ Ｐゴシック" charset="0"/>
                <a:cs typeface="ＭＳ Ｐゴシック" charset="0"/>
              </a:rPr>
              <a:t>The </a:t>
            </a:r>
            <a:r>
              <a:rPr lang="en-US" sz="1800" dirty="0" smtClean="0">
                <a:latin typeface="+mj-lt"/>
                <a:ea typeface="ＭＳ Ｐゴシック" charset="0"/>
                <a:cs typeface="ＭＳ Ｐゴシック" charset="0"/>
              </a:rPr>
              <a:t>Marketing Concept</a:t>
            </a:r>
            <a:r>
              <a:rPr lang="en-US" sz="1800" dirty="0" smtClean="0">
                <a:latin typeface="+mj-lt"/>
                <a:ea typeface="ＭＳ Ｐゴシック" charset="0"/>
                <a:cs typeface="Helvetica" charset="0"/>
              </a:rPr>
              <a:t> includes three parts:</a:t>
            </a:r>
          </a:p>
          <a:p>
            <a:pPr marL="971550" lvl="2" indent="-514350">
              <a:spcAft>
                <a:spcPts val="1200"/>
              </a:spcAft>
              <a:buFont typeface="Calibri" charset="0"/>
              <a:buAutoNum type="arabicPeriod"/>
            </a:pPr>
            <a:r>
              <a:rPr lang="en-US" sz="1800" i="1" dirty="0" smtClean="0">
                <a:latin typeface="+mj-lt"/>
                <a:ea typeface="ＭＳ Ｐゴシック" charset="0"/>
                <a:cs typeface="Helvetica" charset="0"/>
              </a:rPr>
              <a:t>Customer Orientation --</a:t>
            </a:r>
            <a:r>
              <a:rPr lang="en-US" sz="1800" dirty="0" smtClean="0">
                <a:latin typeface="+mj-lt"/>
                <a:ea typeface="ＭＳ Ｐゴシック" charset="0"/>
                <a:cs typeface="Helvetica" charset="0"/>
              </a:rPr>
              <a:t> Finding out what customers want and then providing it.</a:t>
            </a:r>
          </a:p>
          <a:p>
            <a:pPr marL="971550" lvl="2" indent="-514350">
              <a:spcAft>
                <a:spcPts val="1200"/>
              </a:spcAft>
              <a:buFont typeface="Calibri" charset="0"/>
              <a:buAutoNum type="arabicPeriod"/>
            </a:pPr>
            <a:r>
              <a:rPr lang="en-US" sz="1800" i="1" dirty="0" smtClean="0">
                <a:latin typeface="+mj-lt"/>
                <a:ea typeface="ＭＳ Ｐゴシック" charset="0"/>
                <a:cs typeface="Helvetica" charset="0"/>
              </a:rPr>
              <a:t>Service Orientation -- </a:t>
            </a:r>
            <a:r>
              <a:rPr lang="en-US" sz="1800" dirty="0" smtClean="0">
                <a:latin typeface="+mj-lt"/>
                <a:ea typeface="ＭＳ Ｐゴシック" charset="0"/>
                <a:cs typeface="Helvetica" charset="0"/>
              </a:rPr>
              <a:t>Making sure everyone in an organization is committed to customer satisfaction.</a:t>
            </a:r>
          </a:p>
          <a:p>
            <a:pPr marL="971550" lvl="2" indent="-514350">
              <a:spcAft>
                <a:spcPts val="1200"/>
              </a:spcAft>
              <a:buFont typeface="Calibri" charset="0"/>
              <a:buAutoNum type="arabicPeriod"/>
            </a:pPr>
            <a:r>
              <a:rPr lang="en-US" sz="1800" i="1" dirty="0" smtClean="0">
                <a:latin typeface="+mj-lt"/>
                <a:ea typeface="ＭＳ Ｐゴシック" charset="0"/>
                <a:cs typeface="Helvetica" charset="0"/>
              </a:rPr>
              <a:t>Profit Orientation -- </a:t>
            </a:r>
            <a:r>
              <a:rPr lang="en-US" sz="1800" dirty="0" smtClean="0">
                <a:latin typeface="+mj-lt"/>
                <a:ea typeface="ＭＳ Ｐゴシック" charset="0"/>
                <a:cs typeface="Helvetica" charset="0"/>
              </a:rPr>
              <a:t>Focusing on the goods and services that will earn the most profit.</a:t>
            </a:r>
            <a:endParaRPr lang="en-US" sz="1800" i="1" dirty="0">
              <a:latin typeface="+mj-lt"/>
              <a:ea typeface="ＭＳ Ｐゴシック" charset="0"/>
              <a:cs typeface="Helvetica" charset="0"/>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8381" y="2362200"/>
            <a:ext cx="4687019" cy="400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727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xploring the World of Business and Economics&amp;quot;&quot;/&gt;&lt;property id=&quot;20307&quot; value=&quot;329&quot;/&gt;&lt;/object&gt;&lt;object type=&quot;3&quot; unique_id=&quot;10005&quot;&gt;&lt;property id=&quot;20148&quot; value=&quot;5&quot;/&gt;&lt;property id=&quot;20300&quot; value=&quot;Slide 2 - &amp;quot;Learning Objectives&amp;quot;&quot;/&gt;&lt;property id=&quot;20307&quot; value=&quot;259&quot;/&gt;&lt;/object&gt;&lt;object type=&quot;3&quot; unique_id=&quot;10006&quot;&gt;&lt;property id=&quot;20148&quot; value=&quot;5&quot;/&gt;&lt;property id=&quot;20300&quot; value=&quot;Slide 3 - &amp;quot;Zynga Zooms into Business&amp;quot;&quot;/&gt;&lt;property id=&quot;20307&quot; value=&quot;350&quot;/&gt;&lt;/object&gt;&lt;object type=&quot;3&quot; unique_id=&quot;10007&quot;&gt;&lt;property id=&quot;20148&quot; value=&quot;5&quot;/&gt;&lt;property id=&quot;20300&quot; value=&quot;Slide 4 - &amp;quot;Introduction&amp;quot;&quot;/&gt;&lt;property id=&quot;20307&quot; value=&quot;338&quot;/&gt;&lt;/object&gt;&lt;object type=&quot;3&quot; unique_id=&quot;10008&quot;&gt;&lt;property id=&quot;20148&quot; value=&quot;5&quot;/&gt;&lt;property id=&quot;20300&quot; value=&quot;Slide 5 - &amp;quot;Your Future in the Changing &amp;#x0D;&amp;#x0A;World of Business&amp;quot;&quot;/&gt;&lt;property id=&quot;20307&quot; value=&quot;351&quot;/&gt;&lt;/object&gt;&lt;object type=&quot;3&quot; unique_id=&quot;10009&quot;&gt;&lt;property id=&quot;20148&quot; value=&quot;5&quot;/&gt;&lt;property id=&quot;20300&quot; value=&quot;Slide 6 - &amp;quot;Why Study Business? (cont’d)&amp;quot;&quot;/&gt;&lt;property id=&quot;20307&quot; value=&quot;271&quot;/&gt;&lt;/object&gt;&lt;object type=&quot;3&quot; unique_id=&quot;10010&quot;&gt;&lt;property id=&quot;20148&quot; value=&quot;5&quot;/&gt;&lt;property id=&quot;20300&quot; value=&quot;Slide 7 - &amp;quot;Tips for Studying Business&amp;quot;&quot;/&gt;&lt;property id=&quot;20307&quot; value=&quot;306&quot;/&gt;&lt;/object&gt;&lt;object type=&quot;3&quot; unique_id=&quot;10011&quot;&gt;&lt;property id=&quot;20148&quot; value=&quot;5&quot;/&gt;&lt;property id=&quot;20300&quot; value=&quot;Slide 8 - &amp;quot;What Is Business?&amp;quot;&quot;/&gt;&lt;property id=&quot;20307&quot; value=&quot;272&quot;/&gt;&lt;/object&gt;&lt;object type=&quot;3&quot; unique_id=&quot;10012&quot;&gt;&lt;property id=&quot;20148&quot; value=&quot;5&quot;/&gt;&lt;property id=&quot;20300&quot; value=&quot;Slide 9 - &amp;quot;Classification of Businesses&amp;quot;&quot;/&gt;&lt;property id=&quot;20307&quot; value=&quot;352&quot;/&gt;&lt;/object&gt;&lt;object type=&quot;3&quot; unique_id=&quot;10013&quot;&gt;&lt;property id=&quot;20148&quot; value=&quot;5&quot;/&gt;&lt;property id=&quot;20300&quot; value=&quot;Slide 10 - &amp;quot;The Importance of Manufacturing&amp;quot;&quot;/&gt;&lt;property id=&quot;20307&quot; value=&quot;262&quot;/&gt;&lt;/object&gt;&lt;object type=&quot;3&quot; unique_id=&quot;10014&quot;&gt;&lt;property id=&quot;20148&quot; value=&quot;5&quot;/&gt;&lt;property id=&quot;20300&quot; value=&quot;Slide 12 - &amp;quot;Classification of Businesses&amp;quot;&quot;/&gt;&lt;property id=&quot;20307&quot; value=&quot;327&quot;/&gt;&lt;/object&gt;&lt;object type=&quot;3&quot; unique_id=&quot;10015&quot;&gt;&lt;property id=&quot;20148&quot; value=&quot;5&quot;/&gt;&lt;property id=&quot;20300&quot; value=&quot;Slide 13 - &amp;quot;The Relationship Between Sales &amp;#x0D;&amp;#x0A;Revenue and Profit&amp;quot;&quot;/&gt;&lt;property id=&quot;20307&quot; value=&quot;291&quot;/&gt;&lt;/object&gt;&lt;object type=&quot;3&quot; unique_id=&quot;10016&quot;&gt;&lt;property id=&quot;20148&quot; value=&quot;5&quot;/&gt;&lt;property id=&quot;20300&quot; value=&quot;Slide 14 - &amp;quot;The Function of Profit&amp;quot;&quot;/&gt;&lt;property id=&quot;20307&quot; value=&quot;353&quot;/&gt;&lt;/object&gt;&lt;object type=&quot;3&quot; unique_id=&quot;10017&quot;&gt;&lt;property id=&quot;20148&quot; value=&quot;5&quot;/&gt;&lt;property id=&quot;20300&quot; value=&quot;Slide 15 - &amp;quot;Paths to E-Profits&amp;quot;&quot;/&gt;&lt;property id=&quot;20307&quot; value=&quot;349&quot;/&gt;&lt;/object&gt;&lt;object type=&quot;3&quot; unique_id=&quot;10018&quot;&gt;&lt;property id=&quot;20148&quot; value=&quot;5&quot;/&gt;&lt;property id=&quot;20300&quot; value=&quot;Slide 16 - &amp;quot;Stakeholders&amp;quot;&quot;/&gt;&lt;property id=&quot;20307&quot; value=&quot;275&quot;/&gt;&lt;/object&gt;&lt;object type=&quot;3&quot; unique_id=&quot;10019&quot;&gt;&lt;property id=&quot;20148&quot; value=&quot;5&quot;/&gt;&lt;property id=&quot;20300&quot; value=&quot;Slide 17 - &amp;quot;Economics&amp;quot;&quot;/&gt;&lt;property id=&quot;20307&quot; value=&quot;354&quot;/&gt;&lt;/object&gt;&lt;object type=&quot;3&quot; unique_id=&quot;10020&quot;&gt;&lt;property id=&quot;20148&quot; value=&quot;5&quot;/&gt;&lt;property id=&quot;20300&quot; value=&quot;Slide 18 - &amp;quot;Types of Economic Systems  &amp;quot;&quot;/&gt;&lt;property id=&quot;20307&quot; value=&quot;319&quot;/&gt;&lt;/object&gt;&lt;object type=&quot;3&quot; unique_id=&quot;10021&quot;&gt;&lt;property id=&quot;20148&quot; value=&quot;5&quot;/&gt;&lt;property id=&quot;20300&quot; value=&quot;Slide 19 - &amp;quot;Types of Economic Systems (cont’d)&amp;quot;&quot;/&gt;&lt;property id=&quot;20307&quot; value=&quot;355&quot;/&gt;&lt;/object&gt;&lt;object type=&quot;3&quot; unique_id=&quot;10022&quot;&gt;&lt;property id=&quot;20148&quot; value=&quot;5&quot;/&gt;&lt;property id=&quot;20300&quot; value=&quot;Slide 20 - &amp;quot;Capitalism&amp;quot;&quot;/&gt;&lt;property id=&quot;20307&quot; value=&quot;356&quot;/&gt;&lt;/object&gt;&lt;object type=&quot;3&quot; unique_id=&quot;10024&quot;&gt;&lt;property id=&quot;20148&quot; value=&quot;5&quot;/&gt;&lt;property id=&quot;20300&quot; value=&quot;Slide 21 - &amp;quot; Basic assumptions for Adam Smith’s &amp;#x0D;&amp;#x0A;Laissez-Faire Capitalism&amp;#x0D;&amp;#x0A;&amp;quot;&quot;/&gt;&lt;property id=&quot;20307&quot; value=&quot;276&quot;/&gt;&lt;/object&gt;&lt;object type=&quot;3&quot; unique_id=&quot;10025&quot;&gt;&lt;property id=&quot;20148&quot; value=&quot;5&quot;/&gt;&lt;property id=&quot;20300&quot; value=&quot;Slide 22 - &amp;quot;Command Economy - Socialism&amp;#x0D;&amp;#x0A;&amp;quot;&quot;/&gt;&lt;property id=&quot;20307&quot; value=&quot;358&quot;/&gt;&lt;/object&gt;&lt;object type=&quot;3&quot; unique_id=&quot;10026&quot;&gt;&lt;property id=&quot;20148&quot; value=&quot;5&quot;/&gt;&lt;property id=&quot;20300&quot; value=&quot;Slide 23 - &amp;quot;Command Economy - Communism&amp;#x0D;&amp;#x0A;&amp;quot;&quot;/&gt;&lt;property id=&quot;20307&quot; value=&quot;359&quot;/&gt;&lt;/object&gt;&lt;object type=&quot;3&quot; unique_id=&quot;10027&quot;&gt;&lt;property id=&quot;20148&quot; value=&quot;5&quot;/&gt;&lt;property id=&quot;20300&quot; value=&quot;Slide 24 - &amp;quot; The U.S. economy is a mixed economy.&amp;#x0D;&amp;#x0A;&amp;quot;&quot;/&gt;&lt;property id=&quot;20307&quot; value=&quot;360&quot;/&gt;&lt;/object&gt;&lt;object type=&quot;3&quot; unique_id=&quot;10028&quot;&gt;&lt;property id=&quot;20148&quot; value=&quot;5&quot;/&gt;&lt;property id=&quot;20300&quot; value=&quot;Slide 25 - &amp;quot;The Circular Flow in Our Mixed Economy&amp;quot;&quot;/&gt;&lt;property id=&quot;20307&quot; value=&quot;264&quot;/&gt;&lt;/object&gt;&lt;object type=&quot;3&quot; unique_id=&quot;10029&quot;&gt;&lt;property id=&quot;20148&quot; value=&quot;5&quot;/&gt;&lt;property id=&quot;20300&quot; value=&quot;Slide 26 - &amp;quot;Measuring Economic Performance&amp;quot;&quot;/&gt;&lt;property id=&quot;20307&quot; value=&quot;281&quot;/&gt;&lt;/object&gt;&lt;object type=&quot;3&quot; unique_id=&quot;10030&quot;&gt;&lt;property id=&quot;20148&quot; value=&quot;5&quot;/&gt;&lt;property id=&quot;20300&quot; value=&quot;Slide 27 - &amp;quot;Measuring Economic Performance (cont’d)&amp;quot;&quot;/&gt;&lt;property id=&quot;20307&quot; value=&quot;361&quot;/&gt;&lt;/object&gt;&lt;object type=&quot;3&quot; unique_id=&quot;10031&quot;&gt;&lt;property id=&quot;20148&quot; value=&quot;5&quot;/&gt;&lt;property id=&quot;20300&quot; value=&quot;Slide 28 - &amp;quot;Measuring Economic Performance (cont’d)&amp;quot;&quot;/&gt;&lt;property id=&quot;20307&quot; value=&quot;362&quot;/&gt;&lt;/object&gt;&lt;object type=&quot;3&quot; unique_id=&quot;10032&quot;&gt;&lt;property id=&quot;20148&quot; value=&quot;5&quot;/&gt;&lt;property id=&quot;20300&quot; value=&quot;Slide 29 - &amp;quot;Gross Domestic Product&amp;quot;&quot;/&gt;&lt;property id=&quot;20307&quot; value=&quot;363&quot;/&gt;&lt;/object&gt;&lt;object type=&quot;3&quot; unique_id=&quot;10033&quot;&gt;&lt;property id=&quot;20148&quot; value=&quot;5&quot;/&gt;&lt;property id=&quot;20300&quot; value=&quot;Slide 30 - &amp;quot;Balance of Trade&amp;quot;&quot;/&gt;&lt;property id=&quot;20307&quot; value=&quot;367&quot;/&gt;&lt;/object&gt;&lt;object type=&quot;3&quot; unique_id=&quot;10034&quot;&gt;&lt;property id=&quot;20148&quot; value=&quot;5&quot;/&gt;&lt;property id=&quot;20300&quot; value=&quot;Slide 31 - &amp;quot;Bank Credit of All Commercial Banks&amp;quot;&quot;/&gt;&lt;property id=&quot;20307&quot; value=&quot;368&quot;/&gt;&lt;/object&gt;&lt;object type=&quot;3&quot; unique_id=&quot;10035&quot;&gt;&lt;property id=&quot;20148&quot; value=&quot;5&quot;/&gt;&lt;property id=&quot;20300&quot; value=&quot;Slide 32&quot;/&gt;&lt;property id=&quot;20307&quot; value=&quot;364&quot;/&gt;&lt;/object&gt;&lt;object type=&quot;3&quot; unique_id=&quot;10036&quot;&gt;&lt;property id=&quot;20148&quot; value=&quot;5&quot;/&gt;&lt;property id=&quot;20300&quot; value=&quot;Slide 33 - &amp;quot;Inflation Rate&amp;quot;&quot;/&gt;&lt;property id=&quot;20307&quot; value=&quot;365&quot;/&gt;&lt;/object&gt;&lt;object type=&quot;3&quot; unique_id=&quot;10037&quot;&gt;&lt;property id=&quot;20148&quot; value=&quot;5&quot;/&gt;&lt;property id=&quot;20300&quot; value=&quot;Slide 34 - &amp;quot;Unemployment Rate&amp;quot;&quot;/&gt;&lt;property id=&quot;20307&quot; value=&quot;366&quot;/&gt;&lt;/object&gt;&lt;object type=&quot;3&quot; unique_id=&quot;10038&quot;&gt;&lt;property id=&quot;20148&quot; value=&quot;5&quot;/&gt;&lt;property id=&quot;20300&quot; value=&quot;Slide 35 - &amp;quot;Corporate Profits&amp;quot;&quot;/&gt;&lt;property id=&quot;20307&quot; value=&quot;369&quot;/&gt;&lt;/object&gt;&lt;object type=&quot;3&quot; unique_id=&quot;10039&quot;&gt;&lt;property id=&quot;20148&quot; value=&quot;5&quot;/&gt;&lt;property id=&quot;20300&quot; value=&quot;Slide 36 - &amp;quot;New Housing Starts&amp;quot;&quot;/&gt;&lt;property id=&quot;20307&quot; value=&quot;370&quot;/&gt;&lt;/object&gt;&lt;object type=&quot;3&quot; unique_id=&quot;10040&quot;&gt;&lt;property id=&quot;20148&quot; value=&quot;5&quot;/&gt;&lt;property id=&quot;20300&quot; value=&quot;Slide 37 - &amp;quot;Interest Rates&amp;quot;&quot;/&gt;&lt;property id=&quot;20307&quot; value=&quot;371&quot;/&gt;&lt;/object&gt;&lt;object type=&quot;3&quot; unique_id=&quot;10041&quot;&gt;&lt;property id=&quot;20148&quot; value=&quot;5&quot;/&gt;&lt;property id=&quot;20300&quot; value=&quot;Slide 38 - &amp;quot;The Business Cycle&amp;quot;&quot;/&gt;&lt;property id=&quot;20307&quot; value=&quot;293&quot;/&gt;&lt;/object&gt;&lt;object type=&quot;3&quot; unique_id=&quot;10042&quot;&gt;&lt;property id=&quot;20148&quot; value=&quot;5&quot;/&gt;&lt;property id=&quot;20300&quot; value=&quot;Slide 39 - &amp;quot;Is recession something that can’t be avoided? &amp;quot;&quot;/&gt;&lt;property id=&quot;20307&quot; value=&quot;372&quot;/&gt;&lt;/object&gt;&lt;object type=&quot;3&quot; unique_id=&quot;10043&quot;&gt;&lt;property id=&quot;20148&quot; value=&quot;5&quot;/&gt;&lt;property id=&quot;20300&quot; value=&quot;Slide 40 - &amp;quot;Monetary Policies&amp;quot;&quot;/&gt;&lt;property id=&quot;20307&quot; value=&quot;373&quot;/&gt;&lt;/object&gt;&lt;object type=&quot;3&quot; unique_id=&quot;10046&quot;&gt;&lt;property id=&quot;20148&quot; value=&quot;5&quot;/&gt;&lt;property id=&quot;20300&quot; value=&quot;Slide 45 - &amp;quot;Supply Curve and Demand Curve&amp;quot;&quot;/&gt;&lt;property id=&quot;20307&quot; value=&quot;266&quot;/&gt;&lt;/object&gt;&lt;object type=&quot;3&quot; unique_id=&quot;10058&quot;&gt;&lt;property id=&quot;20148&quot; value=&quot;5&quot;/&gt;&lt;property id=&quot;20300&quot; value=&quot;Slide 60 - &amp;quot;American Business Today (cont’d)&amp;quot;&quot;/&gt;&lt;property id=&quot;20307&quot; value=&quot;333&quot;/&gt;&lt;/object&gt;&lt;object type=&quot;3&quot; unique_id=&quot;10800&quot;&gt;&lt;property id=&quot;20148&quot; value=&quot;5&quot;/&gt;&lt;property id=&quot;20300&quot; value=&quot;Slide 11 - &amp;quot;The Importance of Manufacturing&amp;quot;&quot;/&gt;&lt;property id=&quot;20307&quot; value=&quot;374&quot;/&gt;&lt;/object&gt;&lt;object type=&quot;3&quot; unique_id=&quot;10801&quot;&gt;&lt;property id=&quot;20148&quot; value=&quot;5&quot;/&gt;&lt;property id=&quot;20300&quot; value=&quot;Slide 41 - &amp;quot;Fiscal Policy&amp;quot;&quot;/&gt;&lt;property id=&quot;20307&quot; value=&quot;375&quot;/&gt;&lt;/object&gt;&lt;object type=&quot;3&quot; unique_id=&quot;10802&quot;&gt;&lt;property id=&quot;20148&quot; value=&quot;5&quot;/&gt;&lt;property id=&quot;20300&quot; value=&quot;Slide 42 - &amp;quot;Federal Deficit and National Debt&amp;quot;&quot;/&gt;&lt;property id=&quot;20307&quot; value=&quot;376&quot;/&gt;&lt;/object&gt;&lt;object type=&quot;3&quot; unique_id=&quot;10803&quot;&gt;&lt;property id=&quot;20148&quot; value=&quot;5&quot;/&gt;&lt;property id=&quot;20300&quot; value=&quot;Slide 43 - &amp;quot;Competition&amp;quot;&quot;/&gt;&lt;property id=&quot;20307&quot; value=&quot;377&quot;/&gt;&lt;/object&gt;&lt;object type=&quot;3&quot; unique_id=&quot;10804&quot;&gt;&lt;property id=&quot;20148&quot; value=&quot;5&quot;/&gt;&lt;property id=&quot;20300&quot; value=&quot;Slide 44 - &amp;quot;Perfect Competition&amp;quot;&quot;/&gt;&lt;property id=&quot;20307&quot; value=&quot;379&quot;/&gt;&lt;/object&gt;&lt;object type=&quot;3&quot; unique_id=&quot;10805&quot;&gt;&lt;property id=&quot;20148&quot; value=&quot;5&quot;/&gt;&lt;property id=&quot;20300&quot; value=&quot;Slide 46 - &amp;quot;Monopolistic Competition&amp;quot;&quot;/&gt;&lt;property id=&quot;20307&quot; value=&quot;381&quot;/&gt;&lt;/object&gt;&lt;object type=&quot;3&quot; unique_id=&quot;10806&quot;&gt;&lt;property id=&quot;20148&quot; value=&quot;5&quot;/&gt;&lt;property id=&quot;20300&quot; value=&quot;Slide 47 - &amp;quot;Oligopoly&amp;quot;&quot;/&gt;&lt;property id=&quot;20307&quot; value=&quot;382&quot;/&gt;&lt;/object&gt;&lt;object type=&quot;3&quot; unique_id=&quot;10807&quot;&gt;&lt;property id=&quot;20148&quot; value=&quot;5&quot;/&gt;&lt;property id=&quot;20300&quot; value=&quot;Slide 48 - &amp;quot;Monopoly&amp;quot;&quot;/&gt;&lt;property id=&quot;20307&quot; value=&quot;383&quot;/&gt;&lt;/object&gt;&lt;object type=&quot;3&quot; unique_id=&quot;10808&quot;&gt;&lt;property id=&quot;20148&quot; value=&quot;5&quot;/&gt;&lt;property id=&quot;20300&quot; value=&quot;Slide 49 - &amp;quot;Monopoly&amp;quot;&quot;/&gt;&lt;property id=&quot;20307&quot; value=&quot;384&quot;/&gt;&lt;/object&gt;&lt;object type=&quot;3&quot; unique_id=&quot;10809&quot;&gt;&lt;property id=&quot;20148&quot; value=&quot;5&quot;/&gt;&lt;property id=&quot;20300&quot; value=&quot;Slide 50 - &amp;quot;Early Business Development&amp;quot;&quot;/&gt;&lt;property id=&quot;20307&quot; value=&quot;385&quot;/&gt;&lt;/object&gt;&lt;object type=&quot;3&quot; unique_id=&quot;11859&quot;&gt;&lt;property id=&quot;20148&quot; value=&quot;5&quot;/&gt;&lt;property id=&quot;20300&quot; value=&quot;Slide 51 - &amp;quot;Early Business Development&amp;quot;&quot;/&gt;&lt;property id=&quot;20307&quot; value=&quot;386&quot;/&gt;&lt;/object&gt;&lt;object type=&quot;3&quot; unique_id=&quot;11860&quot;&gt;&lt;property id=&quot;20148&quot; value=&quot;5&quot;/&gt;&lt;property id=&quot;20300&quot; value=&quot;Slide 52 - &amp;quot;Early Business Development&amp;quot;&quot;/&gt;&lt;property id=&quot;20307&quot; value=&quot;387&quot;/&gt;&lt;/object&gt;&lt;object type=&quot;3&quot; unique_id=&quot;11861&quot;&gt;&lt;property id=&quot;20148&quot; value=&quot;5&quot;/&gt;&lt;property id=&quot;20300&quot; value=&quot;Slide 53 - &amp;quot;Early Business Development&amp;quot;&quot;/&gt;&lt;property id=&quot;20307&quot; value=&quot;388&quot;/&gt;&lt;/object&gt;&lt;object type=&quot;3&quot; unique_id=&quot;11862&quot;&gt;&lt;property id=&quot;20148&quot; value=&quot;5&quot;/&gt;&lt;property id=&quot;20300&quot; value=&quot;Slide 54 - &amp;quot;Business Development in the 1900s&amp;quot;&quot;/&gt;&lt;property id=&quot;20307&quot; value=&quot;391&quot;/&gt;&lt;/object&gt;&lt;object type=&quot;3&quot; unique_id=&quot;11863&quot;&gt;&lt;property id=&quot;20148&quot; value=&quot;5&quot;/&gt;&lt;property id=&quot;20300&quot; value=&quot;Slide 55 - &amp;quot;Business Development in the 1900s&amp;quot;&quot;/&gt;&lt;property id=&quot;20307&quot; value=&quot;392&quot;/&gt;&lt;/object&gt;&lt;object type=&quot;3&quot; unique_id=&quot;11864&quot;&gt;&lt;property id=&quot;20148&quot; value=&quot;5&quot;/&gt;&lt;property id=&quot;20300&quot; value=&quot;Slide 56 - &amp;quot;Business Development in the 1900s&amp;quot;&quot;/&gt;&lt;property id=&quot;20307&quot; value=&quot;393&quot;/&gt;&lt;/object&gt;&lt;object type=&quot;3&quot; unique_id=&quot;11865&quot;&gt;&lt;property id=&quot;20148&quot; value=&quot;5&quot;/&gt;&lt;property id=&quot;20300&quot; value=&quot;Slide 57 - &amp;quot;Business Development in the 1900s&amp;quot;&quot;/&gt;&lt;property id=&quot;20307&quot; value=&quot;394&quot;/&gt;&lt;/object&gt;&lt;object type=&quot;3&quot; unique_id=&quot;11866&quot;&gt;&lt;property id=&quot;20148&quot; value=&quot;5&quot;/&gt;&lt;property id=&quot;20300&quot; value=&quot;Slide 58 - &amp;quot;Business Development in the 1900s&amp;quot;&quot;/&gt;&lt;property id=&quot;20307&quot; value=&quot;395&quot;/&gt;&lt;/object&gt;&lt;object type=&quot;3&quot; unique_id=&quot;11867&quot;&gt;&lt;property id=&quot;20148&quot; value=&quot;5&quot;/&gt;&lt;property id=&quot;20300&quot; value=&quot;Slide 59 - &amp;quot;American Business Today&amp;quot;&quot;/&gt;&lt;property id=&quot;20307&quot; value=&quot;396&quot;/&gt;&lt;/object&gt;&lt;object type=&quot;3&quot; unique_id=&quot;11868&quot;&gt;&lt;property id=&quot;20148&quot; value=&quot;5&quot;/&gt;&lt;property id=&quot;20300&quot; value=&quot;Slide 61 - &amp;quot;U.S. Manufacturing Employment&amp;#x0D;&amp;#x0A;1980 - 2008 and Projected 2018 (000s)&amp;quot;&quot;/&gt;&lt;property id=&quot;20307&quot; value=&quot;389&quot;/&gt;&lt;/object&gt;&lt;object type=&quot;3&quot; unique_id=&quot;11869&quot;&gt;&lt;property id=&quot;20148&quot; value=&quot;5&quot;/&gt;&lt;property id=&quot;20300&quot; value=&quot;Slide 62 - &amp;quot;A Few of the Fastest Growing &amp;#x0D;&amp;#x0A;Occupations 2008-2018 &amp;#x0D;&amp;#x0A;&amp;quot;&quot;/&gt;&lt;property id=&quot;20307&quot; value=&quot;390&quot;/&gt;&lt;/object&gt;&lt;/object&gt;&lt;/object&gt;&lt;/database&gt;"/>
  <p:tag name="SECTOMILLISECCONVERTED" val="1"/>
</p:tagLst>
</file>

<file path=ppt/theme/theme1.xml><?xml version="1.0" encoding="utf-8"?>
<a:theme xmlns:a="http://schemas.openxmlformats.org/drawingml/2006/main" name="Pride12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31539</TotalTime>
  <Words>2510</Words>
  <Application>Microsoft Macintosh PowerPoint</Application>
  <PresentationFormat>On-screen Show (4:3)</PresentationFormat>
  <Paragraphs>340</Paragraphs>
  <Slides>36</Slides>
  <Notes>24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Pride12e</vt:lpstr>
      <vt:lpstr>Chapter 11  Building Customer Relationships Through Effective Marketing</vt:lpstr>
      <vt:lpstr>What is Marketing? According to the American Marketing Associaiton…</vt:lpstr>
      <vt:lpstr>Marketing – A Better Definition Process of planning and executing the conception, pricing, promotion and distribution of ideas, goods and services to facilitate exchanges that satisfy customer needs and organization objectives</vt:lpstr>
      <vt:lpstr>TABLE 11-1 Eight Major Marketing Functions (slide 1 of 2)</vt:lpstr>
      <vt:lpstr>TABLE 11-1 Eight Major Marketing Functions (slide 2 of 2)</vt:lpstr>
      <vt:lpstr>Managing Customer Relationships</vt:lpstr>
      <vt:lpstr>Customer Loyalty</vt:lpstr>
      <vt:lpstr>Understanding Today’s Customers</vt:lpstr>
      <vt:lpstr>The Marketing Concept</vt:lpstr>
      <vt:lpstr>Utility:  The Value Added by Marketing</vt:lpstr>
      <vt:lpstr>FIGURE 11-1 Types of Utility</vt:lpstr>
      <vt:lpstr>Markets and Their Classification </vt:lpstr>
      <vt:lpstr>Developing Marketing Strategies</vt:lpstr>
      <vt:lpstr>Target Market Selection  and Evaluation</vt:lpstr>
      <vt:lpstr>A Well-Chosen Market</vt:lpstr>
      <vt:lpstr>TABLE 11-3 Common Bases of Market Segmentation</vt:lpstr>
      <vt:lpstr>Creating a Marketing Mix (slide 1 of 3)</vt:lpstr>
      <vt:lpstr>Creating a Marketing Mix (slide 2 of 3)</vt:lpstr>
      <vt:lpstr>Marketing Mix – The Four P’s</vt:lpstr>
      <vt:lpstr>FIGURE 11-3 The Marketing Mix and the Marketing Environment</vt:lpstr>
      <vt:lpstr>Marketing Strategy and  the Marketing Environment</vt:lpstr>
      <vt:lpstr>Developing a Marketing Plan</vt:lpstr>
      <vt:lpstr>TABLE 11-4 Components of the Marketing Plan (slide 1 of 2)</vt:lpstr>
      <vt:lpstr>TABLE 11-4 Components of the Marketing Plan (slide 2 of 2)</vt:lpstr>
      <vt:lpstr>Marketing Information Systems</vt:lpstr>
      <vt:lpstr>Marketing Research</vt:lpstr>
      <vt:lpstr>TABLE 11-5 The Six Steps of Marketing Research (slide 1 of 2)</vt:lpstr>
      <vt:lpstr>TABLE 11-5 The Six Steps of Marketing Research (slide 2 of 2)</vt:lpstr>
      <vt:lpstr>Using Technology to Gather and Analyze Marketing Information</vt:lpstr>
      <vt:lpstr>TABLE 11-6 Sources of Secondary Information (slide 1 of 2)</vt:lpstr>
      <vt:lpstr>TABLE 11-6 Sources of Secondary Information (slide 2 of 2)</vt:lpstr>
      <vt:lpstr>Types of Buying Behavior</vt:lpstr>
      <vt:lpstr>Consumer Buying Behavior (slide 1 of 2)</vt:lpstr>
      <vt:lpstr>Consumer Buying Behavior (slide 2 of 2)</vt:lpstr>
      <vt:lpstr>FIGURE 11-4 Consumer Buying Decision Process and Possible  Influences on the Process</vt:lpstr>
      <vt:lpstr>Business Buying Behavior</vt:lpstr>
    </vt:vector>
  </TitlesOfParts>
  <Company>HMCo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Tianna Tagami;Instructional Designer</dc:creator>
  <cp:lastModifiedBy>Eric Belk</cp:lastModifiedBy>
  <cp:revision>865</cp:revision>
  <cp:lastPrinted>2017-10-28T09:06:41Z</cp:lastPrinted>
  <dcterms:modified xsi:type="dcterms:W3CDTF">2018-11-07T22:27:20Z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81C559C9-D57A-447F-8ADB-55EC58C1EE43</vt:lpwstr>
  </property>
  <property fmtid="{D5CDD505-2E9C-101B-9397-08002B2CF9AE}" pid="4" name="ArticulatePath">
    <vt:lpwstr>PHK11eCh01_lecture</vt:lpwstr>
  </property>
  <property fmtid="{D5CDD505-2E9C-101B-9397-08002B2CF9AE}" pid="5" name="ArticulateProjectFull">
    <vt:lpwstr>C:\Documents and Settings\Don\My Documents\Don Izzo\LarryFlick\Business 11e\Izzo PPT\PHK11eCh01_lecture.ppta</vt:lpwstr>
  </property>
  <property fmtid="{D5CDD505-2E9C-101B-9397-08002B2CF9AE}" pid="6" name="_NewReviewCycle">
    <vt:lpwstr/>
  </property>
</Properties>
</file>